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imo"/>
      <p:regular r:id="rId19"/>
      <p:bold r:id="rId20"/>
      <p:italic r:id="rId21"/>
      <p:boldItalic r:id="rId22"/>
    </p:embeddedFont>
    <p:embeddedFont>
      <p:font typeface="Nanum Gothic Coding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11" Type="http://schemas.openxmlformats.org/officeDocument/2006/relationships/slide" Target="slides/slide5.xml"/><Relationship Id="rId22" Type="http://schemas.openxmlformats.org/officeDocument/2006/relationships/font" Target="fonts/Arimo-boldItalic.fntdata"/><Relationship Id="rId10" Type="http://schemas.openxmlformats.org/officeDocument/2006/relationships/slide" Target="slides/slide4.xml"/><Relationship Id="rId21" Type="http://schemas.openxmlformats.org/officeDocument/2006/relationships/font" Target="fonts/Arimo-italic.fntdata"/><Relationship Id="rId13" Type="http://schemas.openxmlformats.org/officeDocument/2006/relationships/slide" Target="slides/slide7.xml"/><Relationship Id="rId24" Type="http://schemas.openxmlformats.org/officeDocument/2006/relationships/font" Target="fonts/NanumGothicCoding-bold.fntdata"/><Relationship Id="rId12" Type="http://schemas.openxmlformats.org/officeDocument/2006/relationships/slide" Target="slides/slide6.xml"/><Relationship Id="rId23" Type="http://schemas.openxmlformats.org/officeDocument/2006/relationships/font" Target="fonts/NanumGothicCoding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m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90381c85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90381c85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6d60bd01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6d60bd01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6e2a7693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6e2a7693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6e2a769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6e2a769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6e2a769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6e2a769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6e1b54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6e1b54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2f13fa5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2f13fa5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6d60bd0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6d60bd0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제네릭(Generics)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20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제네릭 클래스의 타입 인자 제한하기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9" name="Google Shape;169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8"/>
          <p:cNvSpPr txBox="1"/>
          <p:nvPr/>
        </p:nvSpPr>
        <p:spPr>
          <a:xfrm>
            <a:off x="673200" y="1323375"/>
            <a:ext cx="34701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class Camp&lt;T&gt; {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private T ob;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....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public int toIntValue() {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   return ob.</a:t>
            </a:r>
            <a:r>
              <a:rPr lang="ko" sz="1300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intValue</a:t>
            </a: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(); // </a:t>
            </a:r>
            <a:r>
              <a:rPr lang="ko" sz="13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ERROR!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300"/>
          </a:p>
        </p:txBody>
      </p:sp>
      <p:sp>
        <p:nvSpPr>
          <p:cNvPr id="171" name="Google Shape;171;p28"/>
          <p:cNvSpPr txBox="1"/>
          <p:nvPr/>
        </p:nvSpPr>
        <p:spPr>
          <a:xfrm>
            <a:off x="4407000" y="1323375"/>
            <a:ext cx="32751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class Camp&lt;T </a:t>
            </a:r>
            <a:r>
              <a:rPr lang="ko" sz="13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extends Number</a:t>
            </a: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&gt; {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private T ob;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....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public int toIntValue() {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   return ob.</a:t>
            </a:r>
            <a:r>
              <a:rPr lang="ko" sz="1300">
                <a:solidFill>
                  <a:srgbClr val="0000FF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intValue</a:t>
            </a: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();   // </a:t>
            </a:r>
            <a:r>
              <a:rPr lang="ko" sz="1300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OK!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3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300"/>
          </a:p>
        </p:txBody>
      </p:sp>
      <p:cxnSp>
        <p:nvCxnSpPr>
          <p:cNvPr id="172" name="Google Shape;172;p28"/>
          <p:cNvCxnSpPr/>
          <p:nvPr/>
        </p:nvCxnSpPr>
        <p:spPr>
          <a:xfrm>
            <a:off x="4099675" y="1344525"/>
            <a:ext cx="0" cy="23805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8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Ex08_BoundedCamp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제너릭 메서드의 정의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9" name="Google Shape;179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9"/>
          <p:cNvSpPr txBox="1"/>
          <p:nvPr/>
        </p:nvSpPr>
        <p:spPr>
          <a:xfrm>
            <a:off x="349500" y="713500"/>
            <a:ext cx="7198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클래스 전부가 아닌 메소드 하나에 대해 제네릭으로 정의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49500" y="1056650"/>
            <a:ext cx="7198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제네릭 메서드의 T는 메서드 호출 시점에 결정한다.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81000" y="1524000"/>
            <a:ext cx="3880800" cy="31308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7F0055"/>
                </a:solidFill>
              </a:rPr>
              <a:t>class</a:t>
            </a:r>
            <a:r>
              <a:rPr lang="ko" sz="1200"/>
              <a:t> MyData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</a:t>
            </a:r>
            <a:r>
              <a:rPr b="1" lang="ko" sz="1200">
                <a:solidFill>
                  <a:srgbClr val="7F0055"/>
                </a:solidFill>
              </a:rPr>
              <a:t>public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static</a:t>
            </a:r>
            <a:r>
              <a:rPr lang="ko" sz="1200"/>
              <a:t> &lt;T&gt; T showData(T </a:t>
            </a:r>
            <a:r>
              <a:rPr lang="ko" sz="1200">
                <a:solidFill>
                  <a:srgbClr val="6A3E3E"/>
                </a:solidFill>
              </a:rPr>
              <a:t>data</a:t>
            </a:r>
            <a:r>
              <a:rPr lang="ko" sz="1200"/>
              <a:t>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{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</a:t>
            </a:r>
            <a:r>
              <a:rPr b="1" lang="ko" sz="1200">
                <a:solidFill>
                  <a:srgbClr val="7F0055"/>
                </a:solidFill>
              </a:rPr>
              <a:t>if</a:t>
            </a:r>
            <a:r>
              <a:rPr lang="ko" sz="1200"/>
              <a:t> (</a:t>
            </a:r>
            <a:r>
              <a:rPr lang="ko" sz="1200">
                <a:solidFill>
                  <a:srgbClr val="6A3E3E"/>
                </a:solidFill>
              </a:rPr>
              <a:t>data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instanceof</a:t>
            </a:r>
            <a:r>
              <a:rPr lang="ko" sz="1200"/>
              <a:t> String)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System.</a:t>
            </a:r>
            <a:r>
              <a:rPr b="1" lang="ko" sz="1200">
                <a:solidFill>
                  <a:srgbClr val="0000C0"/>
                </a:solidFill>
              </a:rPr>
              <a:t>out</a:t>
            </a:r>
            <a:r>
              <a:rPr lang="ko" sz="1200"/>
              <a:t>.println(</a:t>
            </a:r>
            <a:r>
              <a:rPr lang="ko" sz="1200">
                <a:solidFill>
                  <a:srgbClr val="2A00FF"/>
                </a:solidFill>
              </a:rPr>
              <a:t>"String"</a:t>
            </a:r>
            <a:r>
              <a:rPr lang="ko" sz="1200"/>
              <a:t>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</a:t>
            </a:r>
            <a:r>
              <a:rPr b="1" lang="ko" sz="1200">
                <a:solidFill>
                  <a:srgbClr val="7F0055"/>
                </a:solidFill>
              </a:rPr>
              <a:t>else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if</a:t>
            </a:r>
            <a:r>
              <a:rPr lang="ko" sz="1200"/>
              <a:t> (</a:t>
            </a:r>
            <a:r>
              <a:rPr lang="ko" sz="1200">
                <a:solidFill>
                  <a:srgbClr val="6A3E3E"/>
                </a:solidFill>
              </a:rPr>
              <a:t>data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instanceof</a:t>
            </a:r>
            <a:r>
              <a:rPr lang="ko" sz="1200"/>
              <a:t> Integer)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System.</a:t>
            </a:r>
            <a:r>
              <a:rPr b="1" lang="ko" sz="1200">
                <a:solidFill>
                  <a:srgbClr val="0000C0"/>
                </a:solidFill>
              </a:rPr>
              <a:t>out</a:t>
            </a:r>
            <a:r>
              <a:rPr lang="ko" sz="1200"/>
              <a:t>.println(</a:t>
            </a:r>
            <a:r>
              <a:rPr lang="ko" sz="1200">
                <a:solidFill>
                  <a:srgbClr val="2A00FF"/>
                </a:solidFill>
              </a:rPr>
              <a:t>"Integer"</a:t>
            </a:r>
            <a:r>
              <a:rPr lang="ko" sz="1200"/>
              <a:t>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</a:t>
            </a:r>
            <a:r>
              <a:rPr b="1" lang="ko" sz="1200">
                <a:solidFill>
                  <a:srgbClr val="7F0055"/>
                </a:solidFill>
              </a:rPr>
              <a:t>else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if</a:t>
            </a:r>
            <a:r>
              <a:rPr lang="ko" sz="1200"/>
              <a:t> (</a:t>
            </a:r>
            <a:r>
              <a:rPr lang="ko" sz="1200">
                <a:solidFill>
                  <a:srgbClr val="6A3E3E"/>
                </a:solidFill>
              </a:rPr>
              <a:t>data</a:t>
            </a:r>
            <a:r>
              <a:rPr lang="ko" sz="1200"/>
              <a:t> </a:t>
            </a:r>
            <a:r>
              <a:rPr b="1" lang="ko" sz="1200">
                <a:solidFill>
                  <a:srgbClr val="7F0055"/>
                </a:solidFill>
              </a:rPr>
              <a:t>instanceof</a:t>
            </a:r>
            <a:r>
              <a:rPr lang="ko" sz="1200"/>
              <a:t> Double)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    System.</a:t>
            </a:r>
            <a:r>
              <a:rPr b="1" lang="ko" sz="1200">
                <a:solidFill>
                  <a:srgbClr val="0000C0"/>
                </a:solidFill>
              </a:rPr>
              <a:t>out</a:t>
            </a:r>
            <a:r>
              <a:rPr lang="ko" sz="1200"/>
              <a:t>.println(</a:t>
            </a:r>
            <a:r>
              <a:rPr lang="ko" sz="1200">
                <a:solidFill>
                  <a:srgbClr val="2A00FF"/>
                </a:solidFill>
              </a:rPr>
              <a:t>"Double"</a:t>
            </a:r>
            <a:r>
              <a:rPr lang="ko" sz="1200"/>
              <a:t>);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    </a:t>
            </a:r>
            <a:r>
              <a:rPr b="1" lang="ko" sz="1200">
                <a:solidFill>
                  <a:srgbClr val="7F0055"/>
                </a:solidFill>
              </a:rPr>
              <a:t>return</a:t>
            </a:r>
            <a:r>
              <a:rPr lang="ko" sz="1200"/>
              <a:t> </a:t>
            </a:r>
            <a:r>
              <a:rPr lang="ko" sz="1200">
                <a:solidFill>
                  <a:srgbClr val="6A3E3E"/>
                </a:solidFill>
              </a:rPr>
              <a:t>data</a:t>
            </a:r>
            <a:r>
              <a:rPr lang="ko" sz="1200"/>
              <a:t>;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    }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}</a:t>
            </a:r>
            <a:endParaRPr sz="1200"/>
          </a:p>
        </p:txBody>
      </p:sp>
      <p:sp>
        <p:nvSpPr>
          <p:cNvPr id="183" name="Google Shape;183;p29"/>
          <p:cNvSpPr/>
          <p:nvPr/>
        </p:nvSpPr>
        <p:spPr>
          <a:xfrm>
            <a:off x="1728254" y="1763920"/>
            <a:ext cx="1046522" cy="264676"/>
          </a:xfrm>
          <a:custGeom>
            <a:rect b="b" l="l" r="r" t="t"/>
            <a:pathLst>
              <a:path extrusionOk="0" h="18577" w="66267">
                <a:moveTo>
                  <a:pt x="0" y="17792"/>
                </a:moveTo>
                <a:cubicBezTo>
                  <a:pt x="3398" y="15243"/>
                  <a:pt x="12417" y="5179"/>
                  <a:pt x="20390" y="2500"/>
                </a:cubicBezTo>
                <a:cubicBezTo>
                  <a:pt x="28363" y="-179"/>
                  <a:pt x="40192" y="-963"/>
                  <a:pt x="47838" y="1716"/>
                </a:cubicBezTo>
                <a:cubicBezTo>
                  <a:pt x="55484" y="4396"/>
                  <a:pt x="63196" y="15767"/>
                  <a:pt x="66267" y="18577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4" name="Google Shape;184;p29"/>
          <p:cNvSpPr txBox="1"/>
          <p:nvPr/>
        </p:nvSpPr>
        <p:spPr>
          <a:xfrm>
            <a:off x="4475050" y="1524000"/>
            <a:ext cx="3880800" cy="400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MyData.&lt;</a:t>
            </a: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String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&gt;showData("Hello World");</a:t>
            </a:r>
            <a:endParaRPr/>
          </a:p>
        </p:txBody>
      </p:sp>
      <p:sp>
        <p:nvSpPr>
          <p:cNvPr id="185" name="Google Shape;185;p29"/>
          <p:cNvSpPr txBox="1"/>
          <p:nvPr/>
        </p:nvSpPr>
        <p:spPr>
          <a:xfrm>
            <a:off x="6144000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Ex09_GenericMethod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제네릭 이전의 코드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2" name="Google Shape;92;p2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20"/>
          <p:cNvSpPr txBox="1"/>
          <p:nvPr/>
        </p:nvSpPr>
        <p:spPr>
          <a:xfrm>
            <a:off x="293625" y="873250"/>
            <a:ext cx="8002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종족 클래스에 종족별 유닛을 생산해서 저장하고 가져오는 것인데, 종족을 표현하는 클래스인 HumanCamp1 클래스와 MachineCamp1 클래스가 구조가 똑같다. 그 결과 코드가 중복된다는 단점이 있다.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Ex01_MyGame1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949800"/>
            <a:ext cx="2647950" cy="23145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213" y="1935513"/>
            <a:ext cx="2695575" cy="23431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21"/>
          <p:cNvSpPr txBox="1"/>
          <p:nvPr/>
        </p:nvSpPr>
        <p:spPr>
          <a:xfrm>
            <a:off x="293625" y="946250"/>
            <a:ext cx="7574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Object</a:t>
            </a:r>
            <a:r>
              <a:rPr lang="ko"/>
              <a:t>의 사용으로 </a:t>
            </a:r>
            <a:r>
              <a:rPr lang="ko"/>
              <a:t>어쩔 수 없이 형 변환의 과정이 수반된다.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그리고 이는 컴파일러의 오류 발견 가능성을 낮추는 결과로 이어진다.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75" y="2051075"/>
            <a:ext cx="2828925" cy="23622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2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Ex02_MyGame2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6117802" y="703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Ex03_MyGame3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제너릭 이전 코드가 갖는 문제점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3573850" y="1987675"/>
            <a:ext cx="44454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프로그래머의 실수가 컴파일 과정에서 발견되지 않는다.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573195" y="2422050"/>
            <a:ext cx="52269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우리가 만든 유닛을 생성해서 넣어 줘야 하는데 실수로 스트링 객체를 생성해서 넣어 주었다. 매개변수가 Object 타입이고, 우리도 객체를 생성해 넣어 준 것이기 때문에 문법적으로 오류는 나지 않는다.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하지만 꺼낼 때 에러가 발생한다. 꺼내 쓰는 입장에선 당연히 게임 유닛이 들어 있을 거라고 생각하기 때문에 형변환을 하게 되고, 그 때 에러가 나게 된다.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제너릭 이전 코드가 갖는 문제점 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4" name="Google Shape;114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2"/>
          <p:cNvSpPr txBox="1"/>
          <p:nvPr/>
        </p:nvSpPr>
        <p:spPr>
          <a:xfrm>
            <a:off x="4031050" y="768475"/>
            <a:ext cx="37923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프로그래머의 실수가 실</a:t>
            </a:r>
            <a:r>
              <a:rPr lang="ko">
                <a:solidFill>
                  <a:srgbClr val="FF0000"/>
                </a:solidFill>
              </a:rPr>
              <a:t>행 과정에서 조차 발견되지 않을 수 있다. </a:t>
            </a:r>
            <a:r>
              <a:rPr b="1" lang="ko">
                <a:solidFill>
                  <a:srgbClr val="4A86E8"/>
                </a:solidFill>
              </a:rPr>
              <a:t>정말 큰 문제!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4027425" y="3219250"/>
            <a:ext cx="4817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불편함이라 하면 꺼낼 때 형 변환을 해야 한다는 것이고,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문제점이라고 하면 프로그래머가 실수를 해도 그 실수가 드러나지 않을 수도 있다는 것이다.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121540" y="32008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Ex04_MyGame4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5" y="856400"/>
            <a:ext cx="3524250" cy="3152775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제네릭 기반의 클래스 정의하기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4" name="Google Shape;124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3"/>
          <p:cNvSpPr txBox="1"/>
          <p:nvPr/>
        </p:nvSpPr>
        <p:spPr>
          <a:xfrm>
            <a:off x="293625" y="916550"/>
            <a:ext cx="84159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객체</a:t>
            </a:r>
            <a:r>
              <a:rPr lang="ko"/>
              <a:t> 생성 시 결정이 되는 자료형의 정보를 T로 대체한다. (자바 5 부터)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766175" y="1528625"/>
            <a:ext cx="3239700" cy="2522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class Camp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private Object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void set(Object unit)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this.unit =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Object get()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return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4804775" y="1528625"/>
            <a:ext cx="3014100" cy="2522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class Camp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&lt;T&gt;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private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void set(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unit)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this.unit =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get()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return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775" y="2627750"/>
            <a:ext cx="3143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제네릭 클래스 기반 인스턴스 생성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4"/>
          <p:cNvSpPr txBox="1"/>
          <p:nvPr/>
        </p:nvSpPr>
        <p:spPr>
          <a:xfrm>
            <a:off x="3599025" y="2449100"/>
            <a:ext cx="5299500" cy="1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Camp&lt;</a:t>
            </a:r>
            <a:r>
              <a:rPr lang="ko">
                <a:solidFill>
                  <a:srgbClr val="FF0000"/>
                </a:solidFill>
              </a:rPr>
              <a:t>Npc</a:t>
            </a:r>
            <a:r>
              <a:rPr lang="ko">
                <a:solidFill>
                  <a:schemeClr val="dk1"/>
                </a:solidFill>
              </a:rPr>
              <a:t>&gt; human = new Camp&lt;</a:t>
            </a:r>
            <a:r>
              <a:rPr lang="ko">
                <a:solidFill>
                  <a:srgbClr val="FF0000"/>
                </a:solidFill>
              </a:rPr>
              <a:t>Npc</a:t>
            </a:r>
            <a:r>
              <a:rPr lang="ko">
                <a:solidFill>
                  <a:schemeClr val="dk1"/>
                </a:solidFill>
              </a:rPr>
              <a:t>&gt;();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Camp&lt;</a:t>
            </a:r>
            <a:r>
              <a:rPr lang="ko">
                <a:solidFill>
                  <a:srgbClr val="FF0000"/>
                </a:solidFill>
              </a:rPr>
              <a:t>Npc</a:t>
            </a:r>
            <a:r>
              <a:rPr lang="ko">
                <a:solidFill>
                  <a:schemeClr val="dk1"/>
                </a:solidFill>
              </a:rPr>
              <a:t>&gt; human = new Camp&lt;&gt;();</a:t>
            </a:r>
            <a:br>
              <a:rPr lang="ko"/>
            </a:br>
            <a:r>
              <a:rPr lang="ko" sz="1200"/>
              <a:t>  → T를 Npc로 결정하여 인스턴스 생성</a:t>
            </a:r>
            <a:br>
              <a:rPr lang="ko" sz="1200"/>
            </a:br>
            <a:r>
              <a:rPr lang="ko" sz="1200"/>
              <a:t>  → 따라서 Npc 또는 Npc을 상속하는 하위 클래스의 인스턴스 저장 가능</a:t>
            </a:r>
            <a:br>
              <a:rPr lang="ko"/>
            </a:br>
            <a:br>
              <a:rPr lang="ko"/>
            </a:br>
            <a:r>
              <a:rPr lang="ko">
                <a:solidFill>
                  <a:schemeClr val="dk1"/>
                </a:solidFill>
              </a:rPr>
              <a:t>Camp&lt;</a:t>
            </a:r>
            <a:r>
              <a:rPr lang="ko">
                <a:solidFill>
                  <a:srgbClr val="FF0000"/>
                </a:solidFill>
              </a:rPr>
              <a:t>Tank</a:t>
            </a:r>
            <a:r>
              <a:rPr lang="ko">
                <a:solidFill>
                  <a:schemeClr val="dk1"/>
                </a:solidFill>
              </a:rPr>
              <a:t>&gt; machine = new Camp&lt;&gt;();</a:t>
            </a:r>
            <a:endParaRPr sz="1200"/>
          </a:p>
        </p:txBody>
      </p:sp>
      <p:sp>
        <p:nvSpPr>
          <p:cNvPr id="136" name="Google Shape;136;p24"/>
          <p:cNvSpPr txBox="1"/>
          <p:nvPr/>
        </p:nvSpPr>
        <p:spPr>
          <a:xfrm>
            <a:off x="385175" y="1147625"/>
            <a:ext cx="3014100" cy="25221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class Camp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&lt;T&gt;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private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void set(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unit)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this.unit =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public </a:t>
            </a:r>
            <a:r>
              <a:rPr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T</a:t>
            </a: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get() {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   return unit;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   }</a:t>
            </a:r>
            <a:b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75" y="1149740"/>
            <a:ext cx="4476025" cy="11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제네릭 이후의 코드 : 개선된 결과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Ex05_MyGameGeneric1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874250"/>
            <a:ext cx="3724275" cy="36957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44024" l="0" r="0" t="0"/>
          <a:stretch/>
        </p:blipFill>
        <p:spPr>
          <a:xfrm>
            <a:off x="293625" y="1170300"/>
            <a:ext cx="3686175" cy="199937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25" y="3536475"/>
            <a:ext cx="6829425" cy="8572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6"/>
          <p:cNvSpPr txBox="1"/>
          <p:nvPr/>
        </p:nvSpPr>
        <p:spPr>
          <a:xfrm>
            <a:off x="4123050" y="1170300"/>
            <a:ext cx="3972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주석을 풀면 다음과 같은 에러가 발생한다.</a:t>
            </a:r>
            <a:endParaRPr>
              <a:solidFill>
                <a:srgbClr val="FF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즉, 타입 인자로 지정한 클래스 형외에 다른 형의 객체는 대입을 할 수 없다.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6117800" y="332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Ex06_MyGameGeneric2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실수가 컴파일 오류로 이어진다.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다중 매개변수 기반 제네릭 클래스의 정의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1" name="Google Shape;161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1017900"/>
            <a:ext cx="3790950" cy="34004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27"/>
          <p:cNvSpPr txBox="1"/>
          <p:nvPr/>
        </p:nvSpPr>
        <p:spPr>
          <a:xfrm>
            <a:off x="609927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Ex07_MultiParameter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