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embeddedFontLst>
    <p:embeddedFont>
      <p:font typeface="Arimo"/>
      <p:regular r:id="rId45"/>
      <p:bold r:id="rId46"/>
      <p:italic r:id="rId47"/>
      <p:boldItalic r:id="rId48"/>
    </p:embeddedFont>
    <p:embeddedFont>
      <p:font typeface="Nanum Gothic Coding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F4F8A9-8F5C-4E5D-B979-7E20B2D65EA7}">
  <a:tblStyle styleId="{9BF4F8A9-8F5C-4E5D-B979-7E20B2D65E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Arimo-bold.fntdata"/><Relationship Id="rId45" Type="http://schemas.openxmlformats.org/officeDocument/2006/relationships/font" Target="fonts/Arim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Arimo-boldItalic.fntdata"/><Relationship Id="rId47" Type="http://schemas.openxmlformats.org/officeDocument/2006/relationships/font" Target="fonts/Arimo-italic.fntdata"/><Relationship Id="rId49" Type="http://schemas.openxmlformats.org/officeDocument/2006/relationships/font" Target="fonts/NanumGothicCoding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NanumGothicCoding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8e2568bd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58e2568bd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410822ef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410822e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b7bca1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b7bca1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d60bd0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6d60bd0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d60bd01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d60bd01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10822ef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10822ef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c021a5f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c021a5f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021a5f9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021a5f9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021a5f9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c021a5f9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c021a5f9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c021a5f9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c021a5f9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c021a5f9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b7593d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b7593d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c021a5f9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c021a5f9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c021a5f9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c021a5f9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c021a5f9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c021a5f9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c021a5f9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c021a5f9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c021a5f9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c021a5f9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c021a5f9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c021a5f9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c021a5f9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c021a5f9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c021a5f9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c021a5f9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c021a5f9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c021a5f9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c021a5f9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c021a5f9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b7593d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b7593d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c021a5f9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c021a5f9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c021a5f9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c021a5f9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c021a5f9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c021a5f9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c021a5f9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c021a5f9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c021a5f9e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c021a5f9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c021a5f9e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c021a5f9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c021a5f9e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c021a5f9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410822e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410822e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410822e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410822e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410822ef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410822e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10822ef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410822e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410822ef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410822ef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410822e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410822e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847261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컬렉션 프레임워크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500961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21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5666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컬렉션 프레임워크의 구조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7" name="Google Shape;147;p2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8" name="Google Shape;148;p28"/>
          <p:cNvGraphicFramePr/>
          <p:nvPr/>
        </p:nvGraphicFramePr>
        <p:xfrm>
          <a:off x="453250" y="26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{9BF4F8A9-8F5C-4E5D-B979-7E20B2D65EA7}</a:tableStyleId>
              </a:tblPr>
              <a:tblGrid>
                <a:gridCol w="990600"/>
                <a:gridCol w="2695575"/>
                <a:gridCol w="2038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인터페이스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설명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구현 클래스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List&lt;E&gt;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순서가 있는 데이터의 집합으로, 데이터의 중복을 허용합니다. 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ArrayList, LinkedList, Queue,</a:t>
                      </a:r>
                      <a:endParaRPr sz="1100">
                        <a:solidFill>
                          <a:srgbClr val="FF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Vector, Stack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Set&lt;E&gt;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순서가 없는 데이터의 집합으로, 데이터의 중복을 허용하지 않습니다. 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HashSet, TreeSet</a:t>
                      </a:r>
                      <a:endParaRPr sz="1100">
                        <a:solidFill>
                          <a:srgbClr val="FF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Map&lt;K, V&gt;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키(Key)와 값(Value)의 한 쌍으로 이루어진 데이터의 집합으로 순서가 없습니다.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키는 중복을 허용하지 않지만 값은 중복될 수 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FF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HashMap, TreeMap,</a:t>
                      </a:r>
                      <a:endParaRPr sz="1100">
                        <a:solidFill>
                          <a:srgbClr val="FF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Hashtable, Properties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40" y="865500"/>
            <a:ext cx="5844862" cy="15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</a:t>
            </a:r>
            <a:r>
              <a:rPr lang="ko"/>
              <a:t>-3.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List&lt;E&gt; 인터페이스를 구현하는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컬렉션 클래스들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List&lt;E&gt; 인터페이스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60" name="Google Shape;160;p3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30"/>
          <p:cNvSpPr txBox="1"/>
          <p:nvPr/>
        </p:nvSpPr>
        <p:spPr>
          <a:xfrm>
            <a:off x="273350" y="777375"/>
            <a:ext cx="6564300" cy="3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List&lt;E&gt; 인터페이스를 구현하는 대표적인 컬렉션 클래스 둘은 다음과 같다.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rgbClr val="FF0000"/>
                </a:solidFill>
              </a:rPr>
              <a:t>Array</a:t>
            </a:r>
            <a:r>
              <a:rPr lang="ko"/>
              <a:t>List&lt;E&gt;</a:t>
            </a:r>
            <a:r>
              <a:rPr lang="ko">
                <a:solidFill>
                  <a:schemeClr val="dk1"/>
                </a:solidFill>
              </a:rPr>
              <a:t> 	</a:t>
            </a:r>
            <a:r>
              <a:rPr lang="ko">
                <a:solidFill>
                  <a:srgbClr val="1155CC"/>
                </a:solidFill>
              </a:rPr>
              <a:t>배열 기반</a:t>
            </a:r>
            <a:r>
              <a:rPr lang="ko">
                <a:solidFill>
                  <a:schemeClr val="dk1"/>
                </a:solidFill>
              </a:rPr>
              <a:t> 자료구조, 배열을 이용하여 인스턴스 저장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rgbClr val="FF0000"/>
                </a:solidFill>
              </a:rPr>
              <a:t>Linked</a:t>
            </a:r>
            <a:r>
              <a:rPr lang="ko"/>
              <a:t>List&lt;E&gt;</a:t>
            </a:r>
            <a:r>
              <a:rPr lang="ko">
                <a:solidFill>
                  <a:schemeClr val="dk1"/>
                </a:solidFill>
              </a:rPr>
              <a:t> 	</a:t>
            </a:r>
            <a:r>
              <a:rPr lang="ko">
                <a:solidFill>
                  <a:srgbClr val="1155CC"/>
                </a:solidFill>
              </a:rPr>
              <a:t>리스트 기반</a:t>
            </a:r>
            <a:r>
              <a:rPr lang="ko">
                <a:solidFill>
                  <a:schemeClr val="dk1"/>
                </a:solidFill>
              </a:rPr>
              <a:t> 자료구조, 리스트를 구성하여 인스턴스 저장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List&lt;E&gt; 인터페이스를 구현하는 컬렉션 클래스들의 공통 특성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인스턴스의 </a:t>
            </a:r>
            <a:r>
              <a:rPr lang="ko">
                <a:solidFill>
                  <a:srgbClr val="1155CC"/>
                </a:solidFill>
              </a:rPr>
              <a:t>저장 순서 유지</a:t>
            </a:r>
            <a:endParaRPr>
              <a:solidFill>
                <a:srgbClr val="1155CC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동일 인스턴스의 </a:t>
            </a:r>
            <a:r>
              <a:rPr lang="ko">
                <a:solidFill>
                  <a:srgbClr val="1155CC"/>
                </a:solidFill>
              </a:rPr>
              <a:t>중복 저장을 허용</a:t>
            </a:r>
            <a:r>
              <a:rPr lang="ko">
                <a:solidFill>
                  <a:schemeClr val="dk1"/>
                </a:solidFill>
              </a:rPr>
              <a:t>한다.</a:t>
            </a:r>
            <a:endParaRPr/>
          </a:p>
        </p:txBody>
      </p:sp>
      <p:sp>
        <p:nvSpPr>
          <p:cNvPr id="162" name="Google Shape;162;p30"/>
          <p:cNvSpPr txBox="1"/>
          <p:nvPr/>
        </p:nvSpPr>
        <p:spPr>
          <a:xfrm>
            <a:off x="1956200" y="2050125"/>
            <a:ext cx="4814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A61C00"/>
                </a:solidFill>
                <a:latin typeface="Arimo"/>
                <a:ea typeface="Arimo"/>
                <a:cs typeface="Arimo"/>
                <a:sym typeface="Arimo"/>
              </a:rPr>
              <a:t>뒤쪽의 List 는 데이터가 여러 개 쭉 있는 것을 표현한 것입니다.</a:t>
            </a:r>
            <a:endParaRPr>
              <a:solidFill>
                <a:srgbClr val="A61C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A61C00"/>
                </a:solidFill>
                <a:latin typeface="Arimo"/>
                <a:ea typeface="Arimo"/>
                <a:cs typeface="Arimo"/>
                <a:sym typeface="Arimo"/>
              </a:rPr>
              <a:t>ex) 데이터 목록(List) 좀 뽑아주세요~ </a:t>
            </a:r>
            <a:endParaRPr>
              <a:solidFill>
                <a:srgbClr val="A61C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269275" y="2188200"/>
            <a:ext cx="16272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 구조의 특성</a:t>
            </a:r>
            <a:endParaRPr/>
          </a:p>
        </p:txBody>
      </p:sp>
      <p:cxnSp>
        <p:nvCxnSpPr>
          <p:cNvPr id="164" name="Google Shape;164;p30"/>
          <p:cNvCxnSpPr>
            <a:stCxn id="163" idx="0"/>
          </p:cNvCxnSpPr>
          <p:nvPr/>
        </p:nvCxnSpPr>
        <p:spPr>
          <a:xfrm rot="10800000">
            <a:off x="1082875" y="1825500"/>
            <a:ext cx="0" cy="36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ArrayList&lt;E&gt; vs. LinkedList&lt;E&gt;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70" name="Google Shape;170;p3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31"/>
          <p:cNvSpPr txBox="1"/>
          <p:nvPr/>
        </p:nvSpPr>
        <p:spPr>
          <a:xfrm>
            <a:off x="611676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Ex01_ArrayList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25" y="1171150"/>
            <a:ext cx="69818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ArrayList&lt;E&gt; vs. LinkedList&lt;E&gt;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78" name="Google Shape;178;p3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32"/>
          <p:cNvSpPr txBox="1"/>
          <p:nvPr/>
        </p:nvSpPr>
        <p:spPr>
          <a:xfrm>
            <a:off x="6116775" y="332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Ex02_LinkedList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50" y="1162425"/>
            <a:ext cx="63436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216000" y="216000"/>
            <a:ext cx="8276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저장된 인스턴스의 순차적 접근 방법 1 : 향상된 for 문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86" name="Google Shape;186;p3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3"/>
          <p:cNvSpPr txBox="1"/>
          <p:nvPr/>
        </p:nvSpPr>
        <p:spPr>
          <a:xfrm>
            <a:off x="919675" y="3625975"/>
            <a:ext cx="4734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public interface 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Collection&lt;E&gt;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extends 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Iterable&lt;E&gt;</a:t>
            </a:r>
            <a:endParaRPr>
              <a:solidFill>
                <a:srgbClr val="FF0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293625" y="898175"/>
            <a:ext cx="6151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for-each문의 대상이 되기 위한 조건 </a:t>
            </a:r>
            <a:r>
              <a:rPr lang="ko">
                <a:solidFill>
                  <a:srgbClr val="FF0000"/>
                </a:solidFill>
              </a:rPr>
              <a:t>Iterable&lt;T&gt;</a:t>
            </a:r>
            <a:r>
              <a:rPr lang="ko">
                <a:solidFill>
                  <a:srgbClr val="1155CC"/>
                </a:solidFill>
              </a:rPr>
              <a:t> 인터페이스의 구현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65" y="1539250"/>
            <a:ext cx="5844862" cy="15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3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34"/>
          <p:cNvSpPr txBox="1"/>
          <p:nvPr/>
        </p:nvSpPr>
        <p:spPr>
          <a:xfrm>
            <a:off x="302275" y="906850"/>
            <a:ext cx="7859400" cy="3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 </a:t>
            </a:r>
            <a:r>
              <a:rPr lang="ko">
                <a:solidFill>
                  <a:srgbClr val="FF0000"/>
                </a:solidFill>
              </a:rPr>
              <a:t>next()</a:t>
            </a:r>
            <a:r>
              <a:rPr lang="ko"/>
              <a:t> 			다음 인스턴스의 참조 값을 반환</a:t>
            </a:r>
            <a:br>
              <a:rPr lang="ko"/>
            </a:br>
            <a:r>
              <a:rPr lang="ko"/>
              <a:t>boolean </a:t>
            </a:r>
            <a:r>
              <a:rPr lang="ko">
                <a:solidFill>
                  <a:srgbClr val="FF0000"/>
                </a:solidFill>
              </a:rPr>
              <a:t>hasNext()</a:t>
            </a:r>
            <a:r>
              <a:rPr lang="ko"/>
              <a:t> 	next 메소드 호출 시 참조 값 반환 가능 여부 확인</a:t>
            </a:r>
            <a:br>
              <a:rPr lang="ko"/>
            </a:br>
            <a:r>
              <a:rPr lang="ko"/>
              <a:t>void </a:t>
            </a:r>
            <a:r>
              <a:rPr lang="ko">
                <a:solidFill>
                  <a:srgbClr val="FF0000"/>
                </a:solidFill>
              </a:rPr>
              <a:t>remove()</a:t>
            </a:r>
            <a:r>
              <a:rPr lang="ko"/>
              <a:t> 		next 메소드 호출을 통해 반환했던 인스턴스 삭제</a:t>
            </a:r>
            <a:endParaRPr/>
          </a:p>
        </p:txBody>
      </p:sp>
      <p:sp>
        <p:nvSpPr>
          <p:cNvPr id="196" name="Google Shape;196;p34"/>
          <p:cNvSpPr txBox="1"/>
          <p:nvPr/>
        </p:nvSpPr>
        <p:spPr>
          <a:xfrm>
            <a:off x="355125" y="2222250"/>
            <a:ext cx="6258900" cy="2186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Iterator&lt;String&gt; itr = list.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iterator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();   </a:t>
            </a:r>
            <a:r>
              <a:rPr lang="ko">
                <a:solidFill>
                  <a:srgbClr val="38761D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// 반복자 획득</a:t>
            </a:r>
            <a:endParaRPr>
              <a:solidFill>
                <a:srgbClr val="38761D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761D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// 반복자를 이용한 참조 과정 중 인스턴스의 삭제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while(itr.hasNext()) {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str = itr.next();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if(str.equals("Box"))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   itr.remove(); </a:t>
            </a:r>
            <a:r>
              <a:rPr lang="ko">
                <a:solidFill>
                  <a:srgbClr val="38761D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// 위에서 next 메소드가 반환한 인스턴스 삭제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6123800" y="4467525"/>
            <a:ext cx="2703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761D"/>
                </a:solidFill>
              </a:rPr>
              <a:t>A4_IteratorCollection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8" name="Google Shape;198;p34"/>
          <p:cNvSpPr txBox="1"/>
          <p:nvPr>
            <p:ph type="title"/>
          </p:nvPr>
        </p:nvSpPr>
        <p:spPr>
          <a:xfrm>
            <a:off x="216000" y="216000"/>
            <a:ext cx="8276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저장된 인스턴스의 순차적 접근 방법 2 : Iterator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612653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Ex03_IteratorUse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배열 기반 리스트를 연결 기반 리스트로…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05" name="Google Shape;205;p3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5"/>
          <p:cNvSpPr txBox="1"/>
          <p:nvPr/>
        </p:nvSpPr>
        <p:spPr>
          <a:xfrm>
            <a:off x="609930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Ex04_Convert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228600" y="914400"/>
            <a:ext cx="77991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리스트는 배열처럼 선언과 동시에 초기화가 불가능하다.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그러나 Arrays 클래스의 유틸 메서드를 사용해서 다음과 같이 사용할 수는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2CC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List&lt;String&gt; list = Arrays.asList("홍길동", "전우치", "손오공", "전우치");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→ 인자로 전달된 객체들을 저장한 컬렉션 객체의 생성 및 반환 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→ 이렇게 생성된 리스트 객체는 Immutable 객체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수정을 하기 위해서는 다음과 같이 다시 생성해야 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2CC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List&lt;String&gt; list = Arrays.asList("홍길동", "전우치", "손오공", "전우치");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2CC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list = new ArrayList&lt;&gt;(list);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그리고 앞에서 설명했듯이 만들 때 데이터의 성격에 따라 ArrayList나 LinkedList 를 선택하고 사용은 그냥 List 로 한다고 했다. 사용중에도 다음과 같이 데이터의 성격을 바꾸어 줄 수도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2CC"/>
                </a:highlight>
              </a:rPr>
              <a:t>list = new LinkedList&lt;&gt;(list);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기본 자료형 데이터의 저장과 참조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13" name="Google Shape;213;p3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6"/>
          <p:cNvSpPr txBox="1"/>
          <p:nvPr/>
        </p:nvSpPr>
        <p:spPr>
          <a:xfrm>
            <a:off x="259275" y="833875"/>
            <a:ext cx="7993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오토 박싱과 오토 언박싱 덕분에 컬렉션 인스턴스에 기본 자료형의 값도 저장 가능하다.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Ex05_PrimitiveData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125" y="1422350"/>
            <a:ext cx="5314950" cy="252412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</a:t>
            </a:r>
            <a:r>
              <a:rPr lang="ko"/>
              <a:t>-4.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Set&lt;E&gt; 인터페이스를 구현하는 컬렉션 클래스들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21-1.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 구조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Set&lt;E&gt;을 구현하는 클래스의 특성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27" name="Google Shape;227;p3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8"/>
          <p:cNvSpPr txBox="1"/>
          <p:nvPr/>
        </p:nvSpPr>
        <p:spPr>
          <a:xfrm>
            <a:off x="302275" y="1211650"/>
            <a:ext cx="7859400" cy="1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Set&lt;E&gt; 인터페이스를 구현하는 제네릭 클래스들은 다음 두 가지 특성을 갖는다.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저장 순서가 유지되지 않는다.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데이터의 중복 저장을 허용하지 않는다.</a:t>
            </a:r>
            <a:endParaRPr/>
          </a:p>
        </p:txBody>
      </p:sp>
      <p:sp>
        <p:nvSpPr>
          <p:cNvPr id="229" name="Google Shape;229;p38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Ex06_Set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해쉬 알고리즘의 이해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35" name="Google Shape;235;p39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9"/>
          <p:cNvSpPr txBox="1"/>
          <p:nvPr/>
        </p:nvSpPr>
        <p:spPr>
          <a:xfrm>
            <a:off x="302275" y="906850"/>
            <a:ext cx="78594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분류 대상: 1, 2, 3, 4, 5, 6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적용 해쉬 알고리즘: num % 3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분류 결과: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FF0000"/>
                </a:solidFill>
              </a:rPr>
              <a:t>이렇듯 분류를 해 놓으면 탐색의 속도가 매우 빨라진다.  즉 존재 유무 확인이 매우 빠르다.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Object 클래스의 hashCode 메소드는 이렇듯 인스턴스들을 분류하는 역할을 한다.</a:t>
            </a:r>
            <a:endParaRPr>
              <a:solidFill>
                <a:srgbClr val="1155CC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37" name="Google Shape;237;p39"/>
          <p:cNvSpPr/>
          <p:nvPr/>
        </p:nvSpPr>
        <p:spPr>
          <a:xfrm>
            <a:off x="431500" y="2458750"/>
            <a:ext cx="1833000" cy="11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 txBox="1"/>
          <p:nvPr/>
        </p:nvSpPr>
        <p:spPr>
          <a:xfrm>
            <a:off x="374900" y="2068875"/>
            <a:ext cx="9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나머지 : 0</a:t>
            </a:r>
            <a:endParaRPr/>
          </a:p>
        </p:txBody>
      </p:sp>
      <p:sp>
        <p:nvSpPr>
          <p:cNvPr id="239" name="Google Shape;239;p39"/>
          <p:cNvSpPr/>
          <p:nvPr/>
        </p:nvSpPr>
        <p:spPr>
          <a:xfrm>
            <a:off x="617750" y="2684225"/>
            <a:ext cx="470400" cy="47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240" name="Google Shape;240;p39"/>
          <p:cNvSpPr/>
          <p:nvPr/>
        </p:nvSpPr>
        <p:spPr>
          <a:xfrm>
            <a:off x="1379750" y="2684225"/>
            <a:ext cx="470400" cy="47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/>
          </a:p>
        </p:txBody>
      </p:sp>
      <p:sp>
        <p:nvSpPr>
          <p:cNvPr id="241" name="Google Shape;241;p39"/>
          <p:cNvSpPr/>
          <p:nvPr/>
        </p:nvSpPr>
        <p:spPr>
          <a:xfrm>
            <a:off x="2412700" y="2458750"/>
            <a:ext cx="1833000" cy="11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"/>
          <p:cNvSpPr txBox="1"/>
          <p:nvPr/>
        </p:nvSpPr>
        <p:spPr>
          <a:xfrm>
            <a:off x="2356100" y="2068875"/>
            <a:ext cx="9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나머지 : 1</a:t>
            </a:r>
            <a:endParaRPr/>
          </a:p>
        </p:txBody>
      </p:sp>
      <p:sp>
        <p:nvSpPr>
          <p:cNvPr id="243" name="Google Shape;243;p39"/>
          <p:cNvSpPr/>
          <p:nvPr/>
        </p:nvSpPr>
        <p:spPr>
          <a:xfrm>
            <a:off x="2598950" y="2684225"/>
            <a:ext cx="470400" cy="47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244" name="Google Shape;244;p39"/>
          <p:cNvSpPr/>
          <p:nvPr/>
        </p:nvSpPr>
        <p:spPr>
          <a:xfrm>
            <a:off x="3360950" y="2684225"/>
            <a:ext cx="470400" cy="47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245" name="Google Shape;245;p39"/>
          <p:cNvSpPr/>
          <p:nvPr/>
        </p:nvSpPr>
        <p:spPr>
          <a:xfrm>
            <a:off x="4393900" y="2458750"/>
            <a:ext cx="1833000" cy="11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9"/>
          <p:cNvSpPr txBox="1"/>
          <p:nvPr/>
        </p:nvSpPr>
        <p:spPr>
          <a:xfrm>
            <a:off x="4337300" y="2068875"/>
            <a:ext cx="9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나머지 : 2</a:t>
            </a:r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4580150" y="2684225"/>
            <a:ext cx="470400" cy="47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248" name="Google Shape;248;p39"/>
          <p:cNvSpPr/>
          <p:nvPr/>
        </p:nvSpPr>
        <p:spPr>
          <a:xfrm>
            <a:off x="5342150" y="2684225"/>
            <a:ext cx="470400" cy="47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HashSet&lt;E&gt;의 인스턴스 동등 비교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54" name="Google Shape;254;p4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40"/>
          <p:cNvSpPr txBox="1"/>
          <p:nvPr/>
        </p:nvSpPr>
        <p:spPr>
          <a:xfrm>
            <a:off x="302275" y="906850"/>
            <a:ext cx="78594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• 탐색 1단계 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Object 클래스에 정의된 hashCode 메소드의 반환 값을 기반으로 부류 결정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• 탐색 2단계 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선택된 부류 내에서 equals 메소드를 호출하여 동등 비교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따라서 동등 비교의 과정에서 hashCode 메소드의 반환 값을 근거로 탐색의 대상이 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확! 줄어든다.</a:t>
            </a:r>
            <a:endParaRPr>
              <a:solidFill>
                <a:srgbClr val="1155CC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Ex07_HashSetEqual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650" y="906877"/>
            <a:ext cx="3272050" cy="38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TreeSet&lt;E&gt; 클래스 : Set&lt;E&gt;을 구현하는 클래스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63" name="Google Shape;263;p4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41"/>
          <p:cNvSpPr txBox="1"/>
          <p:nvPr/>
        </p:nvSpPr>
        <p:spPr>
          <a:xfrm>
            <a:off x="302275" y="906850"/>
            <a:ext cx="7859400" cy="1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Set&lt;E&gt; 인터페이스를 구현하는 TreeSet&lt;E&gt; 클래스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트리(Tree) 자료구조를 기반으로 인스턴스를 저장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이는 </a:t>
            </a:r>
            <a:r>
              <a:rPr lang="ko">
                <a:solidFill>
                  <a:srgbClr val="FF0000"/>
                </a:solidFill>
              </a:rPr>
              <a:t>정렬 상태가 유지되면서 인스턴스가 저장</a:t>
            </a:r>
            <a:r>
              <a:rPr lang="ko"/>
              <a:t>됨을 의미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TreeSet&lt;E&gt; 클래스의 활용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70" name="Google Shape;270;p4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42"/>
          <p:cNvSpPr/>
          <p:nvPr/>
        </p:nvSpPr>
        <p:spPr>
          <a:xfrm>
            <a:off x="3288525" y="1463100"/>
            <a:ext cx="617700" cy="617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/>
          </a:p>
        </p:txBody>
      </p:sp>
      <p:sp>
        <p:nvSpPr>
          <p:cNvPr id="272" name="Google Shape;272;p42"/>
          <p:cNvSpPr/>
          <p:nvPr/>
        </p:nvSpPr>
        <p:spPr>
          <a:xfrm>
            <a:off x="2602725" y="2301300"/>
            <a:ext cx="617700" cy="617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273" name="Google Shape;273;p42"/>
          <p:cNvSpPr/>
          <p:nvPr/>
        </p:nvSpPr>
        <p:spPr>
          <a:xfrm>
            <a:off x="4050525" y="2301300"/>
            <a:ext cx="617700" cy="617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/>
          </a:p>
        </p:txBody>
      </p:sp>
      <p:sp>
        <p:nvSpPr>
          <p:cNvPr id="274" name="Google Shape;274;p42"/>
          <p:cNvSpPr/>
          <p:nvPr/>
        </p:nvSpPr>
        <p:spPr>
          <a:xfrm>
            <a:off x="3364725" y="3139500"/>
            <a:ext cx="617700" cy="617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275" name="Google Shape;275;p42"/>
          <p:cNvSpPr/>
          <p:nvPr/>
        </p:nvSpPr>
        <p:spPr>
          <a:xfrm>
            <a:off x="1840725" y="3139500"/>
            <a:ext cx="617700" cy="617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cxnSp>
        <p:nvCxnSpPr>
          <p:cNvPr id="276" name="Google Shape;276;p42"/>
          <p:cNvCxnSpPr>
            <a:stCxn id="271" idx="3"/>
            <a:endCxn id="272" idx="7"/>
          </p:cNvCxnSpPr>
          <p:nvPr/>
        </p:nvCxnSpPr>
        <p:spPr>
          <a:xfrm flipH="1">
            <a:off x="3129985" y="1990340"/>
            <a:ext cx="249000" cy="40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42"/>
          <p:cNvCxnSpPr>
            <a:stCxn id="271" idx="5"/>
            <a:endCxn id="273" idx="1"/>
          </p:cNvCxnSpPr>
          <p:nvPr/>
        </p:nvCxnSpPr>
        <p:spPr>
          <a:xfrm>
            <a:off x="3815765" y="1990340"/>
            <a:ext cx="325200" cy="40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42"/>
          <p:cNvCxnSpPr>
            <a:stCxn id="272" idx="5"/>
            <a:endCxn id="274" idx="1"/>
          </p:cNvCxnSpPr>
          <p:nvPr/>
        </p:nvCxnSpPr>
        <p:spPr>
          <a:xfrm>
            <a:off x="3129965" y="2828540"/>
            <a:ext cx="325200" cy="40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42"/>
          <p:cNvCxnSpPr>
            <a:stCxn id="272" idx="3"/>
            <a:endCxn id="275" idx="7"/>
          </p:cNvCxnSpPr>
          <p:nvPr/>
        </p:nvCxnSpPr>
        <p:spPr>
          <a:xfrm flipH="1">
            <a:off x="2367985" y="2828540"/>
            <a:ext cx="325200" cy="40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42"/>
          <p:cNvSpPr/>
          <p:nvPr/>
        </p:nvSpPr>
        <p:spPr>
          <a:xfrm>
            <a:off x="4126725" y="3977700"/>
            <a:ext cx="617700" cy="617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/>
          </a:p>
        </p:txBody>
      </p:sp>
      <p:cxnSp>
        <p:nvCxnSpPr>
          <p:cNvPr id="281" name="Google Shape;281;p42"/>
          <p:cNvCxnSpPr>
            <a:stCxn id="274" idx="5"/>
            <a:endCxn id="280" idx="1"/>
          </p:cNvCxnSpPr>
          <p:nvPr/>
        </p:nvCxnSpPr>
        <p:spPr>
          <a:xfrm>
            <a:off x="3891965" y="3666740"/>
            <a:ext cx="325200" cy="40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42"/>
          <p:cNvSpPr/>
          <p:nvPr/>
        </p:nvSpPr>
        <p:spPr>
          <a:xfrm>
            <a:off x="2685075" y="4014275"/>
            <a:ext cx="617700" cy="617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283" name="Google Shape;283;p42"/>
          <p:cNvSpPr/>
          <p:nvPr/>
        </p:nvSpPr>
        <p:spPr>
          <a:xfrm>
            <a:off x="4942800" y="3229950"/>
            <a:ext cx="617700" cy="617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/>
          </a:p>
        </p:txBody>
      </p:sp>
      <p:sp>
        <p:nvSpPr>
          <p:cNvPr id="284" name="Google Shape;284;p42"/>
          <p:cNvSpPr txBox="1"/>
          <p:nvPr/>
        </p:nvSpPr>
        <p:spPr>
          <a:xfrm>
            <a:off x="5549200" y="3323225"/>
            <a:ext cx="19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8은 7보다 크다.</a:t>
            </a:r>
            <a:endParaRPr/>
          </a:p>
        </p:txBody>
      </p:sp>
      <p:cxnSp>
        <p:nvCxnSpPr>
          <p:cNvPr id="285" name="Google Shape;285;p42"/>
          <p:cNvCxnSpPr>
            <a:stCxn id="274" idx="3"/>
            <a:endCxn id="282" idx="7"/>
          </p:cNvCxnSpPr>
          <p:nvPr/>
        </p:nvCxnSpPr>
        <p:spPr>
          <a:xfrm flipH="1">
            <a:off x="3212185" y="3666740"/>
            <a:ext cx="243000" cy="43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42"/>
          <p:cNvCxnSpPr>
            <a:stCxn id="273" idx="5"/>
            <a:endCxn id="283" idx="1"/>
          </p:cNvCxnSpPr>
          <p:nvPr/>
        </p:nvCxnSpPr>
        <p:spPr>
          <a:xfrm>
            <a:off x="4577765" y="2828540"/>
            <a:ext cx="455400" cy="49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42"/>
          <p:cNvSpPr txBox="1"/>
          <p:nvPr/>
        </p:nvSpPr>
        <p:spPr>
          <a:xfrm>
            <a:off x="1916925" y="1891475"/>
            <a:ext cx="20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2는 6보다 작다.</a:t>
            </a:r>
            <a:endParaRPr/>
          </a:p>
        </p:txBody>
      </p:sp>
      <p:sp>
        <p:nvSpPr>
          <p:cNvPr id="288" name="Google Shape;288;p42"/>
          <p:cNvSpPr txBox="1"/>
          <p:nvPr/>
        </p:nvSpPr>
        <p:spPr>
          <a:xfrm>
            <a:off x="4217175" y="1869947"/>
            <a:ext cx="17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7은 6보다 크다.</a:t>
            </a:r>
            <a:endParaRPr/>
          </a:p>
        </p:txBody>
      </p:sp>
      <p:sp>
        <p:nvSpPr>
          <p:cNvPr id="289" name="Google Shape;289;p42"/>
          <p:cNvSpPr txBox="1"/>
          <p:nvPr/>
        </p:nvSpPr>
        <p:spPr>
          <a:xfrm>
            <a:off x="3357425" y="2839023"/>
            <a:ext cx="288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4은 2보다 크고,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6보다 작다.</a:t>
            </a:r>
            <a:endParaRPr/>
          </a:p>
        </p:txBody>
      </p:sp>
      <p:sp>
        <p:nvSpPr>
          <p:cNvPr id="290" name="Google Shape;290;p42"/>
          <p:cNvSpPr txBox="1"/>
          <p:nvPr/>
        </p:nvSpPr>
        <p:spPr>
          <a:xfrm>
            <a:off x="217425" y="809125"/>
            <a:ext cx="55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간단한 이진 검색 트리를 만들어 보기 [ 데이터 : </a:t>
            </a:r>
            <a:r>
              <a:rPr lang="ko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6, 2, 7, 4, 1, 3, 5, 8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]</a:t>
            </a:r>
            <a:endParaRPr/>
          </a:p>
        </p:txBody>
      </p:sp>
      <p:sp>
        <p:nvSpPr>
          <p:cNvPr id="291" name="Google Shape;291;p42"/>
          <p:cNvSpPr txBox="1"/>
          <p:nvPr/>
        </p:nvSpPr>
        <p:spPr>
          <a:xfrm>
            <a:off x="1154925" y="2744088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1은 2보다 작다.</a:t>
            </a:r>
            <a:endParaRPr/>
          </a:p>
        </p:txBody>
      </p:sp>
      <p:sp>
        <p:nvSpPr>
          <p:cNvPr id="292" name="Google Shape;292;p42"/>
          <p:cNvSpPr txBox="1"/>
          <p:nvPr/>
        </p:nvSpPr>
        <p:spPr>
          <a:xfrm>
            <a:off x="1374400" y="4127050"/>
            <a:ext cx="18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3은 4보다 작다.</a:t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4447475" y="4257550"/>
            <a:ext cx="27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5는 4보다 크고 6보다 작다.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TreeSet&lt;E&gt; 클래스의 오름차순 출력이란?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99" name="Google Shape;299;p4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43"/>
          <p:cNvSpPr txBox="1"/>
          <p:nvPr/>
        </p:nvSpPr>
        <p:spPr>
          <a:xfrm>
            <a:off x="302275" y="906850"/>
            <a:ext cx="3771300" cy="2121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interface Comparable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→ int compareTo(Object o)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인자로 전달된 o가 작다면 양의 정수 반환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인자로 전달된 o가 크다면 음의 정수 반환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인자로 전달된 o와 같다면 0을 반환</a:t>
            </a:r>
            <a:endParaRPr/>
          </a:p>
        </p:txBody>
      </p:sp>
      <p:sp>
        <p:nvSpPr>
          <p:cNvPr id="301" name="Google Shape;301;p43"/>
          <p:cNvSpPr txBox="1"/>
          <p:nvPr/>
        </p:nvSpPr>
        <p:spPr>
          <a:xfrm>
            <a:off x="4259875" y="906850"/>
            <a:ext cx="3771300" cy="2121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interface Comparable&lt;T&gt;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→ int compareTo(T o)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인자로 전달된 o가 작다면 양의 정수 반환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인자로 전달된 o가 크다면 음의 정수 반환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인자로 전달된 o와 같다면 0을 반환</a:t>
            </a:r>
            <a:endParaRPr/>
          </a:p>
        </p:txBody>
      </p:sp>
      <p:sp>
        <p:nvSpPr>
          <p:cNvPr id="302" name="Google Shape;302;p43"/>
          <p:cNvSpPr txBox="1"/>
          <p:nvPr/>
        </p:nvSpPr>
        <p:spPr>
          <a:xfrm>
            <a:off x="4217850" y="3163025"/>
            <a:ext cx="4035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제네릭 등장 이후로 추가된 인터페이스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3" name="Google Shape;303;p43"/>
          <p:cNvSpPr txBox="1"/>
          <p:nvPr/>
        </p:nvSpPr>
        <p:spPr>
          <a:xfrm>
            <a:off x="610907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Ex09_Comparable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216000" y="216000"/>
            <a:ext cx="8477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Comparator&lt;T&gt; 인터페이스 기반으로 TreeSet&lt;E&gt;의 정렬 기준 제시하기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09" name="Google Shape;309;p4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44"/>
          <p:cNvSpPr txBox="1"/>
          <p:nvPr/>
        </p:nvSpPr>
        <p:spPr>
          <a:xfrm>
            <a:off x="302275" y="906850"/>
            <a:ext cx="78594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public interface Comparator&lt;T&gt;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→ int compare(T o1, T o2) 의 구현을 통해 정렬 기준을 결정할 수 있다.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• o1이 o2보다 크면 양의 정수 반환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• o1이 o2보다 작으면 음의 정수 반환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• o1과 o2가 같다면 0 반환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위 인터페이스를 구현한 클래스의 인스턴스를 TreeSet&lt;E&gt;의 다음 생성자를 통해 전달!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public TreeSet(Comparator&lt;? super E&gt; comparator)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11" name="Google Shape;311;p44"/>
          <p:cNvSpPr txBox="1"/>
          <p:nvPr/>
        </p:nvSpPr>
        <p:spPr>
          <a:xfrm>
            <a:off x="6109070" y="713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Ex10_Comparator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중복된 인스턴스의 삭제!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17" name="Google Shape;317;p4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45"/>
          <p:cNvSpPr txBox="1"/>
          <p:nvPr/>
        </p:nvSpPr>
        <p:spPr>
          <a:xfrm>
            <a:off x="457200" y="990600"/>
            <a:ext cx="7973100" cy="3374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8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List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&lt;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String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&gt;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immutableList 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=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Arrays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.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asList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</a:t>
            </a:r>
            <a:r>
              <a:rPr lang="ko">
                <a:solidFill>
                  <a:srgbClr val="808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"홍길동"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ko">
                <a:solidFill>
                  <a:srgbClr val="808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"전우치"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ko">
                <a:solidFill>
                  <a:srgbClr val="808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"전우치"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ko">
                <a:solidFill>
                  <a:srgbClr val="808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"손오공"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);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8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ArrayList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&lt;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String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&gt;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mutableList 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=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>
                <a:solidFill>
                  <a:srgbClr val="0000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new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ArrayList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&lt;&gt;(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immutableList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);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8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</a:t>
            </a:r>
            <a:r>
              <a:rPr b="1" lang="ko">
                <a:solidFill>
                  <a:srgbClr val="0000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for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String s 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: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mutableList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8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  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System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.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out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.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print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.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toString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()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+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ko">
                <a:solidFill>
                  <a:srgbClr val="808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'\t'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);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8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System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.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out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.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println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();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8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</a:t>
            </a:r>
            <a:r>
              <a:rPr lang="ko">
                <a:solidFill>
                  <a:srgbClr val="008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// 중복 제거</a:t>
            </a:r>
            <a:endParaRPr>
              <a:solidFill>
                <a:srgbClr val="008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8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HashSet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&lt;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String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&gt;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set 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=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>
                <a:solidFill>
                  <a:srgbClr val="0000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new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HashSet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&lt;&gt;(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mutableList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);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8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</a:t>
            </a:r>
            <a:r>
              <a:rPr lang="ko">
                <a:solidFill>
                  <a:srgbClr val="008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// 다시 list로 변환</a:t>
            </a:r>
            <a:endParaRPr>
              <a:solidFill>
                <a:srgbClr val="008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8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mutableList 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=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>
                <a:solidFill>
                  <a:srgbClr val="0000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new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ArrayList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&lt;&gt;(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set</a:t>
            </a:r>
            <a:r>
              <a:rPr b="1" lang="ko">
                <a:solidFill>
                  <a:srgbClr val="00008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);</a:t>
            </a:r>
            <a:endParaRPr b="1">
              <a:solidFill>
                <a:srgbClr val="00008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19" name="Google Shape;319;p45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Ex11_ConvertExt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2969050" y="876500"/>
            <a:ext cx="5561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</a:t>
            </a:r>
            <a:r>
              <a:rPr lang="ko"/>
              <a:t>-5.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Queue&lt;E&gt; 인터페이스를 구현하는 컬렉션 클래스들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큐 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인터페이스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30" name="Google Shape;330;p4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47"/>
          <p:cNvSpPr txBox="1"/>
          <p:nvPr/>
        </p:nvSpPr>
        <p:spPr>
          <a:xfrm>
            <a:off x="3878175" y="1118888"/>
            <a:ext cx="3527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FIFO (first-in-first-out)</a:t>
            </a:r>
            <a:br>
              <a:rPr lang="ko"/>
            </a:br>
            <a:r>
              <a:rPr lang="ko"/>
              <a:t>   → 먼저 저장된 데이터가 먼저 빠져나간다.</a:t>
            </a:r>
            <a:endParaRPr/>
          </a:p>
        </p:txBody>
      </p:sp>
      <p:sp>
        <p:nvSpPr>
          <p:cNvPr id="332" name="Google Shape;332;p47"/>
          <p:cNvSpPr txBox="1"/>
          <p:nvPr/>
        </p:nvSpPr>
        <p:spPr>
          <a:xfrm>
            <a:off x="454675" y="2325250"/>
            <a:ext cx="7859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Queue&lt;E&gt; 인터페이스의 메소드들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boolean offer(E e) 	넣기, 넣을 공간이 부족하면 false 반환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E poll() 			꺼내기, 꺼낼 대상 없으면 null 반환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E peek() 			확인하기, 확인할 대상이 없으면 null 반환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33" name="Google Shape;333;p47"/>
          <p:cNvSpPr txBox="1"/>
          <p:nvPr/>
        </p:nvSpPr>
        <p:spPr>
          <a:xfrm>
            <a:off x="444000" y="4021500"/>
            <a:ext cx="72693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LinkedList&lt;E&gt;는 List&lt;E&gt;와 동시에 Queue&lt;E&gt;를 구현하는 컬렉션 클래스이다. </a:t>
            </a:r>
            <a:br>
              <a:rPr lang="ko">
                <a:solidFill>
                  <a:srgbClr val="1155CC"/>
                </a:solidFill>
              </a:rPr>
            </a:br>
            <a:r>
              <a:rPr lang="ko">
                <a:solidFill>
                  <a:srgbClr val="FF0000"/>
                </a:solidFill>
              </a:rPr>
              <a:t>따라서 어떠한 타입의 참조변수로 참조하느냐에 따라 ‘리스트’로도 ‘큐’로도 동작한다.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4" name="Google Shape;334;p47"/>
          <p:cNvSpPr txBox="1"/>
          <p:nvPr/>
        </p:nvSpPr>
        <p:spPr>
          <a:xfrm>
            <a:off x="610907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Ex12_Queue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335" name="Google Shape;3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75" y="914338"/>
            <a:ext cx="27146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자료 구조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1"/>
          <p:cNvSpPr txBox="1"/>
          <p:nvPr/>
        </p:nvSpPr>
        <p:spPr>
          <a:xfrm>
            <a:off x="273350" y="777375"/>
            <a:ext cx="83469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대량 데이터를 효율적으로 관리하는 메커니즘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우편 번호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학생부를 통한 학생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예 : 전교생의 수가 1,000명인 학교의 무작위로 나열된 학생 명단에서 ‘이름'만으로 특정 학생 찾기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2505" l="0" r="0" t="0"/>
          <a:stretch/>
        </p:blipFill>
        <p:spPr>
          <a:xfrm>
            <a:off x="590600" y="2211385"/>
            <a:ext cx="5713949" cy="25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Deque를 기준으로 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스택(Stack)의 구현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41" name="Google Shape;341;p4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48"/>
          <p:cNvSpPr txBox="1"/>
          <p:nvPr/>
        </p:nvSpPr>
        <p:spPr>
          <a:xfrm>
            <a:off x="5545150" y="3761750"/>
            <a:ext cx="31161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넣기, 공간 부족하면 false 반환</a:t>
            </a:r>
            <a:br>
              <a:rPr lang="ko">
                <a:solidFill>
                  <a:srgbClr val="1155CC"/>
                </a:solidFill>
              </a:rPr>
            </a:br>
            <a:r>
              <a:rPr lang="ko">
                <a:solidFill>
                  <a:srgbClr val="1155CC"/>
                </a:solidFill>
              </a:rPr>
              <a:t>꺼내기, 꺼낼 대상 없으면 null 반환</a:t>
            </a:r>
            <a:br>
              <a:rPr lang="ko">
                <a:solidFill>
                  <a:srgbClr val="1155CC"/>
                </a:solidFill>
              </a:rPr>
            </a:br>
            <a:r>
              <a:rPr lang="ko">
                <a:solidFill>
                  <a:srgbClr val="1155CC"/>
                </a:solidFill>
              </a:rPr>
              <a:t>확인하기, 확인할 대상 없으면 null 반환</a:t>
            </a:r>
            <a:br>
              <a:rPr lang="ko">
                <a:solidFill>
                  <a:srgbClr val="1155CC"/>
                </a:solidFill>
              </a:rPr>
            </a:br>
            <a:endParaRPr>
              <a:solidFill>
                <a:srgbClr val="1155CC"/>
              </a:solidFill>
            </a:endParaRPr>
          </a:p>
        </p:txBody>
      </p:sp>
      <p:sp>
        <p:nvSpPr>
          <p:cNvPr id="343" name="Google Shape;343;p48"/>
          <p:cNvSpPr/>
          <p:nvPr/>
        </p:nvSpPr>
        <p:spPr>
          <a:xfrm>
            <a:off x="1827550" y="1493125"/>
            <a:ext cx="441000" cy="87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</a:t>
            </a:r>
            <a:endParaRPr/>
          </a:p>
        </p:txBody>
      </p:sp>
      <p:sp>
        <p:nvSpPr>
          <p:cNvPr id="344" name="Google Shape;344;p48"/>
          <p:cNvSpPr/>
          <p:nvPr/>
        </p:nvSpPr>
        <p:spPr>
          <a:xfrm>
            <a:off x="2360950" y="1493125"/>
            <a:ext cx="441000" cy="87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endParaRPr/>
          </a:p>
        </p:txBody>
      </p:sp>
      <p:sp>
        <p:nvSpPr>
          <p:cNvPr id="345" name="Google Shape;345;p48"/>
          <p:cNvSpPr/>
          <p:nvPr/>
        </p:nvSpPr>
        <p:spPr>
          <a:xfrm>
            <a:off x="2894350" y="1493125"/>
            <a:ext cx="441000" cy="87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endParaRPr/>
          </a:p>
        </p:txBody>
      </p:sp>
      <p:cxnSp>
        <p:nvCxnSpPr>
          <p:cNvPr id="346" name="Google Shape;346;p48"/>
          <p:cNvCxnSpPr/>
          <p:nvPr/>
        </p:nvCxnSpPr>
        <p:spPr>
          <a:xfrm>
            <a:off x="1690300" y="1375500"/>
            <a:ext cx="174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48"/>
          <p:cNvCxnSpPr/>
          <p:nvPr/>
        </p:nvCxnSpPr>
        <p:spPr>
          <a:xfrm>
            <a:off x="1690300" y="2518500"/>
            <a:ext cx="174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8"/>
          <p:cNvCxnSpPr/>
          <p:nvPr/>
        </p:nvCxnSpPr>
        <p:spPr>
          <a:xfrm>
            <a:off x="284450" y="1706550"/>
            <a:ext cx="1343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48"/>
          <p:cNvCxnSpPr/>
          <p:nvPr/>
        </p:nvCxnSpPr>
        <p:spPr>
          <a:xfrm rot="10800000">
            <a:off x="294225" y="2216300"/>
            <a:ext cx="1303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48"/>
          <p:cNvSpPr txBox="1"/>
          <p:nvPr/>
        </p:nvSpPr>
        <p:spPr>
          <a:xfrm>
            <a:off x="252825" y="1236025"/>
            <a:ext cx="12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offerFirst( )</a:t>
            </a:r>
            <a:endParaRPr/>
          </a:p>
        </p:txBody>
      </p:sp>
      <p:sp>
        <p:nvSpPr>
          <p:cNvPr id="351" name="Google Shape;351;p48"/>
          <p:cNvSpPr txBox="1"/>
          <p:nvPr/>
        </p:nvSpPr>
        <p:spPr>
          <a:xfrm>
            <a:off x="252825" y="2226625"/>
            <a:ext cx="12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pollFirst( )</a:t>
            </a:r>
            <a:endParaRPr/>
          </a:p>
        </p:txBody>
      </p:sp>
      <p:sp>
        <p:nvSpPr>
          <p:cNvPr id="352" name="Google Shape;352;p48"/>
          <p:cNvSpPr/>
          <p:nvPr/>
        </p:nvSpPr>
        <p:spPr>
          <a:xfrm>
            <a:off x="4570750" y="1493125"/>
            <a:ext cx="441000" cy="87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endParaRPr/>
          </a:p>
        </p:txBody>
      </p:sp>
      <p:sp>
        <p:nvSpPr>
          <p:cNvPr id="353" name="Google Shape;353;p48"/>
          <p:cNvSpPr/>
          <p:nvPr/>
        </p:nvSpPr>
        <p:spPr>
          <a:xfrm>
            <a:off x="5104150" y="1493125"/>
            <a:ext cx="441000" cy="87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</a:t>
            </a:r>
            <a:endParaRPr/>
          </a:p>
        </p:txBody>
      </p:sp>
      <p:cxnSp>
        <p:nvCxnSpPr>
          <p:cNvPr id="354" name="Google Shape;354;p48"/>
          <p:cNvCxnSpPr/>
          <p:nvPr/>
        </p:nvCxnSpPr>
        <p:spPr>
          <a:xfrm>
            <a:off x="3900100" y="1375500"/>
            <a:ext cx="174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48"/>
          <p:cNvCxnSpPr/>
          <p:nvPr/>
        </p:nvCxnSpPr>
        <p:spPr>
          <a:xfrm>
            <a:off x="3900100" y="2518500"/>
            <a:ext cx="174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48"/>
          <p:cNvSpPr/>
          <p:nvPr/>
        </p:nvSpPr>
        <p:spPr>
          <a:xfrm>
            <a:off x="4037350" y="1493125"/>
            <a:ext cx="441000" cy="87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endParaRPr/>
          </a:p>
        </p:txBody>
      </p:sp>
      <p:cxnSp>
        <p:nvCxnSpPr>
          <p:cNvPr id="357" name="Google Shape;357;p48"/>
          <p:cNvCxnSpPr/>
          <p:nvPr/>
        </p:nvCxnSpPr>
        <p:spPr>
          <a:xfrm>
            <a:off x="3705600" y="1042200"/>
            <a:ext cx="0" cy="163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8"/>
          <p:cNvCxnSpPr/>
          <p:nvPr/>
        </p:nvCxnSpPr>
        <p:spPr>
          <a:xfrm>
            <a:off x="5770850" y="2239950"/>
            <a:ext cx="1343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48"/>
          <p:cNvCxnSpPr/>
          <p:nvPr/>
        </p:nvCxnSpPr>
        <p:spPr>
          <a:xfrm rot="10800000">
            <a:off x="5780625" y="1682900"/>
            <a:ext cx="1303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48"/>
          <p:cNvSpPr txBox="1"/>
          <p:nvPr/>
        </p:nvSpPr>
        <p:spPr>
          <a:xfrm>
            <a:off x="5739225" y="1236025"/>
            <a:ext cx="12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offerLast( )</a:t>
            </a:r>
            <a:endParaRPr/>
          </a:p>
        </p:txBody>
      </p:sp>
      <p:sp>
        <p:nvSpPr>
          <p:cNvPr id="361" name="Google Shape;361;p48"/>
          <p:cNvSpPr txBox="1"/>
          <p:nvPr/>
        </p:nvSpPr>
        <p:spPr>
          <a:xfrm>
            <a:off x="5739225" y="2226625"/>
            <a:ext cx="12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pollLast( )</a:t>
            </a:r>
            <a:endParaRPr/>
          </a:p>
        </p:txBody>
      </p:sp>
      <p:sp>
        <p:nvSpPr>
          <p:cNvPr id="362" name="Google Shape;362;p48"/>
          <p:cNvSpPr/>
          <p:nvPr/>
        </p:nvSpPr>
        <p:spPr>
          <a:xfrm>
            <a:off x="1827550" y="3626725"/>
            <a:ext cx="441000" cy="87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endParaRPr/>
          </a:p>
        </p:txBody>
      </p:sp>
      <p:sp>
        <p:nvSpPr>
          <p:cNvPr id="363" name="Google Shape;363;p48"/>
          <p:cNvSpPr/>
          <p:nvPr/>
        </p:nvSpPr>
        <p:spPr>
          <a:xfrm>
            <a:off x="2360950" y="3626725"/>
            <a:ext cx="441000" cy="87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endParaRPr/>
          </a:p>
        </p:txBody>
      </p:sp>
      <p:sp>
        <p:nvSpPr>
          <p:cNvPr id="364" name="Google Shape;364;p48"/>
          <p:cNvSpPr/>
          <p:nvPr/>
        </p:nvSpPr>
        <p:spPr>
          <a:xfrm>
            <a:off x="2894350" y="3626725"/>
            <a:ext cx="441000" cy="87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</a:t>
            </a:r>
            <a:endParaRPr/>
          </a:p>
        </p:txBody>
      </p:sp>
      <p:cxnSp>
        <p:nvCxnSpPr>
          <p:cNvPr id="365" name="Google Shape;365;p48"/>
          <p:cNvCxnSpPr/>
          <p:nvPr/>
        </p:nvCxnSpPr>
        <p:spPr>
          <a:xfrm>
            <a:off x="1690300" y="3509100"/>
            <a:ext cx="174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8"/>
          <p:cNvCxnSpPr/>
          <p:nvPr/>
        </p:nvCxnSpPr>
        <p:spPr>
          <a:xfrm>
            <a:off x="1690300" y="4652100"/>
            <a:ext cx="174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48"/>
          <p:cNvCxnSpPr/>
          <p:nvPr/>
        </p:nvCxnSpPr>
        <p:spPr>
          <a:xfrm rot="10800000">
            <a:off x="294225" y="4045100"/>
            <a:ext cx="1303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8"/>
          <p:cNvSpPr txBox="1"/>
          <p:nvPr/>
        </p:nvSpPr>
        <p:spPr>
          <a:xfrm>
            <a:off x="252825" y="4055425"/>
            <a:ext cx="12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pollFirst( )</a:t>
            </a:r>
            <a:endParaRPr/>
          </a:p>
        </p:txBody>
      </p:sp>
      <p:cxnSp>
        <p:nvCxnSpPr>
          <p:cNvPr id="369" name="Google Shape;369;p48"/>
          <p:cNvCxnSpPr/>
          <p:nvPr/>
        </p:nvCxnSpPr>
        <p:spPr>
          <a:xfrm rot="10800000">
            <a:off x="3647025" y="4045100"/>
            <a:ext cx="1303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48"/>
          <p:cNvSpPr txBox="1"/>
          <p:nvPr/>
        </p:nvSpPr>
        <p:spPr>
          <a:xfrm>
            <a:off x="3605625" y="3979225"/>
            <a:ext cx="12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offerLast( )</a:t>
            </a:r>
            <a:endParaRPr/>
          </a:p>
        </p:txBody>
      </p:sp>
      <p:sp>
        <p:nvSpPr>
          <p:cNvPr id="371" name="Google Shape;371;p48"/>
          <p:cNvSpPr txBox="1"/>
          <p:nvPr/>
        </p:nvSpPr>
        <p:spPr>
          <a:xfrm>
            <a:off x="228600" y="838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  <a:latin typeface="Arimo"/>
                <a:ea typeface="Arimo"/>
                <a:cs typeface="Arimo"/>
                <a:sym typeface="Arimo"/>
              </a:rPr>
              <a:t>스택으로 사용하기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372" name="Google Shape;372;p48"/>
          <p:cNvSpPr txBox="1"/>
          <p:nvPr/>
        </p:nvSpPr>
        <p:spPr>
          <a:xfrm>
            <a:off x="228600" y="3124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  <a:latin typeface="Arimo"/>
                <a:ea typeface="Arimo"/>
                <a:cs typeface="Arimo"/>
                <a:sym typeface="Arimo"/>
              </a:rPr>
              <a:t>큐</a:t>
            </a:r>
            <a:r>
              <a:rPr b="1" lang="ko">
                <a:solidFill>
                  <a:srgbClr val="1155CC"/>
                </a:solidFill>
                <a:latin typeface="Arimo"/>
                <a:ea typeface="Arimo"/>
                <a:cs typeface="Arimo"/>
                <a:sym typeface="Arimo"/>
              </a:rPr>
              <a:t>로 사용하기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373" name="Google Shape;373;p48"/>
          <p:cNvSpPr txBox="1"/>
          <p:nvPr/>
        </p:nvSpPr>
        <p:spPr>
          <a:xfrm>
            <a:off x="610907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Ex13_Deque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title"/>
          </p:nvPr>
        </p:nvSpPr>
        <p:spPr>
          <a:xfrm>
            <a:off x="2969050" y="876500"/>
            <a:ext cx="5561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</a:t>
            </a:r>
            <a:r>
              <a:rPr lang="ko"/>
              <a:t>-6.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Map&lt;K, V&gt; 인터페이스를 구현하는 컬렉션 클래스들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Key-Value 방식의 데이터 저장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84" name="Google Shape;384;p5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50"/>
          <p:cNvSpPr txBox="1"/>
          <p:nvPr/>
        </p:nvSpPr>
        <p:spPr>
          <a:xfrm>
            <a:off x="304800" y="990600"/>
            <a:ext cx="7396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Map 인터페이스는 Key-Value 방식의 데이터를 관리하는 데 필요한 메서드가 정의되어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객체의 key 값은 유일하며 value 값은 중복될 수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HashMap 클래스 : 내부적으로 해쉬 알고리즘에 의해 구현되어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TreeMap 클래스 : TreeSet 과 마찬가지로 이진 탐색 트리로 구현되어 있다. key 값으로 정렬하므로 key 값에 해당하는 클래스에 Comparable 이나 Comparator 인터페이스가 구현되어 있어야 한다.</a:t>
            </a:r>
            <a:endParaRPr/>
          </a:p>
        </p:txBody>
      </p:sp>
      <p:sp>
        <p:nvSpPr>
          <p:cNvPr id="386" name="Google Shape;386;p50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Ex14_HashMap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Map&lt;K, V&gt;의 순차적 접근 방법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92" name="Google Shape;392;p5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51"/>
          <p:cNvSpPr txBox="1"/>
          <p:nvPr/>
        </p:nvSpPr>
        <p:spPr>
          <a:xfrm>
            <a:off x="302275" y="1287850"/>
            <a:ext cx="7859400" cy="30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HashMap&lt;K, V&gt; 클래스는 Iterable&lt;T&gt; 인터페이스를 구현하지 않으니 for-each문을 통해서, 혹은 ‘반복자’를 얻어서 순차적 접근을 진행할 수 없다.</a:t>
            </a:r>
            <a:br>
              <a:rPr lang="ko"/>
            </a:b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대신 다음 메소드 호출을 통해서 Key를 따로 모아 놓은 컬렉션 인스턴스를 얻을 수 있다. 그리고 이때 반환된 컬렉션 인스턴스를 대상으로 반복자를 얻을 수 있다.</a:t>
            </a:r>
            <a:br>
              <a:rPr lang="ko"/>
            </a:b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</a:t>
            </a:r>
            <a:r>
              <a:rPr lang="ko">
                <a:solidFill>
                  <a:srgbClr val="1155CC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public 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Set&lt;K&gt;</a:t>
            </a:r>
            <a:r>
              <a:rPr lang="ko">
                <a:solidFill>
                  <a:srgbClr val="1155CC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keySet()</a:t>
            </a:r>
            <a:endParaRPr>
              <a:solidFill>
                <a:srgbClr val="1155CC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TreeMap&lt;K, V&gt; 클래스는 Iterable&lt;T&gt; 인터페이스를 구현하지 않았지만, Tree 자료구조의 특성상 반복자가 정렬된 순서대로 key들에 접근을 하고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94" name="Google Shape;394;p51"/>
          <p:cNvSpPr txBox="1"/>
          <p:nvPr/>
        </p:nvSpPr>
        <p:spPr>
          <a:xfrm>
            <a:off x="610907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Ex15_HashMapKeySet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395" name="Google Shape;395;p51"/>
          <p:cNvSpPr txBox="1"/>
          <p:nvPr/>
        </p:nvSpPr>
        <p:spPr>
          <a:xfrm>
            <a:off x="6109075" y="713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Ex16_TreeMapKeySet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/>
          <p:nvPr>
            <p:ph type="title"/>
          </p:nvPr>
        </p:nvSpPr>
        <p:spPr>
          <a:xfrm>
            <a:off x="2969050" y="876500"/>
            <a:ext cx="5561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18-6.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컬렉션 기반 알고리즘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정렬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406" name="Google Shape;406;p5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53"/>
          <p:cNvSpPr txBox="1"/>
          <p:nvPr/>
        </p:nvSpPr>
        <p:spPr>
          <a:xfrm>
            <a:off x="302275" y="983050"/>
            <a:ext cx="7859400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List&lt;E&gt;를 구현한 컬렉션 클래스들은 저장된 인스턴스를 정렬된 상태로 유지하지 않는다. </a:t>
            </a:r>
            <a:br>
              <a:rPr lang="ko"/>
            </a:br>
            <a:r>
              <a:rPr lang="ko"/>
              <a:t>대신에 정렬을 해야 한다면 다음 메소드를 사용할 수 있다.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public static &lt;T extends Comparable&lt;T&gt;&gt; void sort(List&lt;T&gt; list)</a:t>
            </a:r>
            <a:br>
              <a:rPr lang="ko"/>
            </a:br>
            <a:r>
              <a:rPr lang="ko"/>
              <a:t>   → Collections 클래스에 정의되어 있는 제네릭 메소드</a:t>
            </a:r>
            <a:br>
              <a:rPr lang="ko"/>
            </a:br>
            <a:r>
              <a:rPr lang="ko"/>
              <a:t>   → 인자로 List&lt;T&gt;의 인스턴스는 모두 전달 가능</a:t>
            </a:r>
            <a:br>
              <a:rPr lang="ko"/>
            </a:br>
            <a:r>
              <a:rPr lang="ko"/>
              <a:t>   → 단, T는 Comparable&lt;T&gt; 인터페이스를 구현한 상태이어야 한다.</a:t>
            </a:r>
            <a:endParaRPr/>
          </a:p>
        </p:txBody>
      </p:sp>
      <p:sp>
        <p:nvSpPr>
          <p:cNvPr id="408" name="Google Shape;408;p53"/>
          <p:cNvSpPr txBox="1"/>
          <p:nvPr/>
        </p:nvSpPr>
        <p:spPr>
          <a:xfrm>
            <a:off x="609537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Ex17_CollectionsSort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409" name="Google Shape;409;p53"/>
          <p:cNvSpPr txBox="1"/>
          <p:nvPr/>
        </p:nvSpPr>
        <p:spPr>
          <a:xfrm>
            <a:off x="6095375" y="676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Ex18_CollectionsSort2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찾기, 복사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415" name="Google Shape;415;p5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54"/>
          <p:cNvSpPr txBox="1"/>
          <p:nvPr/>
        </p:nvSpPr>
        <p:spPr>
          <a:xfrm>
            <a:off x="304800" y="1066800"/>
            <a:ext cx="7126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  <a:latin typeface="Arimo"/>
                <a:ea typeface="Arimo"/>
                <a:cs typeface="Arimo"/>
                <a:sym typeface="Arimo"/>
              </a:rPr>
              <a:t>찾기</a:t>
            </a:r>
            <a:endParaRPr b="1">
              <a:solidFill>
                <a:srgbClr val="1155CC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이진 탐색 기능을 이용하여 리스트 안에 데이터가 있는지 확인할 수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다만 이진 탐색을 이용하기 위해서는 데이터가 먼저 정렬이 되어 있어야 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  <a:latin typeface="Arimo"/>
                <a:ea typeface="Arimo"/>
                <a:cs typeface="Arimo"/>
                <a:sym typeface="Arimo"/>
              </a:rPr>
              <a:t>복사</a:t>
            </a:r>
            <a:endParaRPr b="1">
              <a:solidFill>
                <a:srgbClr val="1155CC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src 의 데이터를 dst 로 다시 복사한다.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7" name="Google Shape;417;p54"/>
          <p:cNvSpPr txBox="1"/>
          <p:nvPr/>
        </p:nvSpPr>
        <p:spPr>
          <a:xfrm>
            <a:off x="6099300" y="11610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Ex19_CollectionsSearch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418" name="Google Shape;418;p54"/>
          <p:cNvSpPr txBox="1"/>
          <p:nvPr/>
        </p:nvSpPr>
        <p:spPr>
          <a:xfrm>
            <a:off x="6117802" y="26547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Ex20_CollectionsCopy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배열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5" name="Google Shape;105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22"/>
          <p:cNvSpPr txBox="1"/>
          <p:nvPr/>
        </p:nvSpPr>
        <p:spPr>
          <a:xfrm>
            <a:off x="228600" y="838200"/>
            <a:ext cx="60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배열은 크기가 고정되어 있어 데이터를 추가하거나 삭제할 수 없다</a:t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00" y="1536875"/>
            <a:ext cx="70199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리스트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3" name="Google Shape;113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3"/>
          <p:cNvSpPr txBox="1"/>
          <p:nvPr/>
        </p:nvSpPr>
        <p:spPr>
          <a:xfrm>
            <a:off x="228600" y="838200"/>
            <a:ext cx="7514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떨어진 곳에 존재하는 데이터를 화살표로 묶어서 관리하는 자료구조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데이터가 추가되거나 삭제될 때 연결하는 정보만 바꾸면 쉽게 추가, 삭제가 된다.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14800"/>
            <a:ext cx="63531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스택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1" name="Google Shape;121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00" y="1171150"/>
            <a:ext cx="50196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큐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8" name="Google Shape;128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50" y="1293400"/>
            <a:ext cx="56578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트리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5" name="Google Shape;135;p2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75" y="1153675"/>
            <a:ext cx="51435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20-2.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컬렉</a:t>
            </a:r>
            <a:r>
              <a:rPr lang="ko"/>
              <a:t>션 프레임워크의 구조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