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Arimo"/>
      <p:regular r:id="rId23"/>
      <p:bold r:id="rId24"/>
      <p:italic r:id="rId25"/>
      <p:boldItalic r:id="rId26"/>
    </p:embeddedFont>
    <p:embeddedFont>
      <p:font typeface="Nanum Gothic Coding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A58C6C-FD77-496D-BB2D-2C912D76166C}">
  <a:tblStyle styleId="{1EA58C6C-FD77-496D-BB2D-2C912D7616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Arimo-bold.fntdata"/><Relationship Id="rId23" Type="http://schemas.openxmlformats.org/officeDocument/2006/relationships/font" Target="fonts/Arim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Arimo-boldItalic.fntdata"/><Relationship Id="rId25" Type="http://schemas.openxmlformats.org/officeDocument/2006/relationships/font" Target="fonts/Arimo-italic.fntdata"/><Relationship Id="rId28" Type="http://schemas.openxmlformats.org/officeDocument/2006/relationships/font" Target="fonts/NanumGothicCoding-bold.fntdata"/><Relationship Id="rId27" Type="http://schemas.openxmlformats.org/officeDocument/2006/relationships/font" Target="fonts/NanumGothicCoding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79571976a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79571976a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6d60bd01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6d60bd01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c23dcb1c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c23dcb1c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5621171c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5621171c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5621171c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5621171c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6d60bd01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6d60bd01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7b7bca19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7b7bca19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5b7593d2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5b7593d2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c02d8614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c02d8614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5621171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5621171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6e2a769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6e2a769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7b7bca2e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7b7bca2e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6e2a7693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6e2a7693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7b7bca19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7b7bca19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6d60bd01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6d60bd01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7350" y="0"/>
            <a:ext cx="7835100" cy="17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50" y="1690150"/>
            <a:ext cx="7835100" cy="5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350" y="2109350"/>
            <a:ext cx="7835100" cy="7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780150" y="1695600"/>
            <a:ext cx="25506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84800" y="1227600"/>
            <a:ext cx="1909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자</a:t>
            </a:r>
            <a:r>
              <a:rPr b="1" lang="ko" sz="1600"/>
              <a:t>바 프로그래밍</a:t>
            </a:r>
            <a:endParaRPr b="1" sz="1600"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1925" y="29720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title"/>
          </p:nvPr>
        </p:nvSpPr>
        <p:spPr>
          <a:xfrm>
            <a:off x="784525" y="21744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7" name="Google Shape;17;p2"/>
          <p:cNvCxnSpPr/>
          <p:nvPr/>
        </p:nvCxnSpPr>
        <p:spPr>
          <a:xfrm>
            <a:off x="631658" y="4856417"/>
            <a:ext cx="784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2"/>
          <p:cNvSpPr txBox="1"/>
          <p:nvPr/>
        </p:nvSpPr>
        <p:spPr>
          <a:xfrm>
            <a:off x="6228000" y="4896000"/>
            <a:ext cx="23283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이재환 / gikimirane@naver.com</a:t>
            </a:r>
            <a:endParaRPr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 1">
  <p:cSld name="TITLE_3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87175"/>
            <a:ext cx="9143999" cy="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900"/>
            <a:ext cx="9143999" cy="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8520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58" name="Google Shape;5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0" y="39600"/>
            <a:ext cx="499075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28000" y="0"/>
            <a:ext cx="142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38169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3" name="Google Shape;63;p13"/>
          <p:cNvSpPr/>
          <p:nvPr/>
        </p:nvSpPr>
        <p:spPr>
          <a:xfrm>
            <a:off x="-47375" y="0"/>
            <a:ext cx="27477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25" y="-48025"/>
            <a:ext cx="9291601" cy="5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144000" y="144000"/>
            <a:ext cx="8860200" cy="48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971663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 1">
  <p:cSld name="TITLE_3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87175"/>
            <a:ext cx="9143999" cy="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900"/>
            <a:ext cx="9143999" cy="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8520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0" y="39600"/>
            <a:ext cx="499075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28000" y="0"/>
            <a:ext cx="142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38169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>
            <a:off x="-47375" y="0"/>
            <a:ext cx="27477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25" y="-48025"/>
            <a:ext cx="9291601" cy="5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/>
          <p:nvPr/>
        </p:nvSpPr>
        <p:spPr>
          <a:xfrm>
            <a:off x="144000" y="144000"/>
            <a:ext cx="8860200" cy="48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971663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/>
          <p:nvPr>
            <p:ph idx="1" type="subTitle"/>
          </p:nvPr>
        </p:nvSpPr>
        <p:spPr>
          <a:xfrm>
            <a:off x="479725" y="1751900"/>
            <a:ext cx="4070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479725" y="2098200"/>
            <a:ext cx="4719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53" name="Google Shape;53;p11"/>
          <p:cNvCxnSpPr/>
          <p:nvPr/>
        </p:nvCxnSpPr>
        <p:spPr>
          <a:xfrm>
            <a:off x="631658" y="4856417"/>
            <a:ext cx="784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27325" y="1847261"/>
            <a:ext cx="4719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내부 클래스, 람다식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327325" y="1500961"/>
            <a:ext cx="4070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Chapter 22</a:t>
            </a:r>
            <a:endParaRPr/>
          </a:p>
        </p:txBody>
      </p:sp>
      <p:sp>
        <p:nvSpPr>
          <p:cNvPr id="86" name="Google Shape;86;p19"/>
          <p:cNvSpPr txBox="1"/>
          <p:nvPr/>
        </p:nvSpPr>
        <p:spPr>
          <a:xfrm>
            <a:off x="372343" y="2566684"/>
            <a:ext cx="3580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</a:rPr>
              <a:t>『</a:t>
            </a:r>
            <a:r>
              <a:rPr b="1" lang="ko" sz="1200">
                <a:solidFill>
                  <a:schemeClr val="lt1"/>
                </a:solidFill>
              </a:rPr>
              <a:t>이재환의 자바 프로그래밍 입문</a:t>
            </a:r>
            <a:r>
              <a:rPr lang="ko" sz="1200">
                <a:solidFill>
                  <a:schemeClr val="lt1"/>
                </a:solidFill>
              </a:rPr>
              <a:t>』의 </a:t>
            </a:r>
            <a:r>
              <a:rPr b="1" lang="ko" sz="1200">
                <a:solidFill>
                  <a:schemeClr val="lt1"/>
                </a:solidFill>
              </a:rPr>
              <a:t>강의교안</a:t>
            </a:r>
            <a:r>
              <a:rPr lang="ko" sz="1200">
                <a:solidFill>
                  <a:schemeClr val="lt1"/>
                </a:solidFill>
              </a:rPr>
              <a:t>입니다.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lt1"/>
                </a:solidFill>
              </a:rPr>
              <a:t>교재 구입</a:t>
            </a:r>
            <a:r>
              <a:rPr lang="ko" sz="1200">
                <a:solidFill>
                  <a:schemeClr val="lt1"/>
                </a:solidFill>
              </a:rPr>
              <a:t>은 </a:t>
            </a:r>
            <a:r>
              <a:rPr b="1" lang="ko" sz="1200">
                <a:solidFill>
                  <a:schemeClr val="lt1"/>
                </a:solidFill>
              </a:rPr>
              <a:t>골든래빗 출판사</a:t>
            </a:r>
            <a:r>
              <a:rPr lang="ko" sz="1200">
                <a:solidFill>
                  <a:schemeClr val="lt1"/>
                </a:solidFill>
              </a:rPr>
              <a:t>로 </a:t>
            </a:r>
            <a:r>
              <a:rPr b="1" lang="ko" sz="1200">
                <a:solidFill>
                  <a:schemeClr val="lt1"/>
                </a:solidFill>
              </a:rPr>
              <a:t>문의</a:t>
            </a:r>
            <a:r>
              <a:rPr lang="ko" sz="1200">
                <a:solidFill>
                  <a:schemeClr val="lt1"/>
                </a:solidFill>
              </a:rPr>
              <a:t>주시기 바랍니다.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람다의 이해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74" name="Google Shape;174;p28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75" name="Google Shape;175;p28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{1EA58C6C-FD77-496D-BB2D-2C912D76166C}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일반 클래스 사용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Ex05_Lambda1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익명 내부 클래스로 사용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Ex06_Lambda2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람다식으</a:t>
                      </a:r>
                      <a:r>
                        <a:rPr lang="ko"/>
                        <a:t>로 변형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rgbClr val="FF0000"/>
                          </a:solidFill>
                        </a:rPr>
                        <a:t>Ex07_Lambda3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람다식 문법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81" name="Google Shape;181;p29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29"/>
          <p:cNvSpPr txBox="1"/>
          <p:nvPr/>
        </p:nvSpPr>
        <p:spPr>
          <a:xfrm>
            <a:off x="302275" y="1072075"/>
            <a:ext cx="7859400" cy="1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매개변수가 하나인 경우 자료형과 소괄호를 생략할 수 있다.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highlight>
                  <a:srgbClr val="FFF2CC"/>
                </a:highlight>
                <a:latin typeface="Nanum Gothic Coding"/>
                <a:ea typeface="Nanum Gothic Coding"/>
                <a:cs typeface="Nanum Gothic Coding"/>
                <a:sym typeface="Nanum Gothic Coding"/>
              </a:rPr>
              <a:t>str -&gt; { System.out.println(str); }</a:t>
            </a:r>
            <a:endParaRPr>
              <a:solidFill>
                <a:schemeClr val="dk1"/>
              </a:solidFill>
              <a:highlight>
                <a:srgbClr val="FFF2CC"/>
              </a:highlight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중괄호 안의 구현부가 한 문장인 경우 중괄호를 생략할 수 있다.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highlight>
                  <a:srgbClr val="FFF2CC"/>
                </a:highlight>
                <a:latin typeface="Nanum Gothic Coding"/>
                <a:ea typeface="Nanum Gothic Coding"/>
                <a:cs typeface="Nanum Gothic Coding"/>
                <a:sym typeface="Nanum Gothic Coding"/>
              </a:rPr>
              <a:t>str -&gt; System.out.println(str);</a:t>
            </a:r>
            <a:endParaRPr>
              <a:solidFill>
                <a:schemeClr val="dk1"/>
              </a:solidFill>
              <a:highlight>
                <a:srgbClr val="FFF2CC"/>
              </a:highlight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Ex08_LambdaRule1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람다식 문법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89" name="Google Shape;189;p30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30"/>
          <p:cNvSpPr txBox="1"/>
          <p:nvPr/>
        </p:nvSpPr>
        <p:spPr>
          <a:xfrm>
            <a:off x="302275" y="1072075"/>
            <a:ext cx="78594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중괄호 안의 구현부가 한 문장이라도 return 문이 있다면 중괄호를 생략할 수 없다.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highlight>
                  <a:srgbClr val="FFF2CC"/>
                </a:highlight>
                <a:latin typeface="Nanum Gothic Coding"/>
                <a:ea typeface="Nanum Gothic Coding"/>
                <a:cs typeface="Nanum Gothic Coding"/>
                <a:sym typeface="Nanum Gothic Coding"/>
              </a:rPr>
              <a:t>str -&gt; return str.length();     // 잘못된 형식</a:t>
            </a:r>
            <a:endParaRPr>
              <a:solidFill>
                <a:schemeClr val="dk1"/>
              </a:solidFill>
              <a:highlight>
                <a:srgbClr val="FFF2CC"/>
              </a:highlight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매개 변수가 두 개인 경우 소괄호를 생략할 수 없다.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highlight>
                  <a:srgbClr val="FFF2CC"/>
                </a:highlight>
                <a:latin typeface="Nanum Gothic Coding"/>
                <a:ea typeface="Nanum Gothic Coding"/>
                <a:cs typeface="Nanum Gothic Coding"/>
                <a:sym typeface="Nanum Gothic Coding"/>
              </a:rPr>
              <a:t>x, y -&gt; { System.out.println(x + y); }    // 잘못된 형식</a:t>
            </a:r>
            <a:endParaRPr>
              <a:solidFill>
                <a:schemeClr val="dk1"/>
              </a:solidFill>
              <a:highlight>
                <a:srgbClr val="FFF2CC"/>
              </a:highlight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중괄호 안의 구현부가 반환문 하나라면 return 과 중괄호 모두 생략할 수 있다.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highlight>
                  <a:srgbClr val="FFF2CC"/>
                </a:highlight>
                <a:latin typeface="Nanum Gothic Coding"/>
                <a:ea typeface="Nanum Gothic Coding"/>
                <a:cs typeface="Nanum Gothic Coding"/>
                <a:sym typeface="Nanum Gothic Coding"/>
              </a:rPr>
              <a:t>(x, y) -&gt; x + y;        // 두 값을 더하여 반환함</a:t>
            </a:r>
            <a:endParaRPr>
              <a:solidFill>
                <a:schemeClr val="dk1"/>
              </a:solidFill>
              <a:highlight>
                <a:srgbClr val="FFF2CC"/>
              </a:highlight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highlight>
                  <a:srgbClr val="FFF2CC"/>
                </a:highlight>
                <a:latin typeface="Nanum Gothic Coding"/>
                <a:ea typeface="Nanum Gothic Coding"/>
                <a:cs typeface="Nanum Gothic Coding"/>
                <a:sym typeface="Nanum Gothic Coding"/>
              </a:rPr>
              <a:t>str -&gt; str.length();   // 문자열의 길이를 반환함</a:t>
            </a:r>
            <a:endParaRPr>
              <a:solidFill>
                <a:schemeClr val="dk1"/>
              </a:solidFill>
              <a:highlight>
                <a:srgbClr val="FFF2CC"/>
              </a:highlight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Ex09_LambdaRule2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람다식 문법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97" name="Google Shape;197;p31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31"/>
          <p:cNvSpPr txBox="1"/>
          <p:nvPr/>
        </p:nvSpPr>
        <p:spPr>
          <a:xfrm>
            <a:off x="302275" y="1072075"/>
            <a:ext cx="78594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매개 변수가 없을 경우에는 소괄호를 생략할 수 없습니다.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highlight>
                  <a:srgbClr val="FFF2CC"/>
                </a:highlight>
                <a:latin typeface="Nanum Gothic Coding"/>
                <a:ea typeface="Nanum Gothic Coding"/>
                <a:cs typeface="Nanum Gothic Coding"/>
                <a:sym typeface="Nanum Gothic Coding"/>
              </a:rPr>
              <a:t>( ) -&gt; System.out.println(“Hello~”);</a:t>
            </a:r>
            <a:endParaRPr>
              <a:solidFill>
                <a:schemeClr val="dk1"/>
              </a:solidFill>
              <a:highlight>
                <a:srgbClr val="FFF2CC"/>
              </a:highlight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Ex10_LambdaRule3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함수형 인터페이스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05" name="Google Shape;205;p32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32"/>
          <p:cNvSpPr txBox="1"/>
          <p:nvPr/>
        </p:nvSpPr>
        <p:spPr>
          <a:xfrm>
            <a:off x="302275" y="830650"/>
            <a:ext cx="7859400" cy="30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람다식을 선언하기 위한 인터페이스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익명 함수와 매개 변수만으로 구현되므로 단 하나의 메서드만을 가져야 함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두 개 이상의 메서드인 경우 어떤 메서드의 호출인지 모호해 짐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@FunctionalInterface 어노테이션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함수형 인터페이스라는 의미, 여러 개의 메서드를 선언하면 에러남</a:t>
            </a:r>
            <a:endParaRPr>
              <a:solidFill>
                <a:srgbClr val="1155CC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75" y="3204025"/>
            <a:ext cx="5026175" cy="140835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8" name="Google Shape;208;p32"/>
          <p:cNvSpPr txBox="1"/>
          <p:nvPr/>
        </p:nvSpPr>
        <p:spPr>
          <a:xfrm>
            <a:off x="2427975" y="4122515"/>
            <a:ext cx="30864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← 메서드</a:t>
            </a:r>
            <a:r>
              <a:rPr lang="ko">
                <a:solidFill>
                  <a:srgbClr val="FF0000"/>
                </a:solidFill>
              </a:rPr>
              <a:t>가 2개이므로 오류 발생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Ex11_Functional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22-1.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네스티</a:t>
            </a:r>
            <a:r>
              <a:rPr lang="ko"/>
              <a:t>드 클래스와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이너 클래스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네스티드 클래스의 구분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97" name="Google Shape;97;p21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21"/>
          <p:cNvSpPr txBox="1"/>
          <p:nvPr/>
        </p:nvSpPr>
        <p:spPr>
          <a:xfrm>
            <a:off x="293625" y="830075"/>
            <a:ext cx="5006700" cy="7482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class Outer {   // 외부 클래스</a:t>
            </a:r>
            <a:b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    class Nested {...}   // 네스티드 클래스</a:t>
            </a:r>
            <a:b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}</a:t>
            </a:r>
            <a:endParaRPr sz="1200"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99" name="Google Shape;99;p21"/>
          <p:cNvSpPr txBox="1"/>
          <p:nvPr/>
        </p:nvSpPr>
        <p:spPr>
          <a:xfrm>
            <a:off x="1550685" y="1744475"/>
            <a:ext cx="5732400" cy="7482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class OuterClass {</a:t>
            </a:r>
            <a:b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   static class StaticNestedClass {...}   // Static 네스티드 클래스</a:t>
            </a:r>
            <a:b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}</a:t>
            </a:r>
            <a:endParaRPr sz="1200"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00" name="Google Shape;100;p21"/>
          <p:cNvSpPr txBox="1"/>
          <p:nvPr/>
        </p:nvSpPr>
        <p:spPr>
          <a:xfrm>
            <a:off x="1550685" y="2658875"/>
            <a:ext cx="5732400" cy="7482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class OuterClass {</a:t>
            </a:r>
            <a:b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   class InnerClass {...}   // Non-static 네스티드 클래스, 이너 클래스</a:t>
            </a:r>
            <a:b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}</a:t>
            </a:r>
            <a:endParaRPr sz="1200"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01" name="Google Shape;101;p21"/>
          <p:cNvSpPr txBox="1"/>
          <p:nvPr/>
        </p:nvSpPr>
        <p:spPr>
          <a:xfrm>
            <a:off x="2751195" y="3573275"/>
            <a:ext cx="5240100" cy="9411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• 멤버 (이너) 클래스 (Member Inner Class)</a:t>
            </a:r>
            <a:b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• 로컬 (이너) 클래스 (Local Inner Class)</a:t>
            </a:r>
            <a:b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</a:br>
            <a:r>
              <a:rPr lang="ko" sz="1200">
                <a:latin typeface="Nanum Gothic Coding"/>
                <a:ea typeface="Nanum Gothic Coding"/>
                <a:cs typeface="Nanum Gothic Coding"/>
                <a:sym typeface="Nanum Gothic Coding"/>
              </a:rPr>
              <a:t>• 익명 (이너) 클래스 (Anonymous Inner Class)</a:t>
            </a:r>
            <a:endParaRPr sz="1200"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cxnSp>
        <p:nvCxnSpPr>
          <p:cNvPr id="102" name="Google Shape;102;p21"/>
          <p:cNvCxnSpPr/>
          <p:nvPr/>
        </p:nvCxnSpPr>
        <p:spPr>
          <a:xfrm>
            <a:off x="1281494" y="1315045"/>
            <a:ext cx="0" cy="1552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1"/>
          <p:cNvCxnSpPr/>
          <p:nvPr/>
        </p:nvCxnSpPr>
        <p:spPr>
          <a:xfrm>
            <a:off x="1289164" y="1949100"/>
            <a:ext cx="249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21"/>
          <p:cNvCxnSpPr/>
          <p:nvPr/>
        </p:nvCxnSpPr>
        <p:spPr>
          <a:xfrm>
            <a:off x="1289164" y="2863500"/>
            <a:ext cx="249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21"/>
          <p:cNvCxnSpPr/>
          <p:nvPr/>
        </p:nvCxnSpPr>
        <p:spPr>
          <a:xfrm>
            <a:off x="2490625" y="3124675"/>
            <a:ext cx="0" cy="81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21"/>
          <p:cNvCxnSpPr/>
          <p:nvPr/>
        </p:nvCxnSpPr>
        <p:spPr>
          <a:xfrm>
            <a:off x="2498300" y="3930300"/>
            <a:ext cx="249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네스티드 클래스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12" name="Google Shape;112;p22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22"/>
          <p:cNvSpPr txBox="1"/>
          <p:nvPr/>
        </p:nvSpPr>
        <p:spPr>
          <a:xfrm>
            <a:off x="304800" y="1524000"/>
            <a:ext cx="3000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rimo"/>
                <a:ea typeface="Arimo"/>
                <a:cs typeface="Arimo"/>
                <a:sym typeface="Arimo"/>
              </a:rPr>
              <a:t>class MyClass</a:t>
            </a:r>
            <a:endParaRPr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rimo"/>
                <a:ea typeface="Arimo"/>
                <a:cs typeface="Arimo"/>
                <a:sym typeface="Arimo"/>
              </a:rPr>
              <a:t>{</a:t>
            </a:r>
            <a:endParaRPr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rimo"/>
                <a:ea typeface="Arimo"/>
                <a:cs typeface="Arimo"/>
                <a:sym typeface="Arimo"/>
              </a:rPr>
              <a:t>    static int n1;</a:t>
            </a:r>
            <a:endParaRPr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rimo"/>
                <a:ea typeface="Arimo"/>
                <a:cs typeface="Arimo"/>
                <a:sym typeface="Arimo"/>
              </a:rPr>
              <a:t>    int n2;</a:t>
            </a:r>
            <a:endParaRPr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rimo"/>
                <a:ea typeface="Arimo"/>
                <a:cs typeface="Arimo"/>
                <a:sym typeface="Arimo"/>
              </a:rPr>
              <a:t>    public void myFunc()</a:t>
            </a:r>
            <a:endParaRPr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rimo"/>
                <a:ea typeface="Arimo"/>
                <a:cs typeface="Arimo"/>
                <a:sym typeface="Arimo"/>
              </a:rPr>
              <a:t>    {</a:t>
            </a:r>
            <a:endParaRPr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rimo"/>
                <a:ea typeface="Arimo"/>
                <a:cs typeface="Arimo"/>
                <a:sym typeface="Arimo"/>
              </a:rPr>
              <a:t>        int n3;</a:t>
            </a:r>
            <a:endParaRPr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rimo"/>
                <a:ea typeface="Arimo"/>
                <a:cs typeface="Arimo"/>
                <a:sym typeface="Arimo"/>
              </a:rPr>
              <a:t>        … </a:t>
            </a:r>
            <a:endParaRPr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rimo"/>
                <a:ea typeface="Arimo"/>
                <a:cs typeface="Arimo"/>
                <a:sym typeface="Arimo"/>
              </a:rPr>
              <a:t>    }</a:t>
            </a:r>
            <a:endParaRPr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rimo"/>
                <a:ea typeface="Arimo"/>
                <a:cs typeface="Arimo"/>
                <a:sym typeface="Arimo"/>
              </a:rPr>
              <a:t>}</a:t>
            </a:r>
            <a:endParaRPr/>
          </a:p>
        </p:txBody>
      </p:sp>
      <p:sp>
        <p:nvSpPr>
          <p:cNvPr id="114" name="Google Shape;114;p22"/>
          <p:cNvSpPr txBox="1"/>
          <p:nvPr/>
        </p:nvSpPr>
        <p:spPr>
          <a:xfrm>
            <a:off x="1844000" y="2157100"/>
            <a:ext cx="24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// 멤버 변수 (인스턴스 변수)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15" name="Google Shape;115;p22"/>
          <p:cNvCxnSpPr>
            <a:stCxn id="114" idx="1"/>
          </p:cNvCxnSpPr>
          <p:nvPr/>
        </p:nvCxnSpPr>
        <p:spPr>
          <a:xfrm rot="10800000">
            <a:off x="1196900" y="2357200"/>
            <a:ext cx="647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22"/>
          <p:cNvSpPr txBox="1"/>
          <p:nvPr/>
        </p:nvSpPr>
        <p:spPr>
          <a:xfrm>
            <a:off x="1844000" y="1948097"/>
            <a:ext cx="18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// 정적(static) 변수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17" name="Google Shape;117;p22"/>
          <p:cNvCxnSpPr>
            <a:stCxn id="116" idx="1"/>
          </p:cNvCxnSpPr>
          <p:nvPr/>
        </p:nvCxnSpPr>
        <p:spPr>
          <a:xfrm rot="10800000">
            <a:off x="1608800" y="2148197"/>
            <a:ext cx="2352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22"/>
          <p:cNvSpPr txBox="1"/>
          <p:nvPr/>
        </p:nvSpPr>
        <p:spPr>
          <a:xfrm>
            <a:off x="1844000" y="3014897"/>
            <a:ext cx="18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// 지역 변수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19" name="Google Shape;119;p22"/>
          <p:cNvCxnSpPr>
            <a:stCxn id="118" idx="1"/>
          </p:cNvCxnSpPr>
          <p:nvPr/>
        </p:nvCxnSpPr>
        <p:spPr>
          <a:xfrm rot="10800000">
            <a:off x="1422500" y="3214997"/>
            <a:ext cx="421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22"/>
          <p:cNvSpPr txBox="1"/>
          <p:nvPr/>
        </p:nvSpPr>
        <p:spPr>
          <a:xfrm>
            <a:off x="4191000" y="1524000"/>
            <a:ext cx="3912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rimo"/>
                <a:ea typeface="Arimo"/>
                <a:cs typeface="Arimo"/>
                <a:sym typeface="Arimo"/>
              </a:rPr>
              <a:t>class MyClass</a:t>
            </a:r>
            <a:endParaRPr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rimo"/>
                <a:ea typeface="Arimo"/>
                <a:cs typeface="Arimo"/>
                <a:sym typeface="Arimo"/>
              </a:rPr>
              <a:t>{</a:t>
            </a:r>
            <a:endParaRPr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rimo"/>
                <a:ea typeface="Arimo"/>
                <a:cs typeface="Arimo"/>
                <a:sym typeface="Arimo"/>
              </a:rPr>
              <a:t>    static class NestedButNotInner { }</a:t>
            </a:r>
            <a:endParaRPr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rimo"/>
                <a:ea typeface="Arimo"/>
                <a:cs typeface="Arimo"/>
                <a:sym typeface="Arimo"/>
              </a:rPr>
              <a:t>    class c1 { }</a:t>
            </a:r>
            <a:endParaRPr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rimo"/>
                <a:ea typeface="Arimo"/>
                <a:cs typeface="Arimo"/>
                <a:sym typeface="Arimo"/>
              </a:rPr>
              <a:t>    public void myFunc()</a:t>
            </a:r>
            <a:endParaRPr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rimo"/>
                <a:ea typeface="Arimo"/>
                <a:cs typeface="Arimo"/>
                <a:sym typeface="Arimo"/>
              </a:rPr>
              <a:t>    {</a:t>
            </a:r>
            <a:endParaRPr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rimo"/>
                <a:ea typeface="Arimo"/>
                <a:cs typeface="Arimo"/>
                <a:sym typeface="Arimo"/>
              </a:rPr>
              <a:t>        class c2 { }</a:t>
            </a:r>
            <a:endParaRPr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rimo"/>
                <a:ea typeface="Arimo"/>
                <a:cs typeface="Arimo"/>
                <a:sym typeface="Arimo"/>
              </a:rPr>
              <a:t>        … </a:t>
            </a:r>
            <a:endParaRPr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rimo"/>
                <a:ea typeface="Arimo"/>
                <a:cs typeface="Arimo"/>
                <a:sym typeface="Arimo"/>
              </a:rPr>
              <a:t>    }</a:t>
            </a:r>
            <a:endParaRPr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rimo"/>
                <a:ea typeface="Arimo"/>
                <a:cs typeface="Arimo"/>
                <a:sym typeface="Arimo"/>
              </a:rPr>
              <a:t>}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6111200" y="2176700"/>
            <a:ext cx="22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// 멤버 내부 클래스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22" name="Google Shape;122;p22"/>
          <p:cNvCxnSpPr>
            <a:stCxn id="121" idx="1"/>
          </p:cNvCxnSpPr>
          <p:nvPr/>
        </p:nvCxnSpPr>
        <p:spPr>
          <a:xfrm rot="10800000">
            <a:off x="5464100" y="2376800"/>
            <a:ext cx="647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22"/>
          <p:cNvSpPr txBox="1"/>
          <p:nvPr/>
        </p:nvSpPr>
        <p:spPr>
          <a:xfrm>
            <a:off x="6111200" y="1719500"/>
            <a:ext cx="2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// static 네스티드 클래스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6111200" y="3014897"/>
            <a:ext cx="18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// 지역 내부 클래스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25" name="Google Shape;125;p22"/>
          <p:cNvCxnSpPr>
            <a:stCxn id="124" idx="1"/>
          </p:cNvCxnSpPr>
          <p:nvPr/>
        </p:nvCxnSpPr>
        <p:spPr>
          <a:xfrm rot="10800000">
            <a:off x="5689700" y="3214997"/>
            <a:ext cx="421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22"/>
          <p:cNvSpPr txBox="1"/>
          <p:nvPr/>
        </p:nvSpPr>
        <p:spPr>
          <a:xfrm>
            <a:off x="6111200" y="1537689"/>
            <a:ext cx="18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// 외부 클래스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27" name="Google Shape;127;p22"/>
          <p:cNvCxnSpPr/>
          <p:nvPr/>
        </p:nvCxnSpPr>
        <p:spPr>
          <a:xfrm rot="10800000">
            <a:off x="5480300" y="1740011"/>
            <a:ext cx="630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2"/>
          <p:cNvCxnSpPr/>
          <p:nvPr/>
        </p:nvCxnSpPr>
        <p:spPr>
          <a:xfrm flipH="1">
            <a:off x="5783775" y="1926275"/>
            <a:ext cx="382200" cy="156900"/>
          </a:xfrm>
          <a:prstGeom prst="bentConnector3">
            <a:avLst>
              <a:gd fmla="val 100033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2"/>
          <p:cNvSpPr txBox="1"/>
          <p:nvPr/>
        </p:nvSpPr>
        <p:spPr>
          <a:xfrm>
            <a:off x="379425" y="1135450"/>
            <a:ext cx="3000000" cy="354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변수</a:t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4265625" y="1135450"/>
            <a:ext cx="3000000" cy="354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내부 클래스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멤버 내부 클래스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36" name="Google Shape;136;p23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3"/>
          <p:cNvSpPr txBox="1"/>
          <p:nvPr/>
        </p:nvSpPr>
        <p:spPr>
          <a:xfrm>
            <a:off x="254798" y="1143000"/>
            <a:ext cx="6383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멤버 내부 클래스의 객체는 외부 클래스의 객체에 종속적이다.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다른 클래스와는 연관되어 사용되지 않고 해당 클래스에서만 사용할 때 하나의 소스 파일로 관리를 편하게 할 수 있다.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외부 클래스는 내부클래스를 멤버변수처럼 사용할 수 있고, 내부 클래스는 외부 클래스의 자원을 직접 사용할 수 있는 장점이 있다.</a:t>
            </a: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Ex01_MemberInner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지역 내부 클래스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44" name="Google Shape;144;p24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4"/>
          <p:cNvSpPr txBox="1"/>
          <p:nvPr/>
        </p:nvSpPr>
        <p:spPr>
          <a:xfrm>
            <a:off x="228600" y="914400"/>
            <a:ext cx="7318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지역 내부 클래스는 클래스의 정의 위치가 메서드, if문, while 문 같은 중괄호 블럭 안에 정의된다는 점에서 멤버 내부 클래스와 구분된다.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이러면 해당 메서드 안에서만 객체 생성이 가능해지므로 클래스의 정의를 깊이 숨기는 효과가 있다.</a:t>
            </a:r>
            <a:endParaRPr/>
          </a:p>
        </p:txBody>
      </p:sp>
      <p:sp>
        <p:nvSpPr>
          <p:cNvPr id="146" name="Google Shape;146;p24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Ex02_LocalInner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익명 내부 클래스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52" name="Google Shape;152;p25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5"/>
          <p:cNvSpPr txBox="1"/>
          <p:nvPr/>
        </p:nvSpPr>
        <p:spPr>
          <a:xfrm>
            <a:off x="234890" y="2942850"/>
            <a:ext cx="6806100" cy="10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155CC"/>
                </a:solidFill>
              </a:rPr>
              <a:t>익명 내부 클래스는 예전에 자바 UI에서 이벤트를 처리하는 데 많이 사용했다.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1155CC"/>
                </a:solidFill>
              </a:rPr>
              <a:t>현재는 안드로이드 프로그래밍에서 위젯의 이벤트 처리하는 핸들러를 구현할 때 사용한다.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228600" y="914400"/>
            <a:ext cx="7514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지역 내부 클래스는 해당 메서드에서만 클래스의 생성이 가능하므로 클래스의 이름이 상당히 제한적으로 사용된다.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그래서 클래스의 이름을 생략해 버리기도 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이렇게 클래스의 이름을 생략한 것이 익명 내부 클래스이다.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익명 내부 클래스는 이후의 람다식과도 관련이 있다.</a:t>
            </a:r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Ex03_AnonymousInner1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6117802" y="703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Ex04_AnonymousInner2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22</a:t>
            </a:r>
            <a:r>
              <a:rPr lang="ko"/>
              <a:t>-2.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람다식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람다식 (lambda expression)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67" name="Google Shape;167;p27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7"/>
          <p:cNvSpPr txBox="1"/>
          <p:nvPr/>
        </p:nvSpPr>
        <p:spPr>
          <a:xfrm>
            <a:off x="302275" y="843475"/>
            <a:ext cx="7859400" cy="3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8899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자바에서 함수형 프로그래밍(functional programming)을 구현하는 방식</a:t>
            </a:r>
            <a:endParaRPr/>
          </a:p>
          <a:p>
            <a:pPr indent="-178899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자바8부터 지원</a:t>
            </a:r>
            <a:endParaRPr/>
          </a:p>
          <a:p>
            <a:pPr indent="-178899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클래스를 생성하지 않고 함수의 호출만으로 기능을 수행</a:t>
            </a:r>
            <a:endParaRPr/>
          </a:p>
          <a:p>
            <a:pPr indent="-178899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/>
              <a:t>함수형 프로그래밍 :</a:t>
            </a:r>
            <a:endParaRPr/>
          </a:p>
          <a:p>
            <a:pPr indent="-178899" lvl="1" marL="54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순수 함수(pure function)를 구현하고 호출함으로써 외부 자료에 부수 적인 영향을 주지 않고 매개 변수만을 사용하도록 만든 함</a:t>
            </a:r>
            <a:r>
              <a:rPr lang="ko"/>
              <a:t>수</a:t>
            </a:r>
            <a:endParaRPr/>
          </a:p>
          <a:p>
            <a:pPr indent="-178899" lvl="1" marL="54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함수를 기반으로 구현</a:t>
            </a:r>
            <a:endParaRPr/>
          </a:p>
          <a:p>
            <a:pPr indent="-178899" lvl="1" marL="54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입력 받은 자료를 기반으로 수행되고 외부에 영향을 미치지 않으므로 병렬처리등에 가능</a:t>
            </a:r>
            <a:endParaRPr/>
          </a:p>
          <a:p>
            <a:pPr indent="-178899" lvl="1" marL="54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안정적인 확장성 있는 프로그래밍 방식</a:t>
            </a:r>
            <a:endParaRPr>
              <a:solidFill>
                <a:srgbClr val="1155CC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