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4" r:id="rId4"/>
    <p:sldMasterId id="2147483665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embeddedFontLst>
    <p:embeddedFont>
      <p:font typeface="Arimo"/>
      <p:regular r:id="rId16"/>
      <p:bold r:id="rId17"/>
      <p:italic r:id="rId18"/>
      <p:boldItalic r:id="rId19"/>
    </p:embeddedFont>
    <p:embeddedFont>
      <p:font typeface="Nanum Gothic Coding"/>
      <p:regular r:id="rId20"/>
      <p:bold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anumGothicCoding-regular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21" Type="http://schemas.openxmlformats.org/officeDocument/2006/relationships/font" Target="fonts/NanumGothicCoding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Arimo-bold.fntdata"/><Relationship Id="rId16" Type="http://schemas.openxmlformats.org/officeDocument/2006/relationships/font" Target="fonts/Arimo-regular.fntdata"/><Relationship Id="rId5" Type="http://schemas.openxmlformats.org/officeDocument/2006/relationships/slideMaster" Target="slideMasters/slideMaster2.xml"/><Relationship Id="rId19" Type="http://schemas.openxmlformats.org/officeDocument/2006/relationships/font" Target="fonts/Arimo-bold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Arimo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e79ccaaa7f_2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e79ccaaa7f_2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c4edc0f73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c4edc0f73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4c23dcccc9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4c23dcccc9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4c23dcccc9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4c23dcccc9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c4edc0f737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c4edc0f737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c4edc0f737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c4edc0f737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4c23dcccc9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4c23dcccc9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46e1b54288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46e1b54288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47b7bca198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47b7bca198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3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 1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37350" y="0"/>
            <a:ext cx="7835100" cy="176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7350" y="1690150"/>
            <a:ext cx="7835100" cy="597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7350" y="2109350"/>
            <a:ext cx="7835100" cy="72195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780150" y="1695600"/>
            <a:ext cx="2550600" cy="38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/>
        </p:nvSpPr>
        <p:spPr>
          <a:xfrm>
            <a:off x="784800" y="1227600"/>
            <a:ext cx="1909800" cy="3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/>
              <a:t>자</a:t>
            </a:r>
            <a:r>
              <a:rPr b="1" lang="ko" sz="1600"/>
              <a:t>바 프로그래밍</a:t>
            </a:r>
            <a:endParaRPr b="1" sz="1600"/>
          </a:p>
        </p:txBody>
      </p:sp>
      <p:pic>
        <p:nvPicPr>
          <p:cNvPr id="15" name="Google Shape;15;p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71925" y="2972038"/>
            <a:ext cx="1200150" cy="120015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2"/>
          <p:cNvSpPr txBox="1"/>
          <p:nvPr>
            <p:ph type="title"/>
          </p:nvPr>
        </p:nvSpPr>
        <p:spPr>
          <a:xfrm>
            <a:off x="784525" y="2174400"/>
            <a:ext cx="75147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17" name="Google Shape;17;p2"/>
          <p:cNvCxnSpPr/>
          <p:nvPr/>
        </p:nvCxnSpPr>
        <p:spPr>
          <a:xfrm>
            <a:off x="631658" y="4856417"/>
            <a:ext cx="7840800" cy="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" name="Google Shape;18;p2"/>
          <p:cNvSpPr txBox="1"/>
          <p:nvPr/>
        </p:nvSpPr>
        <p:spPr>
          <a:xfrm>
            <a:off x="6228000" y="4896000"/>
            <a:ext cx="23283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이재환 / gikimirane@naver.com</a:t>
            </a:r>
            <a:endParaRPr sz="100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본문 슬라이드 1">
  <p:cSld name="TITLE_3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5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787175"/>
            <a:ext cx="9143999" cy="23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909900"/>
            <a:ext cx="9143999" cy="23360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2"/>
          <p:cNvSpPr txBox="1"/>
          <p:nvPr>
            <p:ph type="title"/>
          </p:nvPr>
        </p:nvSpPr>
        <p:spPr>
          <a:xfrm>
            <a:off x="216000" y="216000"/>
            <a:ext cx="75147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rgbClr val="85200C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pic>
        <p:nvPicPr>
          <p:cNvPr id="58" name="Google Shape;58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68000" y="39600"/>
            <a:ext cx="499075" cy="27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 2">
  <p:cSld name="TITLE_2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2628000" y="0"/>
            <a:ext cx="142125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8275" y="3816938"/>
            <a:ext cx="1200150" cy="120015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3"/>
          <p:cNvSpPr txBox="1"/>
          <p:nvPr>
            <p:ph type="title"/>
          </p:nvPr>
        </p:nvSpPr>
        <p:spPr>
          <a:xfrm>
            <a:off x="2969050" y="876500"/>
            <a:ext cx="5298600" cy="178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63" name="Google Shape;63;p13"/>
          <p:cNvSpPr/>
          <p:nvPr/>
        </p:nvSpPr>
        <p:spPr>
          <a:xfrm>
            <a:off x="-47375" y="0"/>
            <a:ext cx="2747700" cy="5143500"/>
          </a:xfrm>
          <a:prstGeom prst="rect">
            <a:avLst/>
          </a:prstGeom>
          <a:solidFill>
            <a:srgbClr val="0B539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59125" y="-48025"/>
            <a:ext cx="9291601" cy="526320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/>
          <p:nvPr/>
        </p:nvSpPr>
        <p:spPr>
          <a:xfrm>
            <a:off x="144000" y="144000"/>
            <a:ext cx="8860200" cy="4861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71925" y="1971663"/>
            <a:ext cx="1200150" cy="120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1" name="Google Shape;7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4" name="Google Shape;7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77" name="Google Shape;77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본문 슬라이드 1">
  <p:cSld name="TITLE_3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787175"/>
            <a:ext cx="9143999" cy="23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909900"/>
            <a:ext cx="9143999" cy="233600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3"/>
          <p:cNvSpPr txBox="1"/>
          <p:nvPr>
            <p:ph type="title"/>
          </p:nvPr>
        </p:nvSpPr>
        <p:spPr>
          <a:xfrm>
            <a:off x="216000" y="216000"/>
            <a:ext cx="75147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rgbClr val="85200C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pic>
        <p:nvPicPr>
          <p:cNvPr id="23" name="Google Shape;23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68000" y="39600"/>
            <a:ext cx="499075" cy="27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 2">
  <p:cSld name="TITLE_2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oogle Shape;25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2628000" y="0"/>
            <a:ext cx="142125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26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8275" y="3816938"/>
            <a:ext cx="1200150" cy="120015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4"/>
          <p:cNvSpPr txBox="1"/>
          <p:nvPr>
            <p:ph type="title"/>
          </p:nvPr>
        </p:nvSpPr>
        <p:spPr>
          <a:xfrm>
            <a:off x="2969050" y="876500"/>
            <a:ext cx="5298600" cy="178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8" name="Google Shape;28;p4"/>
          <p:cNvSpPr/>
          <p:nvPr/>
        </p:nvSpPr>
        <p:spPr>
          <a:xfrm>
            <a:off x="-47375" y="0"/>
            <a:ext cx="2747700" cy="5143500"/>
          </a:xfrm>
          <a:prstGeom prst="rect">
            <a:avLst/>
          </a:prstGeom>
          <a:solidFill>
            <a:srgbClr val="0B539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59125" y="-48025"/>
            <a:ext cx="9291601" cy="526320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5"/>
          <p:cNvSpPr/>
          <p:nvPr/>
        </p:nvSpPr>
        <p:spPr>
          <a:xfrm>
            <a:off x="144000" y="144000"/>
            <a:ext cx="8860200" cy="4861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2" name="Google Shape;32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71925" y="1971663"/>
            <a:ext cx="1200150" cy="120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9" name="Google Shape;39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2" name="Google Shape;42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 1" type="title">
  <p:cSld name="TITLE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Google Shape;50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489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11"/>
          <p:cNvSpPr txBox="1"/>
          <p:nvPr>
            <p:ph idx="1" type="subTitle"/>
          </p:nvPr>
        </p:nvSpPr>
        <p:spPr>
          <a:xfrm>
            <a:off x="479725" y="1751900"/>
            <a:ext cx="4070100" cy="38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>
                <a:latin typeface="Nanum Gothic Coding"/>
                <a:ea typeface="Nanum Gothic Coding"/>
                <a:cs typeface="Nanum Gothic Coding"/>
                <a:sym typeface="Nanum Gothic Coding"/>
              </a:defRPr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>
                <a:latin typeface="Nanum Gothic Coding"/>
                <a:ea typeface="Nanum Gothic Coding"/>
                <a:cs typeface="Nanum Gothic Coding"/>
                <a:sym typeface="Nanum Gothic Coding"/>
              </a:defRPr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>
                <a:latin typeface="Nanum Gothic Coding"/>
                <a:ea typeface="Nanum Gothic Coding"/>
                <a:cs typeface="Nanum Gothic Coding"/>
                <a:sym typeface="Nanum Gothic Coding"/>
              </a:defRPr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>
                <a:latin typeface="Nanum Gothic Coding"/>
                <a:ea typeface="Nanum Gothic Coding"/>
                <a:cs typeface="Nanum Gothic Coding"/>
                <a:sym typeface="Nanum Gothic Coding"/>
              </a:defRPr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>
                <a:latin typeface="Nanum Gothic Coding"/>
                <a:ea typeface="Nanum Gothic Coding"/>
                <a:cs typeface="Nanum Gothic Coding"/>
                <a:sym typeface="Nanum Gothic Coding"/>
              </a:defRPr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>
                <a:latin typeface="Nanum Gothic Coding"/>
                <a:ea typeface="Nanum Gothic Coding"/>
                <a:cs typeface="Nanum Gothic Coding"/>
                <a:sym typeface="Nanum Gothic Coding"/>
              </a:defRPr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>
                <a:latin typeface="Nanum Gothic Coding"/>
                <a:ea typeface="Nanum Gothic Coding"/>
                <a:cs typeface="Nanum Gothic Coding"/>
                <a:sym typeface="Nanum Gothic Coding"/>
              </a:defRPr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>
                <a:latin typeface="Nanum Gothic Coding"/>
                <a:ea typeface="Nanum Gothic Coding"/>
                <a:cs typeface="Nanum Gothic Coding"/>
                <a:sym typeface="Nanum Gothic Coding"/>
              </a:defRPr>
            </a:lvl9pPr>
          </a:lstStyle>
          <a:p/>
        </p:txBody>
      </p:sp>
      <p:sp>
        <p:nvSpPr>
          <p:cNvPr id="52" name="Google Shape;52;p11"/>
          <p:cNvSpPr txBox="1"/>
          <p:nvPr>
            <p:ph type="title"/>
          </p:nvPr>
        </p:nvSpPr>
        <p:spPr>
          <a:xfrm>
            <a:off x="479725" y="2098200"/>
            <a:ext cx="4719600" cy="104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4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53" name="Google Shape;53;p11"/>
          <p:cNvCxnSpPr/>
          <p:nvPr/>
        </p:nvCxnSpPr>
        <p:spPr>
          <a:xfrm>
            <a:off x="631658" y="4856417"/>
            <a:ext cx="7840800" cy="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3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slideLayout" Target="../slideLayouts/slideLayout10.xml"/><Relationship Id="rId3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2.xml"/><Relationship Id="rId9" Type="http://schemas.openxmlformats.org/officeDocument/2006/relationships/theme" Target="../theme/theme1.xml"/><Relationship Id="rId5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5.xml"/><Relationship Id="rId8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9"/>
          <p:cNvSpPr txBox="1"/>
          <p:nvPr>
            <p:ph type="title"/>
          </p:nvPr>
        </p:nvSpPr>
        <p:spPr>
          <a:xfrm>
            <a:off x="327325" y="1847261"/>
            <a:ext cx="4719600" cy="104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스트림</a:t>
            </a:r>
            <a:endParaRPr/>
          </a:p>
        </p:txBody>
      </p:sp>
      <p:sp>
        <p:nvSpPr>
          <p:cNvPr id="85" name="Google Shape;85;p19"/>
          <p:cNvSpPr txBox="1"/>
          <p:nvPr>
            <p:ph idx="1" type="subTitle"/>
          </p:nvPr>
        </p:nvSpPr>
        <p:spPr>
          <a:xfrm>
            <a:off x="327325" y="1500961"/>
            <a:ext cx="4070100" cy="38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Chapter 23</a:t>
            </a:r>
            <a:endParaRPr/>
          </a:p>
        </p:txBody>
      </p:sp>
      <p:sp>
        <p:nvSpPr>
          <p:cNvPr id="86" name="Google Shape;86;p19"/>
          <p:cNvSpPr txBox="1"/>
          <p:nvPr/>
        </p:nvSpPr>
        <p:spPr>
          <a:xfrm>
            <a:off x="372343" y="2566684"/>
            <a:ext cx="35805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chemeClr val="lt1"/>
                </a:solidFill>
              </a:rPr>
              <a:t>『</a:t>
            </a:r>
            <a:r>
              <a:rPr b="1" lang="ko" sz="1200">
                <a:solidFill>
                  <a:schemeClr val="lt1"/>
                </a:solidFill>
              </a:rPr>
              <a:t>이재환의 자바 프로그래밍 입문</a:t>
            </a:r>
            <a:r>
              <a:rPr lang="ko" sz="1200">
                <a:solidFill>
                  <a:schemeClr val="lt1"/>
                </a:solidFill>
              </a:rPr>
              <a:t>』의 </a:t>
            </a:r>
            <a:r>
              <a:rPr b="1" lang="ko" sz="1200">
                <a:solidFill>
                  <a:schemeClr val="lt1"/>
                </a:solidFill>
              </a:rPr>
              <a:t>강의교안</a:t>
            </a:r>
            <a:r>
              <a:rPr lang="ko" sz="1200">
                <a:solidFill>
                  <a:schemeClr val="lt1"/>
                </a:solidFill>
              </a:rPr>
              <a:t>입니다.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chemeClr val="lt1"/>
                </a:solidFill>
              </a:rPr>
              <a:t>교재 구입</a:t>
            </a:r>
            <a:r>
              <a:rPr lang="ko" sz="1200">
                <a:solidFill>
                  <a:schemeClr val="lt1"/>
                </a:solidFill>
              </a:rPr>
              <a:t>은 </a:t>
            </a:r>
            <a:r>
              <a:rPr b="1" lang="ko" sz="1200">
                <a:solidFill>
                  <a:schemeClr val="lt1"/>
                </a:solidFill>
              </a:rPr>
              <a:t>골든래빗 출판사</a:t>
            </a:r>
            <a:r>
              <a:rPr lang="ko" sz="1200">
                <a:solidFill>
                  <a:schemeClr val="lt1"/>
                </a:solidFill>
              </a:rPr>
              <a:t>로 </a:t>
            </a:r>
            <a:r>
              <a:rPr b="1" lang="ko" sz="1200">
                <a:solidFill>
                  <a:schemeClr val="lt1"/>
                </a:solidFill>
              </a:rPr>
              <a:t>문의</a:t>
            </a:r>
            <a:r>
              <a:rPr lang="ko" sz="1200">
                <a:solidFill>
                  <a:schemeClr val="lt1"/>
                </a:solidFill>
              </a:rPr>
              <a:t>주시기 바랍니다.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5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0"/>
          <p:cNvSpPr txBox="1"/>
          <p:nvPr>
            <p:ph type="title"/>
          </p:nvPr>
        </p:nvSpPr>
        <p:spPr>
          <a:xfrm>
            <a:off x="216000" y="216000"/>
            <a:ext cx="75147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0000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스트림 (stream)</a:t>
            </a:r>
            <a:endParaRPr>
              <a:solidFill>
                <a:srgbClr val="000000"/>
              </a:solidFill>
            </a:endParaRPr>
          </a:p>
        </p:txBody>
      </p:sp>
      <p:cxnSp>
        <p:nvCxnSpPr>
          <p:cNvPr id="92" name="Google Shape;92;p20"/>
          <p:cNvCxnSpPr/>
          <p:nvPr/>
        </p:nvCxnSpPr>
        <p:spPr>
          <a:xfrm>
            <a:off x="293625" y="676800"/>
            <a:ext cx="85638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3" name="Google Shape;93;p20"/>
          <p:cNvSpPr txBox="1"/>
          <p:nvPr/>
        </p:nvSpPr>
        <p:spPr>
          <a:xfrm>
            <a:off x="293625" y="881975"/>
            <a:ext cx="79731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데이터의 흐름을 가리켜 스트림</a:t>
            </a:r>
            <a:r>
              <a:rPr baseline="30000" lang="ko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Stream</a:t>
            </a:r>
            <a:r>
              <a:rPr lang="ko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 이라 한다.</a:t>
            </a:r>
            <a:endParaRPr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데이터가 여러 개가 있어야 흐름을 만들 수 있기 때문에 스트림 데이터 소스로는 컬렉션, 배열 등이 주로 사용된다. 스트림 데이터는 이렇게 데이터 소스에서 추출한 연속적인 데이터이다.</a:t>
            </a:r>
            <a:endParaRPr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그리고 스트림은 이런 연속적인 데이터의 흐름을 반복적으로 처리하는 기능이다.</a:t>
            </a:r>
            <a:endParaRPr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스트림의 특징은 다음과 같다.</a:t>
            </a:r>
            <a:endParaRPr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●"/>
            </a:pPr>
            <a:r>
              <a:rPr lang="ko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스트림 연산은 기존 자료를 변경하지 않는다.</a:t>
            </a:r>
            <a:endParaRPr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●"/>
            </a:pPr>
            <a:r>
              <a:rPr lang="ko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스트림 연산은 중간 연산과 최종 연산으로 구분된다.</a:t>
            </a:r>
            <a:endParaRPr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●"/>
            </a:pPr>
            <a:r>
              <a:rPr lang="ko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한 번 생성하고 사용한 스트림은 재사용 할 수 없다.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1"/>
          <p:cNvSpPr txBox="1"/>
          <p:nvPr>
            <p:ph type="title"/>
          </p:nvPr>
        </p:nvSpPr>
        <p:spPr>
          <a:xfrm>
            <a:off x="216000" y="216000"/>
            <a:ext cx="75147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0000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스트림 연산</a:t>
            </a:r>
            <a:endParaRPr>
              <a:solidFill>
                <a:srgbClr val="000000"/>
              </a:solidFill>
            </a:endParaRPr>
          </a:p>
        </p:txBody>
      </p:sp>
      <p:cxnSp>
        <p:nvCxnSpPr>
          <p:cNvPr id="99" name="Google Shape;99;p21"/>
          <p:cNvCxnSpPr/>
          <p:nvPr/>
        </p:nvCxnSpPr>
        <p:spPr>
          <a:xfrm>
            <a:off x="293625" y="676800"/>
            <a:ext cx="85638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0" name="Google Shape;100;p21"/>
          <p:cNvSpPr txBox="1"/>
          <p:nvPr/>
        </p:nvSpPr>
        <p:spPr>
          <a:xfrm>
            <a:off x="481825" y="882000"/>
            <a:ext cx="57024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1155CC"/>
                </a:solidFill>
                <a:latin typeface="Arimo"/>
                <a:ea typeface="Arimo"/>
                <a:cs typeface="Arimo"/>
                <a:sym typeface="Arimo"/>
              </a:rPr>
              <a:t>중간 연산</a:t>
            </a:r>
            <a:endParaRPr b="1">
              <a:solidFill>
                <a:srgbClr val="1155CC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- filter() : 조건에 맞는 요소를 추출</a:t>
            </a:r>
            <a:endParaRPr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- map() : 조건에 맞는 요소를 변환</a:t>
            </a:r>
            <a:endParaRPr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- sorted() : 정렬</a:t>
            </a:r>
            <a:endParaRPr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1155CC"/>
                </a:solidFill>
                <a:latin typeface="Arimo"/>
                <a:ea typeface="Arimo"/>
                <a:cs typeface="Arimo"/>
                <a:sym typeface="Arimo"/>
              </a:rPr>
              <a:t>최종 연산</a:t>
            </a:r>
            <a:endParaRPr b="1">
              <a:solidFill>
                <a:srgbClr val="1155CC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- 스트림의 자료를 소모하면서 연산을 수행</a:t>
            </a:r>
            <a:endParaRPr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- 최종 연산 후에 스트림은 더 이상 다른 연산을 적용할 수 없음</a:t>
            </a:r>
            <a:endParaRPr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- forEach() : 요소를 하나씩 꺼내 옴</a:t>
            </a:r>
            <a:endParaRPr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- count() : 요소의 개수</a:t>
            </a:r>
            <a:endParaRPr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- sum() : 요소의 합</a:t>
            </a:r>
            <a:endParaRPr/>
          </a:p>
        </p:txBody>
      </p:sp>
      <p:sp>
        <p:nvSpPr>
          <p:cNvPr id="101" name="Google Shape;101;p21"/>
          <p:cNvSpPr txBox="1"/>
          <p:nvPr/>
        </p:nvSpPr>
        <p:spPr>
          <a:xfrm>
            <a:off x="6117802" y="322800"/>
            <a:ext cx="3000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FF0000"/>
                </a:solidFill>
                <a:latin typeface="Arimo"/>
                <a:ea typeface="Arimo"/>
                <a:cs typeface="Arimo"/>
                <a:sym typeface="Arimo"/>
              </a:rPr>
              <a:t>Ex01_Stream1</a:t>
            </a:r>
            <a:endParaRPr sz="11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2"/>
          <p:cNvSpPr txBox="1"/>
          <p:nvPr>
            <p:ph type="title"/>
          </p:nvPr>
        </p:nvSpPr>
        <p:spPr>
          <a:xfrm>
            <a:off x="216000" y="216000"/>
            <a:ext cx="75147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0000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맵핑</a:t>
            </a:r>
            <a:endParaRPr>
              <a:solidFill>
                <a:srgbClr val="FF0000"/>
              </a:solidFill>
            </a:endParaRPr>
          </a:p>
        </p:txBody>
      </p:sp>
      <p:cxnSp>
        <p:nvCxnSpPr>
          <p:cNvPr id="107" name="Google Shape;107;p22"/>
          <p:cNvCxnSpPr/>
          <p:nvPr/>
        </p:nvCxnSpPr>
        <p:spPr>
          <a:xfrm>
            <a:off x="293625" y="676800"/>
            <a:ext cx="85638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8" name="Google Shape;108;p22"/>
          <p:cNvSpPr txBox="1"/>
          <p:nvPr/>
        </p:nvSpPr>
        <p:spPr>
          <a:xfrm>
            <a:off x="252075" y="777350"/>
            <a:ext cx="7588500" cy="4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1155CC"/>
                </a:solidFill>
              </a:rPr>
              <a:t>스트림을 구성하는 데이터를 조건에 따라 변환하는 연산</a:t>
            </a:r>
            <a:endParaRPr>
              <a:solidFill>
                <a:srgbClr val="FF0000"/>
              </a:solidFill>
            </a:endParaRPr>
          </a:p>
        </p:txBody>
      </p:sp>
      <p:pic>
        <p:nvPicPr>
          <p:cNvPr id="109" name="Google Shape;10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3625" y="1274450"/>
            <a:ext cx="6195350" cy="304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216000" y="216000"/>
            <a:ext cx="75147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0000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파이프라인 구성</a:t>
            </a:r>
            <a:endParaRPr>
              <a:solidFill>
                <a:srgbClr val="FF0000"/>
              </a:solidFill>
            </a:endParaRPr>
          </a:p>
        </p:txBody>
      </p:sp>
      <p:cxnSp>
        <p:nvCxnSpPr>
          <p:cNvPr id="115" name="Google Shape;115;p23"/>
          <p:cNvCxnSpPr/>
          <p:nvPr/>
        </p:nvCxnSpPr>
        <p:spPr>
          <a:xfrm>
            <a:off x="293625" y="676800"/>
            <a:ext cx="85638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6" name="Google Shape;116;p23"/>
          <p:cNvSpPr txBox="1"/>
          <p:nvPr/>
        </p:nvSpPr>
        <p:spPr>
          <a:xfrm>
            <a:off x="293625" y="1004250"/>
            <a:ext cx="72657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Stream 인터페이스가 제공하는 메서드는 대부분 반환 타입이 Stream 이므로 메서드를 연속적으로 호출할 수 있다.</a:t>
            </a:r>
            <a:endParaRPr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따라서 스트림 연산을 연결해 파이프라인으로 구성할 수 있다.</a:t>
            </a:r>
            <a:endParaRPr/>
          </a:p>
        </p:txBody>
      </p:sp>
      <p:pic>
        <p:nvPicPr>
          <p:cNvPr id="117" name="Google Shape;11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3175" y="2292325"/>
            <a:ext cx="2647950" cy="1047750"/>
          </a:xfrm>
          <a:prstGeom prst="rect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18" name="Google Shape;118;p23"/>
          <p:cNvSpPr txBox="1"/>
          <p:nvPr/>
        </p:nvSpPr>
        <p:spPr>
          <a:xfrm>
            <a:off x="6117802" y="322800"/>
            <a:ext cx="3000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FF0000"/>
                </a:solidFill>
                <a:latin typeface="Arimo"/>
                <a:ea typeface="Arimo"/>
                <a:cs typeface="Arimo"/>
                <a:sym typeface="Arimo"/>
              </a:rPr>
              <a:t>Ex02_Pipeline</a:t>
            </a:r>
            <a:endParaRPr sz="11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4"/>
          <p:cNvSpPr txBox="1"/>
          <p:nvPr>
            <p:ph type="title"/>
          </p:nvPr>
        </p:nvSpPr>
        <p:spPr>
          <a:xfrm>
            <a:off x="216000" y="216000"/>
            <a:ext cx="75147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0000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컬렉션 객체 vs 스트림</a:t>
            </a:r>
            <a:endParaRPr>
              <a:solidFill>
                <a:srgbClr val="FF0000"/>
              </a:solidFill>
            </a:endParaRPr>
          </a:p>
        </p:txBody>
      </p:sp>
      <p:cxnSp>
        <p:nvCxnSpPr>
          <p:cNvPr id="124" name="Google Shape;124;p24"/>
          <p:cNvCxnSpPr/>
          <p:nvPr/>
        </p:nvCxnSpPr>
        <p:spPr>
          <a:xfrm>
            <a:off x="293625" y="676800"/>
            <a:ext cx="85638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5" name="Google Shape;125;p24"/>
          <p:cNvSpPr txBox="1"/>
          <p:nvPr/>
        </p:nvSpPr>
        <p:spPr>
          <a:xfrm>
            <a:off x="6117802" y="322800"/>
            <a:ext cx="3000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FF0000"/>
                </a:solidFill>
                <a:latin typeface="Arimo"/>
                <a:ea typeface="Arimo"/>
                <a:cs typeface="Arimo"/>
                <a:sym typeface="Arimo"/>
              </a:rPr>
              <a:t>Ex03_CollectionVsStream</a:t>
            </a:r>
            <a:endParaRPr sz="1100">
              <a:solidFill>
                <a:srgbClr val="FF0000"/>
              </a:solidFill>
            </a:endParaRPr>
          </a:p>
        </p:txBody>
      </p:sp>
      <p:sp>
        <p:nvSpPr>
          <p:cNvPr id="126" name="Google Shape;126;p24"/>
          <p:cNvSpPr txBox="1"/>
          <p:nvPr/>
        </p:nvSpPr>
        <p:spPr>
          <a:xfrm>
            <a:off x="293625" y="1091575"/>
            <a:ext cx="72219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스트림을 사용하면 컬렉션을 사용한 것보다 코드가 간결하고, 쉽게 의미를 알 수 있다.</a:t>
            </a:r>
            <a:endParaRPr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배열에서 홀수만 골라내서 정렬하여 출력하는 코드</a:t>
            </a:r>
            <a:endParaRPr/>
          </a:p>
        </p:txBody>
      </p:sp>
      <p:pic>
        <p:nvPicPr>
          <p:cNvPr id="127" name="Google Shape;12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5650" y="2150650"/>
            <a:ext cx="3933825" cy="1304925"/>
          </a:xfrm>
          <a:prstGeom prst="rect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/>
          <p:nvPr>
            <p:ph type="title"/>
          </p:nvPr>
        </p:nvSpPr>
        <p:spPr>
          <a:xfrm>
            <a:off x="216000" y="216000"/>
            <a:ext cx="75147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0000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여러 가지 연산들</a:t>
            </a:r>
            <a:endParaRPr>
              <a:solidFill>
                <a:srgbClr val="FF0000"/>
              </a:solidFill>
            </a:endParaRPr>
          </a:p>
        </p:txBody>
      </p:sp>
      <p:cxnSp>
        <p:nvCxnSpPr>
          <p:cNvPr id="133" name="Google Shape;133;p25"/>
          <p:cNvCxnSpPr/>
          <p:nvPr/>
        </p:nvCxnSpPr>
        <p:spPr>
          <a:xfrm>
            <a:off x="293625" y="676800"/>
            <a:ext cx="85638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4" name="Google Shape;134;p25"/>
          <p:cNvSpPr txBox="1"/>
          <p:nvPr/>
        </p:nvSpPr>
        <p:spPr>
          <a:xfrm>
            <a:off x="293625" y="960600"/>
            <a:ext cx="6291000" cy="6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1155CC"/>
                </a:solidFill>
              </a:rPr>
              <a:t>sort()</a:t>
            </a:r>
            <a:endParaRPr b="1">
              <a:solidFill>
                <a:srgbClr val="1155CC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sort() 중간 연산은 스트림을 구성하는 데이터를 조건에 따라 정렬하는 연산을 한다.</a:t>
            </a:r>
            <a:endParaRPr/>
          </a:p>
        </p:txBody>
      </p:sp>
      <p:sp>
        <p:nvSpPr>
          <p:cNvPr id="135" name="Google Shape;135;p25"/>
          <p:cNvSpPr txBox="1"/>
          <p:nvPr/>
        </p:nvSpPr>
        <p:spPr>
          <a:xfrm>
            <a:off x="6117802" y="1252700"/>
            <a:ext cx="3000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FF0000"/>
                </a:solidFill>
                <a:latin typeface="Arimo"/>
                <a:ea typeface="Arimo"/>
                <a:cs typeface="Arimo"/>
                <a:sym typeface="Arimo"/>
              </a:rPr>
              <a:t>Ex04_Sorted</a:t>
            </a:r>
            <a:endParaRPr sz="1100">
              <a:solidFill>
                <a:srgbClr val="FF0000"/>
              </a:solidFill>
            </a:endParaRPr>
          </a:p>
        </p:txBody>
      </p:sp>
      <p:sp>
        <p:nvSpPr>
          <p:cNvPr id="136" name="Google Shape;136;p25"/>
          <p:cNvSpPr txBox="1"/>
          <p:nvPr/>
        </p:nvSpPr>
        <p:spPr>
          <a:xfrm>
            <a:off x="293625" y="2146300"/>
            <a:ext cx="6987000" cy="6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1155CC"/>
                </a:solidFill>
              </a:rPr>
              <a:t>map()</a:t>
            </a:r>
            <a:endParaRPr b="1">
              <a:solidFill>
                <a:srgbClr val="1155CC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map() 중간 연산은 스트림을 구성하는 데이터를 조건에 따라 변환하는 연산을 한다.</a:t>
            </a:r>
            <a:endParaRPr/>
          </a:p>
        </p:txBody>
      </p:sp>
      <p:sp>
        <p:nvSpPr>
          <p:cNvPr id="137" name="Google Shape;137;p25"/>
          <p:cNvSpPr txBox="1"/>
          <p:nvPr/>
        </p:nvSpPr>
        <p:spPr>
          <a:xfrm>
            <a:off x="6126533" y="2394750"/>
            <a:ext cx="3000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FF0000"/>
                </a:solidFill>
                <a:latin typeface="Arimo"/>
                <a:ea typeface="Arimo"/>
                <a:cs typeface="Arimo"/>
                <a:sym typeface="Arimo"/>
              </a:rPr>
              <a:t>Ex05_Map</a:t>
            </a:r>
            <a:endParaRPr sz="1100">
              <a:solidFill>
                <a:srgbClr val="FF0000"/>
              </a:solidFill>
            </a:endParaRPr>
          </a:p>
        </p:txBody>
      </p:sp>
      <p:sp>
        <p:nvSpPr>
          <p:cNvPr id="138" name="Google Shape;138;p25"/>
          <p:cNvSpPr txBox="1"/>
          <p:nvPr/>
        </p:nvSpPr>
        <p:spPr>
          <a:xfrm>
            <a:off x="293625" y="3369100"/>
            <a:ext cx="524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400"/>
              </a:spcAft>
              <a:buNone/>
            </a:pPr>
            <a:r>
              <a:rPr b="1" lang="ko">
                <a:solidFill>
                  <a:srgbClr val="1155CC"/>
                </a:solidFill>
              </a:rPr>
              <a:t>sum(), count(), average(), min(), max()</a:t>
            </a:r>
            <a:endParaRPr b="1">
              <a:solidFill>
                <a:srgbClr val="1155CC"/>
              </a:solidFill>
            </a:endParaRPr>
          </a:p>
        </p:txBody>
      </p:sp>
      <p:sp>
        <p:nvSpPr>
          <p:cNvPr id="139" name="Google Shape;139;p25"/>
          <p:cNvSpPr txBox="1"/>
          <p:nvPr/>
        </p:nvSpPr>
        <p:spPr>
          <a:xfrm>
            <a:off x="6117800" y="3415300"/>
            <a:ext cx="3000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FF0000"/>
                </a:solidFill>
                <a:latin typeface="Arimo"/>
                <a:ea typeface="Arimo"/>
                <a:cs typeface="Arimo"/>
                <a:sym typeface="Arimo"/>
              </a:rPr>
              <a:t>Ex06_PreTerminal</a:t>
            </a:r>
            <a:endParaRPr sz="11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6"/>
          <p:cNvSpPr txBox="1"/>
          <p:nvPr>
            <p:ph type="title"/>
          </p:nvPr>
        </p:nvSpPr>
        <p:spPr>
          <a:xfrm>
            <a:off x="216000" y="216000"/>
            <a:ext cx="75147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0000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reduce() 연산</a:t>
            </a:r>
            <a:endParaRPr>
              <a:solidFill>
                <a:srgbClr val="000000"/>
              </a:solidFill>
            </a:endParaRPr>
          </a:p>
        </p:txBody>
      </p:sp>
      <p:cxnSp>
        <p:nvCxnSpPr>
          <p:cNvPr id="145" name="Google Shape;145;p26"/>
          <p:cNvCxnSpPr/>
          <p:nvPr/>
        </p:nvCxnSpPr>
        <p:spPr>
          <a:xfrm>
            <a:off x="293625" y="676800"/>
            <a:ext cx="85638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6" name="Google Shape;146;p26"/>
          <p:cNvSpPr txBox="1"/>
          <p:nvPr/>
        </p:nvSpPr>
        <p:spPr>
          <a:xfrm>
            <a:off x="292200" y="1002625"/>
            <a:ext cx="8346900" cy="28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• 정의된 연산이 아닌 프로그래머가 직접 지정하는 연산을 적용</a:t>
            </a:r>
            <a:br>
              <a:rPr lang="ko"/>
            </a:br>
            <a:r>
              <a:rPr lang="ko"/>
              <a:t>• 최종 연산으로 스트림의 요소를 소모하며 연산 수행</a:t>
            </a:r>
            <a:br>
              <a:rPr lang="ko"/>
            </a:br>
            <a:r>
              <a:rPr lang="ko"/>
              <a:t>• 배열의 모든 요소의 합을 구하는 reduce() 연산</a:t>
            </a:r>
            <a:br>
              <a:rPr lang="ko"/>
            </a:b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• 두 번째 요소로 전달되는 람다식에 따라 다양한 기능을 수행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anum Gothic Coding"/>
              <a:ea typeface="Nanum Gothic Coding"/>
              <a:cs typeface="Nanum Gothic Coding"/>
              <a:sym typeface="Nanum Gothic Coding"/>
            </a:endParaRPr>
          </a:p>
        </p:txBody>
      </p:sp>
      <p:sp>
        <p:nvSpPr>
          <p:cNvPr id="147" name="Google Shape;147;p26"/>
          <p:cNvSpPr txBox="1"/>
          <p:nvPr/>
        </p:nvSpPr>
        <p:spPr>
          <a:xfrm>
            <a:off x="517575" y="2526625"/>
            <a:ext cx="8077800" cy="426000"/>
          </a:xfrm>
          <a:prstGeom prst="rect">
            <a:avLst/>
          </a:prstGeom>
          <a:solidFill>
            <a:srgbClr val="FCE5CD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Nanum Gothic Coding"/>
                <a:ea typeface="Nanum Gothic Coding"/>
                <a:cs typeface="Nanum Gothic Coding"/>
                <a:sym typeface="Nanum Gothic Coding"/>
              </a:rPr>
              <a:t>Arrays.stream(arr).reduce(0, (a, b) -&gt; a + b);</a:t>
            </a:r>
            <a:endParaRPr>
              <a:latin typeface="Nanum Gothic Coding"/>
              <a:ea typeface="Nanum Gothic Coding"/>
              <a:cs typeface="Nanum Gothic Coding"/>
              <a:sym typeface="Nanum Gothic Coding"/>
            </a:endParaRPr>
          </a:p>
        </p:txBody>
      </p:sp>
      <p:sp>
        <p:nvSpPr>
          <p:cNvPr id="148" name="Google Shape;148;p26"/>
          <p:cNvSpPr/>
          <p:nvPr/>
        </p:nvSpPr>
        <p:spPr>
          <a:xfrm>
            <a:off x="2387825" y="2127375"/>
            <a:ext cx="793500" cy="325800"/>
          </a:xfrm>
          <a:prstGeom prst="wedgeRectCallout">
            <a:avLst>
              <a:gd fmla="val 18908" name="adj1"/>
              <a:gd fmla="val 105924" name="adj2"/>
            </a:avLst>
          </a:prstGeom>
          <a:solidFill>
            <a:schemeClr val="lt2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초기값</a:t>
            </a:r>
            <a:endParaRPr/>
          </a:p>
        </p:txBody>
      </p:sp>
      <p:sp>
        <p:nvSpPr>
          <p:cNvPr id="149" name="Google Shape;149;p26"/>
          <p:cNvSpPr/>
          <p:nvPr/>
        </p:nvSpPr>
        <p:spPr>
          <a:xfrm>
            <a:off x="3134775" y="2520825"/>
            <a:ext cx="1437300" cy="4260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6"/>
          <p:cNvSpPr/>
          <p:nvPr/>
        </p:nvSpPr>
        <p:spPr>
          <a:xfrm>
            <a:off x="3182200" y="2568285"/>
            <a:ext cx="546300" cy="3258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6"/>
          <p:cNvSpPr/>
          <p:nvPr/>
        </p:nvSpPr>
        <p:spPr>
          <a:xfrm>
            <a:off x="3182200" y="3041775"/>
            <a:ext cx="2508900" cy="325800"/>
          </a:xfrm>
          <a:prstGeom prst="wedgeRectCallout">
            <a:avLst>
              <a:gd fmla="val -21361" name="adj1"/>
              <a:gd fmla="val -74716" name="adj2"/>
            </a:avLst>
          </a:prstGeom>
          <a:solidFill>
            <a:schemeClr val="lt2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각 요소가 수행해야 할 기능</a:t>
            </a:r>
            <a:endParaRPr/>
          </a:p>
        </p:txBody>
      </p:sp>
      <p:sp>
        <p:nvSpPr>
          <p:cNvPr id="152" name="Google Shape;152;p26"/>
          <p:cNvSpPr/>
          <p:nvPr/>
        </p:nvSpPr>
        <p:spPr>
          <a:xfrm>
            <a:off x="3259350" y="2127375"/>
            <a:ext cx="1312800" cy="325800"/>
          </a:xfrm>
          <a:prstGeom prst="wedgeRectCallout">
            <a:avLst>
              <a:gd fmla="val -30661" name="adj1"/>
              <a:gd fmla="val 105924" name="adj2"/>
            </a:avLst>
          </a:prstGeom>
          <a:solidFill>
            <a:schemeClr val="lt2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전달되</a:t>
            </a:r>
            <a:r>
              <a:rPr lang="ko"/>
              <a:t>는 요소</a:t>
            </a:r>
            <a:endParaRPr/>
          </a:p>
        </p:txBody>
      </p:sp>
      <p:sp>
        <p:nvSpPr>
          <p:cNvPr id="153" name="Google Shape;153;p26"/>
          <p:cNvSpPr txBox="1"/>
          <p:nvPr/>
        </p:nvSpPr>
        <p:spPr>
          <a:xfrm>
            <a:off x="6117802" y="322800"/>
            <a:ext cx="3000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FF0000"/>
                </a:solidFill>
                <a:latin typeface="Arimo"/>
                <a:ea typeface="Arimo"/>
                <a:cs typeface="Arimo"/>
                <a:sym typeface="Arimo"/>
              </a:rPr>
              <a:t>Ex07_Reduce</a:t>
            </a:r>
            <a:endParaRPr sz="11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