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embeddedFontLst>
    <p:embeddedFont>
      <p:font typeface="Arimo"/>
      <p:regular r:id="rId27"/>
      <p:bold r:id="rId28"/>
      <p:italic r:id="rId29"/>
      <p:boldItalic r:id="rId30"/>
    </p:embeddedFont>
    <p:embeddedFont>
      <p:font typeface="Nanum Gothic Coding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549F55-EB88-4773-9D2A-1C43F7636363}">
  <a:tblStyle styleId="{1A549F55-EB88-4773-9D2A-1C43F76363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57F8CCE-1335-4C68-980D-88D09BEBAE2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Arimo-bold.fntdata"/><Relationship Id="rId27" Type="http://schemas.openxmlformats.org/officeDocument/2006/relationships/font" Target="fonts/Arimo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rimo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NanumGothicCoding-regular.fntdata"/><Relationship Id="rId30" Type="http://schemas.openxmlformats.org/officeDocument/2006/relationships/font" Target="fonts/Arim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NanumGothicCoding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99e237e1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99e237e1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c2588ff8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c2588ff8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c23dcccc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c23dcccc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23dcccc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c23dcccc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566503aa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566503aa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c23dcccc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c23dcccc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c23dcccc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c23dcccc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566503aa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566503aa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c23dcccc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c23dcccc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db5728d4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db5728d4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b7593d2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b7593d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c23dccc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c23dccc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566503aa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566503aa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566503a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566503a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2588ff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c2588ff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c2588ff8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c2588ff8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02d8614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02d8614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c23dcccc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c23dccc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27325" y="1847261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스레드</a:t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27325" y="1500961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25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72343" y="2566684"/>
            <a:ext cx="35805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25-3.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스레드 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스레드 풀 모델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96" name="Google Shape;196;p29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9"/>
          <p:cNvSpPr txBox="1"/>
          <p:nvPr/>
        </p:nvSpPr>
        <p:spPr>
          <a:xfrm>
            <a:off x="302275" y="843475"/>
            <a:ext cx="78594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쓰레드의 생성과 소멸은 리소스 소모가 많은 작업이다.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이런 문제를 해결하기 위한 </a:t>
            </a:r>
            <a:r>
              <a:rPr lang="ko">
                <a:solidFill>
                  <a:srgbClr val="FF0000"/>
                </a:solidFill>
              </a:rPr>
              <a:t>쓰레드 풀은 쓰레드의 재활용을 위한 모델</a:t>
            </a:r>
            <a:r>
              <a:rPr lang="ko"/>
              <a:t>이다.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1358825" y="1855425"/>
            <a:ext cx="2764500" cy="1695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1515675" y="2355375"/>
            <a:ext cx="911700" cy="480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스레드 A</a:t>
            </a:r>
            <a:endParaRPr/>
          </a:p>
        </p:txBody>
      </p:sp>
      <p:sp>
        <p:nvSpPr>
          <p:cNvPr id="200" name="Google Shape;200;p29"/>
          <p:cNvSpPr/>
          <p:nvPr/>
        </p:nvSpPr>
        <p:spPr>
          <a:xfrm>
            <a:off x="2811075" y="2126775"/>
            <a:ext cx="911700" cy="480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스레드 B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2811075" y="2888775"/>
            <a:ext cx="911700" cy="4803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스레드 C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4771625" y="1855425"/>
            <a:ext cx="911700" cy="480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스레드 B</a:t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4850050" y="3071025"/>
            <a:ext cx="911700" cy="480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스레드 C</a:t>
            </a: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1897975" y="3506750"/>
            <a:ext cx="18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스레드 풀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05" name="Google Shape;205;p29"/>
          <p:cNvCxnSpPr>
            <a:stCxn id="200" idx="3"/>
            <a:endCxn id="202" idx="1"/>
          </p:cNvCxnSpPr>
          <p:nvPr/>
        </p:nvCxnSpPr>
        <p:spPr>
          <a:xfrm flipH="1" rot="10800000">
            <a:off x="3722775" y="2095725"/>
            <a:ext cx="1048800" cy="2712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29"/>
          <p:cNvCxnSpPr>
            <a:stCxn id="201" idx="3"/>
            <a:endCxn id="203" idx="1"/>
          </p:cNvCxnSpPr>
          <p:nvPr/>
        </p:nvCxnSpPr>
        <p:spPr>
          <a:xfrm>
            <a:off x="3722775" y="3128925"/>
            <a:ext cx="1127400" cy="182400"/>
          </a:xfrm>
          <a:prstGeom prst="curvedConnector3">
            <a:avLst>
              <a:gd fmla="val 49994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7" name="Google Shape;207;p29"/>
          <p:cNvSpPr txBox="1"/>
          <p:nvPr/>
        </p:nvSpPr>
        <p:spPr>
          <a:xfrm>
            <a:off x="4106475" y="2166825"/>
            <a:ext cx="8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사용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8" name="Google Shape;208;p29"/>
          <p:cNvSpPr txBox="1"/>
          <p:nvPr/>
        </p:nvSpPr>
        <p:spPr>
          <a:xfrm>
            <a:off x="4106475" y="2928825"/>
            <a:ext cx="8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반환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5858300" y="1709925"/>
            <a:ext cx="851400" cy="7713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작업</a:t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5934500" y="2929125"/>
            <a:ext cx="851400" cy="771300"/>
          </a:xfrm>
          <a:prstGeom prst="ellipse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999999"/>
                </a:solidFill>
              </a:rPr>
              <a:t>작업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211" name="Google Shape;211;p29"/>
          <p:cNvCxnSpPr>
            <a:endCxn id="209" idx="2"/>
          </p:cNvCxnSpPr>
          <p:nvPr/>
        </p:nvCxnSpPr>
        <p:spPr>
          <a:xfrm>
            <a:off x="5683400" y="2095575"/>
            <a:ext cx="174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9"/>
          <p:cNvCxnSpPr>
            <a:endCxn id="210" idx="2"/>
          </p:cNvCxnSpPr>
          <p:nvPr/>
        </p:nvCxnSpPr>
        <p:spPr>
          <a:xfrm>
            <a:off x="5761700" y="3311175"/>
            <a:ext cx="172800" cy="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9"/>
          <p:cNvSpPr txBox="1"/>
          <p:nvPr/>
        </p:nvSpPr>
        <p:spPr>
          <a:xfrm>
            <a:off x="304800" y="4038600"/>
            <a:ext cx="7425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자바 5에서 쓰레드 관련 java.util.concurrent 패키지를 추가하고, 이후로 자바 8에 이르기까지 쓰레드의 생성과 활용에 대한 기능을 발전시켜왔다.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스레드 풀 유형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19" name="Google Shape;219;p30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30"/>
          <p:cNvSpPr txBox="1"/>
          <p:nvPr/>
        </p:nvSpPr>
        <p:spPr>
          <a:xfrm>
            <a:off x="228600" y="914400"/>
            <a:ext cx="7850700" cy="34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newSingleThreadExecutor</a:t>
            </a:r>
            <a:endParaRPr b="1">
              <a:solidFill>
                <a:srgbClr val="1155CC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풀 안에 하나의 스레드만 생성하고 유지한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스레드의 숫자가 하나이고 하나의 태스크가 완료된 이후에 다음 태스크가 실행한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newFixedThreadPool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풀 안에 인자로 전달된 수의 스레드를 생성하고 유지한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초기 스레드 개수는 0개, 코어 스레드 수와 최대 스레드 수는 매개변수 nThreads 값으로 지정한다.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만약 생성된 스레드가 놀고 있어도 스레드를 제거하지 않고 내버려 둔다.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1155CC"/>
                </a:solidFill>
              </a:rPr>
              <a:t>newCachedThreadPool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풀 안의 쓰레드의 수를 작업의 수에 맞게 유동적으로 관리한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초기 스레드와 코어 스레드 개수는 0개, 최대 스레드 수는 integer 데이터형이 가질 수 있는 최대 값이다.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만약 스레드가 60초동안 아무일도 하지 않으면 스레드를 종료시키고 스레드풀에서 제거한다.</a:t>
            </a:r>
            <a:endParaRPr/>
          </a:p>
        </p:txBody>
      </p:sp>
      <p:sp>
        <p:nvSpPr>
          <p:cNvPr id="221" name="Google Shape;221;p30"/>
          <p:cNvSpPr txBox="1"/>
          <p:nvPr/>
        </p:nvSpPr>
        <p:spPr>
          <a:xfrm>
            <a:off x="6125515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Ex08_ThreadPool1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6125525" y="676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Ex09_ThreadPool2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25-4.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Callable &amp; Future,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ReentrantLock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Callable &amp; Future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33" name="Google Shape;233;p3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2"/>
          <p:cNvSpPr txBox="1"/>
          <p:nvPr/>
        </p:nvSpPr>
        <p:spPr>
          <a:xfrm>
            <a:off x="228600" y="1066800"/>
            <a:ext cx="6846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스레드는 실행만 시켜 줄 수 있고, 스레드로부터 결과를 반환 받을 수 없다.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스레드가 실행될 때 각 스레드마다 스택영역, 힙 영역이 따로 가지기 때문이다.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그래서 스레드끼리 데이터를 공유하기 위해서는 스태틱 영역의 변수를 사용했다.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그런데 Executor 프레임워크를 사용하면 태스크 처리가 끝난 다음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결과를 반환 받아 태스크들을 병렬로(concurrent) 실행할 수 있다.</a:t>
            </a:r>
            <a:endParaRPr/>
          </a:p>
        </p:txBody>
      </p:sp>
      <p:sp>
        <p:nvSpPr>
          <p:cNvPr id="235" name="Google Shape;235;p32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Ex10_CallableFuture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synchronized를 대신하는 ReentrantLock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41" name="Google Shape;241;p3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33"/>
          <p:cNvSpPr txBox="1"/>
          <p:nvPr/>
        </p:nvSpPr>
        <p:spPr>
          <a:xfrm>
            <a:off x="228600" y="990600"/>
            <a:ext cx="6687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기존의 synchronized는 메서드 전체나 구간을 묶어서 동기화를 시켰다.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그런데 ReentrantLock 클래스를 사용하면 시작점과 끝점을 명백히 명시할 수 있다.</a:t>
            </a:r>
            <a:endParaRPr/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675" y="1949675"/>
            <a:ext cx="2028825" cy="13716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4" name="Google Shape;244;p33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Ex11_ReentrantLock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25-5.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컬렉</a:t>
            </a:r>
            <a:r>
              <a:rPr lang="ko"/>
              <a:t>션 객체 동기화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컬렉션 객체 동기화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255" name="Google Shape;255;p3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35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Ex12_SyncArrayList1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6117802" y="695067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Ex13_SyncArrayList2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228600" y="838200"/>
            <a:ext cx="7176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자바는 비동기화된 메서드를 동기화된 메서드로 래핑하는 Collections의 synchronizedXXX() 메서드를 제공한다.</a:t>
            </a:r>
            <a:endParaRPr/>
          </a:p>
        </p:txBody>
      </p:sp>
      <p:graphicFrame>
        <p:nvGraphicFramePr>
          <p:cNvPr id="259" name="Google Shape;259;p35"/>
          <p:cNvGraphicFramePr/>
          <p:nvPr/>
        </p:nvGraphicFramePr>
        <p:xfrm>
          <a:off x="4572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{1A549F55-EB88-4773-9D2A-1C43F7636363}</a:tableStyleId>
              </a:tblPr>
              <a:tblGrid>
                <a:gridCol w="1114425"/>
                <a:gridCol w="2419350"/>
                <a:gridCol w="2190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반환형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메서드(매개변수)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설명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List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synchronizedList(List list)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List를 동기화된 List로 리턴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Set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synchronizedSet(Set s)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Set을 동기화된 Set으로 리턴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Map&lt;K,V&gt;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synchronizedMap(Map&lt;K,V&gt; m)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Map을 동기화된 Map으로 리턴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260" name="Google Shape;260;p35"/>
          <p:cNvSpPr txBox="1"/>
          <p:nvPr/>
        </p:nvSpPr>
        <p:spPr>
          <a:xfrm>
            <a:off x="228600" y="3429000"/>
            <a:ext cx="7122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하지만 컬렉션 객체의 동기화를 이렇게 했다고 하더라도 이 컬렉션 객체를 기반으로 생성하는 반복자는 별도로 동기화를 다시 해 주어야 한다.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6117802" y="1076067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Ex14_SyncArrayList3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ConcurrentHashMap 이용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267" name="Google Shape;267;p36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6"/>
          <p:cNvSpPr txBox="1"/>
          <p:nvPr/>
        </p:nvSpPr>
        <p:spPr>
          <a:xfrm>
            <a:off x="228600" y="990600"/>
            <a:ext cx="75147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스레드가 컬렉션 객체의 요소를 처리할 때 전체 잠금이 발생하여 컬렉션 객체에 접근하는 다른 스레드는 대기 상태가 된다. 이는 객체의 요소를 다루는 것은 안전해졌지만, 처리 속도는 느려졌다는 이야기가 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따라서 자바는 멀티스레드가 컬렉션의 요소를 병렬적으로 처리할 수 있도록 java.util.concurrent 패키지에서 ConcurrentHashMap, ConcurrentLinkedQueue를 제공한다.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 클래스는 부분적으로 잠금을 사용하기 때문에 객체의 요소를 처리할 때 스레드에 안전하면서 빠르게 처리가 가능해 진다.</a:t>
            </a:r>
            <a:endParaRPr/>
          </a:p>
        </p:txBody>
      </p:sp>
      <p:sp>
        <p:nvSpPr>
          <p:cNvPr id="269" name="Google Shape;269;p36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Ex15_ConcurrentHashMap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25-1.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스레드</a:t>
            </a:r>
            <a:r>
              <a:rPr lang="ko"/>
              <a:t>의 이해와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스레드의 생성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프로세스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97" name="Google Shape;97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21"/>
          <p:cNvSpPr txBox="1"/>
          <p:nvPr/>
        </p:nvSpPr>
        <p:spPr>
          <a:xfrm>
            <a:off x="293625" y="893100"/>
            <a:ext cx="7973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윈도우즈나 맥, 리눅스 등은 동시에  여러 개의 프로그램이 실행된다.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이렇게 두 가지 이상의 작업을 동시에 처리하는 것을 멀티태스킹</a:t>
            </a:r>
            <a:r>
              <a:rPr baseline="30000"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Multi-tasking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이라고 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이런 프로세스는 자신만의 자원을 가진다. 그래서 여러 프로세스가 동시에 실행하더라도 자신만의 메모리를 사용하기 때문에 서로 독립적이다.</a:t>
            </a:r>
            <a:endParaRPr/>
          </a:p>
        </p:txBody>
      </p:sp>
      <p:graphicFrame>
        <p:nvGraphicFramePr>
          <p:cNvPr id="99" name="Google Shape;99;p21"/>
          <p:cNvGraphicFramePr/>
          <p:nvPr/>
        </p:nvGraphicFramePr>
        <p:xfrm>
          <a:off x="2057400" y="28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{1A549F55-EB88-4773-9D2A-1C43F7636363}</a:tableStyleId>
              </a:tblPr>
              <a:tblGrid>
                <a:gridCol w="771525"/>
                <a:gridCol w="161925"/>
                <a:gridCol w="771525"/>
                <a:gridCol w="161925"/>
                <a:gridCol w="771525"/>
                <a:gridCol w="161925"/>
                <a:gridCol w="809625"/>
                <a:gridCol w="161925"/>
                <a:gridCol w="809625"/>
              </a:tblGrid>
              <a:tr h="2667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웹브라우저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 anchor="ctr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문서작성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 anchor="ctr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메신저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 anchor="ctr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MyClass1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 anchor="ctr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MyClass2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 anchor="ctr"/>
                </a:tc>
              </a:tr>
              <a:tr h="2667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 anchor="ctr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 anchor="ctr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 anchor="ctr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JVM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 anchor="ctr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JVM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 anchor="ctr"/>
                </a:tc>
              </a:tr>
              <a:tr h="266700">
                <a:tc grid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운영체제 (Windows 10)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6700">
                <a:tc gridSpan="9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하드웨어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00" name="Google Shape;100;p21"/>
          <p:cNvSpPr txBox="1"/>
          <p:nvPr/>
        </p:nvSpPr>
        <p:spPr>
          <a:xfrm>
            <a:off x="1976000" y="2539000"/>
            <a:ext cx="92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프로세스1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2919808" y="2539000"/>
            <a:ext cx="92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프로세스2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3844011" y="2539000"/>
            <a:ext cx="92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프로세스3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4787819" y="2539000"/>
            <a:ext cx="92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프로세스4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5758814" y="2539000"/>
            <a:ext cx="92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FF0000"/>
                </a:solidFill>
              </a:rPr>
              <a:t>프로세스5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스레드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10" name="Google Shape;110;p2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2"/>
          <p:cNvSpPr txBox="1"/>
          <p:nvPr/>
        </p:nvSpPr>
        <p:spPr>
          <a:xfrm>
            <a:off x="293625" y="787200"/>
            <a:ext cx="7842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자바 애플리케이션의 실행 환경인 JVM은 하나의 프로세스로 실행된다.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자바 애플리케이션을 실행하려면 JVM이 필요하며, 하나의 JVM 은 하나의 애플리케이션을 실행할 수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 애플리케이션 안에서 앞에서 설명한 웹브라우저처럼 여러 개의 작업을 동시에 수행할 수 있는데 이것을 스레드라 한다.</a:t>
            </a:r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4868000" y="25908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그림에서 보듯이 이 스레드들은 스태틱 영역은 공유하지만 서로 다른 스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택 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자원을 가지고 독립적으로 실행된다.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Ex01_CurrentThread</a:t>
            </a:r>
            <a:endParaRPr sz="1100">
              <a:solidFill>
                <a:srgbClr val="FF0000"/>
              </a:solidFill>
            </a:endParaRPr>
          </a:p>
        </p:txBody>
      </p:sp>
      <p:graphicFrame>
        <p:nvGraphicFramePr>
          <p:cNvPr id="114" name="Google Shape;114;p22"/>
          <p:cNvGraphicFramePr/>
          <p:nvPr/>
        </p:nvGraphicFramePr>
        <p:xfrm>
          <a:off x="3810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{1A549F55-EB88-4773-9D2A-1C43F7636363}</a:tableStyleId>
              </a:tblPr>
              <a:tblGrid>
                <a:gridCol w="1114425"/>
                <a:gridCol w="161925"/>
                <a:gridCol w="1114425"/>
                <a:gridCol w="161925"/>
                <a:gridCol w="1590675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스레드1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스레드2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스레드1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스택 영역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스택 영역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스택 영역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힙 영역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힙영역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2667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스태틱 영역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3F3F3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스태틱 영역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2667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JVM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JVM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2667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운영 체제 (Windows 10)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 hMerge="1"/>
              </a:tr>
              <a:tr h="266700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하드웨어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115" name="Google Shape;115;p22"/>
          <p:cNvSpPr txBox="1"/>
          <p:nvPr/>
        </p:nvSpPr>
        <p:spPr>
          <a:xfrm>
            <a:off x="818233" y="2175403"/>
            <a:ext cx="15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프로세스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2951833" y="2165600"/>
            <a:ext cx="154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프로세스 2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7" name="Google Shape;117;p22"/>
          <p:cNvCxnSpPr/>
          <p:nvPr/>
        </p:nvCxnSpPr>
        <p:spPr>
          <a:xfrm>
            <a:off x="402075" y="2505550"/>
            <a:ext cx="2343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스</a:t>
            </a: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레드의 생성과 실행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23" name="Google Shape;123;p2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3"/>
          <p:cNvSpPr txBox="1"/>
          <p:nvPr/>
        </p:nvSpPr>
        <p:spPr>
          <a:xfrm>
            <a:off x="228600" y="838200"/>
            <a:ext cx="7514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자바는 다음 두 가지 방법으로 스레드를 작성할 수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Thread 클래스를 상속 받아 run() 메서드를 오버라이딩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Runnable 인터페이스의 구현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Char char="○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일반적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인 인터페이스의 구현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Char char="○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람다식으로 구현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Thread 클래스와 Runnable 인터페이스는 java.lang 패키지에 포함되어 있기 때문에 따로 임포트를 할 필요는 없다.</a:t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Ex02_ThreadClass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6117800" y="7131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Ex03_RunnableInterface1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6117800" y="9986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Ex04_RunnableInterface2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둘 이상의 스레드를 생성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33" name="Google Shape;133;p2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24"/>
          <p:cNvSpPr txBox="1"/>
          <p:nvPr/>
        </p:nvSpPr>
        <p:spPr>
          <a:xfrm>
            <a:off x="228600" y="838200"/>
            <a:ext cx="739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처음에 설명한 것처럼 하나의 프로세스에서 스레드는 여러 개가 동시에 실행될 수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다음처럼 코드를 작성하여 결과를 살펴본다.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여러 개의 스레드가 동시에 실행되면서 자기만의 동작을 하게 된다.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Ex05_MultiThread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23" y="2043625"/>
            <a:ext cx="2571750" cy="1228725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3457850"/>
            <a:ext cx="5800725" cy="1181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8" name="Google Shape;138;p24"/>
          <p:cNvSpPr txBox="1"/>
          <p:nvPr/>
        </p:nvSpPr>
        <p:spPr>
          <a:xfrm>
            <a:off x="1062000" y="4353050"/>
            <a:ext cx="297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앞 부분에서는 섞여서 출력됨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39" name="Google Shape;139;p24"/>
          <p:cNvCxnSpPr/>
          <p:nvPr/>
        </p:nvCxnSpPr>
        <p:spPr>
          <a:xfrm flipH="1" rot="10800000">
            <a:off x="743875" y="4179075"/>
            <a:ext cx="9900" cy="24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4"/>
          <p:cNvCxnSpPr/>
          <p:nvPr/>
        </p:nvCxnSpPr>
        <p:spPr>
          <a:xfrm flipH="1" rot="10800000">
            <a:off x="1324067" y="4179075"/>
            <a:ext cx="9900" cy="24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4"/>
          <p:cNvCxnSpPr/>
          <p:nvPr/>
        </p:nvCxnSpPr>
        <p:spPr>
          <a:xfrm flipH="1" rot="10800000">
            <a:off x="2275456" y="4179075"/>
            <a:ext cx="9900" cy="24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4"/>
          <p:cNvCxnSpPr/>
          <p:nvPr/>
        </p:nvCxnSpPr>
        <p:spPr>
          <a:xfrm flipH="1" rot="10800000">
            <a:off x="3236648" y="4179075"/>
            <a:ext cx="9900" cy="24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24"/>
          <p:cNvCxnSpPr/>
          <p:nvPr/>
        </p:nvCxnSpPr>
        <p:spPr>
          <a:xfrm flipH="1" rot="10800000">
            <a:off x="4160850" y="4179075"/>
            <a:ext cx="9900" cy="24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4"/>
          <p:cNvCxnSpPr/>
          <p:nvPr/>
        </p:nvCxnSpPr>
        <p:spPr>
          <a:xfrm flipH="1" rot="10800000">
            <a:off x="4846650" y="4179075"/>
            <a:ext cx="9900" cy="24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25-2.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스레드</a:t>
            </a:r>
            <a:r>
              <a:rPr lang="ko"/>
              <a:t>의 동기화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스레드의 메모리 접근 방식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55" name="Google Shape;155;p26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6"/>
          <p:cNvSpPr txBox="1"/>
          <p:nvPr/>
        </p:nvSpPr>
        <p:spPr>
          <a:xfrm>
            <a:off x="228600" y="762000"/>
            <a:ext cx="77808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여기 동일한 변수의 값을 증감시키는 스레드가 여러 개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변수의 값은 메모리에 있는데, 이 변수의 값을 증감하는 연산을 위해서는 CPU로 값을 옮겨와서 값을 증감시키는 연산을 통해 증감시키고 다시 메모리에 저장시키게 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이런 과정이 있기 때문에 여러 개의 스레드가 같은 변수의 값을 증감시키는 연산을 수행하게 되면 문제가 발생하게 된다.</a:t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4583025" y="3643625"/>
            <a:ext cx="3333900" cy="970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4583025" y="2424425"/>
            <a:ext cx="3333900" cy="970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p26"/>
          <p:cNvGraphicFramePr/>
          <p:nvPr/>
        </p:nvGraphicFramePr>
        <p:xfrm>
          <a:off x="990600" y="2438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{557F8CCE-1335-4C68-980D-88D09BEBAE26}</a:tableStyleId>
              </a:tblPr>
              <a:tblGrid>
                <a:gridCol w="1590675"/>
                <a:gridCol w="161925"/>
                <a:gridCol w="1581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스레드1 : money++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스레드2 : money--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solidFill>
                      <a:srgbClr val="F3F3F3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스택</a:t>
                      </a: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 영역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스택</a:t>
                      </a: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 영역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27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힙 영역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 hMerge="1"/>
                <a:tc hMerge="1"/>
              </a:tr>
              <a:tr h="2667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스태틱 영역 : money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00"/>
                    </a:solidFill>
                  </a:tcPr>
                </a:tc>
                <a:tc hMerge="1"/>
                <a:tc hMerge="1"/>
              </a:tr>
              <a:tr h="2667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JVM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</a:tr>
              <a:tr h="2667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운영 체제 (Windows 10)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</a:tr>
              <a:tr h="26670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Arimo"/>
                          <a:ea typeface="Arimo"/>
                          <a:cs typeface="Arimo"/>
                          <a:sym typeface="Arimo"/>
                        </a:rPr>
                        <a:t>하드웨어</a:t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  <a:tc hMerge="1"/>
                <a:tc hMerge="1"/>
              </a:tr>
            </a:tbl>
          </a:graphicData>
        </a:graphic>
      </p:graphicFrame>
      <p:sp>
        <p:nvSpPr>
          <p:cNvPr id="160" name="Google Shape;160;p26"/>
          <p:cNvSpPr/>
          <p:nvPr/>
        </p:nvSpPr>
        <p:spPr>
          <a:xfrm>
            <a:off x="5803000" y="4164850"/>
            <a:ext cx="764700" cy="362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100</a:t>
            </a: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6713475" y="2668675"/>
            <a:ext cx="1068600" cy="529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thread 2</a:t>
            </a:r>
            <a:endParaRPr sz="1200"/>
          </a:p>
        </p:txBody>
      </p:sp>
      <p:cxnSp>
        <p:nvCxnSpPr>
          <p:cNvPr id="162" name="Google Shape;162;p26"/>
          <p:cNvCxnSpPr>
            <a:endCxn id="163" idx="4"/>
          </p:cNvCxnSpPr>
          <p:nvPr/>
        </p:nvCxnSpPr>
        <p:spPr>
          <a:xfrm rot="10800000">
            <a:off x="5190375" y="3198175"/>
            <a:ext cx="789000" cy="97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6"/>
          <p:cNvSpPr txBox="1"/>
          <p:nvPr/>
        </p:nvSpPr>
        <p:spPr>
          <a:xfrm>
            <a:off x="5168950" y="3860150"/>
            <a:ext cx="86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❶ 100</a:t>
            </a:r>
            <a:endParaRPr sz="1200"/>
          </a:p>
        </p:txBody>
      </p:sp>
      <p:cxnSp>
        <p:nvCxnSpPr>
          <p:cNvPr id="165" name="Google Shape;165;p26"/>
          <p:cNvCxnSpPr/>
          <p:nvPr/>
        </p:nvCxnSpPr>
        <p:spPr>
          <a:xfrm>
            <a:off x="5339582" y="3120632"/>
            <a:ext cx="862200" cy="1038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6"/>
          <p:cNvSpPr/>
          <p:nvPr/>
        </p:nvSpPr>
        <p:spPr>
          <a:xfrm>
            <a:off x="4656075" y="2668675"/>
            <a:ext cx="1068600" cy="529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thread 1</a:t>
            </a:r>
            <a:endParaRPr sz="1200"/>
          </a:p>
        </p:txBody>
      </p:sp>
      <p:sp>
        <p:nvSpPr>
          <p:cNvPr id="166" name="Google Shape;166;p26"/>
          <p:cNvSpPr txBox="1"/>
          <p:nvPr/>
        </p:nvSpPr>
        <p:spPr>
          <a:xfrm>
            <a:off x="5549950" y="3334331"/>
            <a:ext cx="86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❸ 101</a:t>
            </a:r>
            <a:endParaRPr sz="1200"/>
          </a:p>
        </p:txBody>
      </p:sp>
      <p:cxnSp>
        <p:nvCxnSpPr>
          <p:cNvPr id="167" name="Google Shape;167;p26"/>
          <p:cNvCxnSpPr>
            <a:stCxn id="160" idx="0"/>
            <a:endCxn id="161" idx="3"/>
          </p:cNvCxnSpPr>
          <p:nvPr/>
        </p:nvCxnSpPr>
        <p:spPr>
          <a:xfrm flipH="1" rot="10800000">
            <a:off x="6185350" y="3120550"/>
            <a:ext cx="684600" cy="104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6"/>
          <p:cNvSpPr txBox="1"/>
          <p:nvPr/>
        </p:nvSpPr>
        <p:spPr>
          <a:xfrm>
            <a:off x="6007150" y="3098150"/>
            <a:ext cx="86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❷ 100</a:t>
            </a:r>
            <a:endParaRPr sz="1200"/>
          </a:p>
        </p:txBody>
      </p:sp>
      <p:cxnSp>
        <p:nvCxnSpPr>
          <p:cNvPr id="169" name="Google Shape;169;p26"/>
          <p:cNvCxnSpPr/>
          <p:nvPr/>
        </p:nvCxnSpPr>
        <p:spPr>
          <a:xfrm flipH="1">
            <a:off x="6422775" y="3198175"/>
            <a:ext cx="596400" cy="97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6"/>
          <p:cNvSpPr txBox="1"/>
          <p:nvPr/>
        </p:nvSpPr>
        <p:spPr>
          <a:xfrm>
            <a:off x="6540550" y="3707750"/>
            <a:ext cx="86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➍ 99</a:t>
            </a:r>
            <a:endParaRPr sz="1200"/>
          </a:p>
        </p:txBody>
      </p:sp>
      <p:sp>
        <p:nvSpPr>
          <p:cNvPr id="171" name="Google Shape;171;p26"/>
          <p:cNvSpPr txBox="1"/>
          <p:nvPr/>
        </p:nvSpPr>
        <p:spPr>
          <a:xfrm>
            <a:off x="4850825" y="2915050"/>
            <a:ext cx="7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더하기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6984425" y="2915050"/>
            <a:ext cx="7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빼기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5079425" y="4134250"/>
            <a:ext cx="7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money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4546025" y="2381650"/>
            <a:ext cx="78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CPU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4546025" y="3600850"/>
            <a:ext cx="92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Memory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Ex06_ProblemOfThread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동기화(Synchronization) 메소드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82" name="Google Shape;182;p27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7"/>
          <p:cNvSpPr txBox="1"/>
          <p:nvPr/>
        </p:nvSpPr>
        <p:spPr>
          <a:xfrm>
            <a:off x="248725" y="1034250"/>
            <a:ext cx="6833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자바에서는 스레드에서 동기화</a:t>
            </a:r>
            <a:r>
              <a:rPr baseline="30000"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Synchronization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를 사용하여 이런 문제를 해결한다.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동기화 시키는 방법은 두 가지이다.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메서드에 synchronized 키워드를 지정하거나 코드의 일부에 동기화 블럭을 지정한다.</a:t>
            </a:r>
            <a:endParaRPr/>
          </a:p>
        </p:txBody>
      </p:sp>
      <p:graphicFrame>
        <p:nvGraphicFramePr>
          <p:cNvPr id="184" name="Google Shape;184;p27"/>
          <p:cNvGraphicFramePr/>
          <p:nvPr/>
        </p:nvGraphicFramePr>
        <p:xfrm>
          <a:off x="1221600" y="253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{1A549F55-EB88-4773-9D2A-1C43F7636363}</a:tableStyleId>
              </a:tblPr>
              <a:tblGrid>
                <a:gridCol w="2865600"/>
                <a:gridCol w="286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public </a:t>
                      </a:r>
                      <a:r>
                        <a:rPr lang="ko" sz="1100">
                          <a:solidFill>
                            <a:srgbClr val="FF0000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synchronized</a:t>
                      </a:r>
                      <a:r>
                        <a:rPr lang="ko" sz="11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 void 메서드( )</a:t>
                      </a:r>
                      <a:endParaRPr sz="11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{</a:t>
                      </a:r>
                      <a:endParaRPr sz="11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    // 동기화 대상 코드</a:t>
                      </a:r>
                      <a:endParaRPr sz="11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}</a:t>
                      </a:r>
                      <a:endParaRPr sz="11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public void 메서드( )</a:t>
                      </a:r>
                      <a:endParaRPr sz="11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{</a:t>
                      </a:r>
                      <a:endParaRPr sz="11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    </a:t>
                      </a:r>
                      <a:r>
                        <a:rPr lang="ko" sz="1100">
                          <a:solidFill>
                            <a:srgbClr val="FF0000"/>
                          </a:solidFill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synchronized</a:t>
                      </a:r>
                      <a:r>
                        <a:rPr lang="ko" sz="11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 (공유객체)</a:t>
                      </a:r>
                      <a:endParaRPr sz="11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    {</a:t>
                      </a:r>
                      <a:endParaRPr sz="11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        // 동기화 대상 코드</a:t>
                      </a:r>
                      <a:endParaRPr sz="11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    }</a:t>
                      </a:r>
                      <a:endParaRPr sz="11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}</a:t>
                      </a:r>
                      <a:endParaRPr sz="11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85" name="Google Shape;185;p27"/>
          <p:cNvSpPr txBox="1"/>
          <p:nvPr/>
        </p:nvSpPr>
        <p:spPr>
          <a:xfrm>
            <a:off x="6117802" y="3228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Ex07_SyncMethod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