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NanumGothicExtraBold"/>
      <p:bold r:id="rId28"/>
    </p:embeddedFont>
    <p:embeddedFont>
      <p:font typeface="Nanum Gothic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8A5D8B1-6812-43DF-A83C-1D517ED28DD1}">
  <a:tblStyle styleId="{E8A5D8B1-6812-43DF-A83C-1D517ED28D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/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anumGothicExtraBold-bold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anumGothi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NanumGothic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758c78cfc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758c78cfc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758c78cfc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758c78cfc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758c78cfc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758c78cfc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58c78cfc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58c78cfc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58c78cfc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758c78cfc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758c78cfc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758c78cfc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758c78cfc6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758c78cfc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758c78cfc6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758c78cfc6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758c78cfc6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758c78cfc6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758c78cfc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758c78cfc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5813ef426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5813ef426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776348adf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776348adf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776348adf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776348adf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776348adf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776348adf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58c78cfc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758c78cfc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75813ef426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75813ef426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58c78cfc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58c78cfc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758c78cfc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758c78cfc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58c78cfc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758c78cfc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58c78cfc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58c78cfc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58c78cfc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58c78cfc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jpg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57200" y="152400"/>
            <a:ext cx="4533921" cy="4838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3675" y="3513050"/>
            <a:ext cx="1821726" cy="182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35600" y="576915"/>
            <a:ext cx="1612000" cy="4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" name="Google Shape;15;p2"/>
          <p:cNvSpPr txBox="1"/>
          <p:nvPr>
            <p:ph type="title"/>
          </p:nvPr>
        </p:nvSpPr>
        <p:spPr>
          <a:xfrm>
            <a:off x="3691750" y="1992500"/>
            <a:ext cx="5266200" cy="14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NanumGothicExtraBold"/>
              <a:buNone/>
              <a:defRPr sz="4000">
                <a:solidFill>
                  <a:schemeClr val="lt1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733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5" y="24088"/>
            <a:ext cx="646375" cy="64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anum Gothic"/>
              <a:buNone/>
              <a:defRPr b="1" sz="2400">
                <a:solidFill>
                  <a:schemeClr val="lt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Nanum Gothic"/>
              <a:buNone/>
              <a:defRPr b="1" sz="2400">
                <a:latin typeface="Nanum Gothic"/>
                <a:ea typeface="Nanum Gothic"/>
                <a:cs typeface="Nanum Gothic"/>
                <a:sym typeface="Nanum Gothi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Nanum Gothic"/>
              <a:buNone/>
              <a:defRPr b="1" sz="2400">
                <a:latin typeface="Nanum Gothic"/>
                <a:ea typeface="Nanum Gothic"/>
                <a:cs typeface="Nanum Gothic"/>
                <a:sym typeface="Nanum Gothi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Nanum Gothic"/>
              <a:buNone/>
              <a:defRPr b="1" sz="2400">
                <a:latin typeface="Nanum Gothic"/>
                <a:ea typeface="Nanum Gothic"/>
                <a:cs typeface="Nanum Gothic"/>
                <a:sym typeface="Nanum Gothi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Nanum Gothic"/>
              <a:buNone/>
              <a:defRPr b="1" sz="2400">
                <a:latin typeface="Nanum Gothic"/>
                <a:ea typeface="Nanum Gothic"/>
                <a:cs typeface="Nanum Gothic"/>
                <a:sym typeface="Nanum Gothi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Nanum Gothic"/>
              <a:buNone/>
              <a:defRPr b="1" sz="2400">
                <a:latin typeface="Nanum Gothic"/>
                <a:ea typeface="Nanum Gothic"/>
                <a:cs typeface="Nanum Gothic"/>
                <a:sym typeface="Nanum Gothi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Nanum Gothic"/>
              <a:buNone/>
              <a:defRPr b="1" sz="2400">
                <a:latin typeface="Nanum Gothic"/>
                <a:ea typeface="Nanum Gothic"/>
                <a:cs typeface="Nanum Gothic"/>
                <a:sym typeface="Nanum Gothi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Nanum Gothic"/>
              <a:buNone/>
              <a:defRPr b="1" sz="2400">
                <a:latin typeface="Nanum Gothic"/>
                <a:ea typeface="Nanum Gothic"/>
                <a:cs typeface="Nanum Gothic"/>
                <a:sym typeface="Nanum Gothi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Nanum Gothic"/>
              <a:buNone/>
              <a:defRPr b="1" sz="2400"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Nanum Gothic"/>
              <a:buChar char="●"/>
              <a:defRPr>
                <a:latin typeface="Nanum Gothic"/>
                <a:ea typeface="Nanum Gothic"/>
                <a:cs typeface="Nanum Gothic"/>
                <a:sym typeface="Nanum Gothic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○"/>
              <a:defRPr>
                <a:latin typeface="Nanum Gothic"/>
                <a:ea typeface="Nanum Gothic"/>
                <a:cs typeface="Nanum Gothic"/>
                <a:sym typeface="Nanum Gothic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■"/>
              <a:defRPr>
                <a:latin typeface="Nanum Gothic"/>
                <a:ea typeface="Nanum Gothic"/>
                <a:cs typeface="Nanum Gothic"/>
                <a:sym typeface="Nanum Gothic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●"/>
              <a:defRPr>
                <a:latin typeface="Nanum Gothic"/>
                <a:ea typeface="Nanum Gothic"/>
                <a:cs typeface="Nanum Gothic"/>
                <a:sym typeface="Nanum Gothic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○"/>
              <a:defRPr>
                <a:latin typeface="Nanum Gothic"/>
                <a:ea typeface="Nanum Gothic"/>
                <a:cs typeface="Nanum Gothic"/>
                <a:sym typeface="Nanum Gothic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■"/>
              <a:defRPr>
                <a:latin typeface="Nanum Gothic"/>
                <a:ea typeface="Nanum Gothic"/>
                <a:cs typeface="Nanum Gothic"/>
                <a:sym typeface="Nanum Gothic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●"/>
              <a:defRPr>
                <a:latin typeface="Nanum Gothic"/>
                <a:ea typeface="Nanum Gothic"/>
                <a:cs typeface="Nanum Gothic"/>
                <a:sym typeface="Nanum Gothic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○"/>
              <a:defRPr>
                <a:latin typeface="Nanum Gothic"/>
                <a:ea typeface="Nanum Gothic"/>
                <a:cs typeface="Nanum Gothic"/>
                <a:sym typeface="Nanum Gothic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■"/>
              <a:defRPr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34.png"/><Relationship Id="rId5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Relationship Id="rId4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Relationship Id="rId5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3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2.png"/><Relationship Id="rId4" Type="http://schemas.openxmlformats.org/officeDocument/2006/relationships/image" Target="../media/image3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7106890" y="970005"/>
            <a:ext cx="1472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1" i="0" lang="ko" sz="8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i="0" sz="8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952074" y="2121000"/>
            <a:ext cx="47724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ko" sz="4000">
                <a:solidFill>
                  <a:srgbClr val="FFFFFF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JSP 기본</a:t>
            </a:r>
            <a:endParaRPr i="0" sz="4000" u="none" cap="none" strike="noStrike">
              <a:solidFill>
                <a:srgbClr val="FFFFFF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2" name="Google Shape;62;p13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1.3 지시어(Directive) - page</a:t>
            </a:r>
            <a:endParaRPr/>
          </a:p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33" name="Google Shape;133;p22"/>
          <p:cNvSpPr txBox="1"/>
          <p:nvPr/>
        </p:nvSpPr>
        <p:spPr>
          <a:xfrm>
            <a:off x="207525" y="714975"/>
            <a:ext cx="7349700" cy="2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page 지시어</a:t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문서의 타입, 에러 페이지, MIME 타입과 같은 JSP 페이지에 대한 정보를 설정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graphicFrame>
        <p:nvGraphicFramePr>
          <p:cNvPr id="134" name="Google Shape;134;p22"/>
          <p:cNvGraphicFramePr/>
          <p:nvPr/>
        </p:nvGraphicFramePr>
        <p:xfrm>
          <a:off x="438350" y="150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{E8A5D8B1-6812-43DF-A83C-1D517ED28DD1}</a:tableStyleId>
              </a:tblPr>
              <a:tblGrid>
                <a:gridCol w="2142825"/>
                <a:gridCol w="5006950"/>
                <a:gridCol w="1134000"/>
              </a:tblGrid>
              <a:tr h="276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solidFill>
                            <a:schemeClr val="lt1"/>
                          </a:solidFill>
                        </a:rPr>
                        <a:t>속성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solidFill>
                            <a:schemeClr val="lt1"/>
                          </a:solidFill>
                        </a:rPr>
                        <a:t>내용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300">
                          <a:solidFill>
                            <a:schemeClr val="lt1"/>
                          </a:solidFill>
                        </a:rPr>
                        <a:t>기본값</a:t>
                      </a:r>
                      <a:endParaRPr b="1" sz="1300">
                        <a:solidFill>
                          <a:schemeClr val="lt1"/>
                        </a:solidFill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info</a:t>
                      </a:r>
                      <a:endParaRPr sz="1300"/>
                    </a:p>
                  </a:txBody>
                  <a:tcPr marT="0" marB="0" marR="0" marL="0" anchor="ctr">
                    <a:lnL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페이지에 대한 설명을 입력</a:t>
                      </a:r>
                      <a:endParaRPr sz="1200"/>
                    </a:p>
                  </a:txBody>
                  <a:tcPr marT="0" marB="0" marR="0" marL="0" anchor="ctr">
                    <a:lnL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없음</a:t>
                      </a:r>
                      <a:endParaRPr sz="1200"/>
                    </a:p>
                  </a:txBody>
                  <a:tcPr marT="0" marB="0" marR="0" marL="0" anchor="ctr">
                    <a:lnL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language</a:t>
                      </a:r>
                      <a:endParaRPr sz="1300"/>
                    </a:p>
                  </a:txBody>
                  <a:tcPr marT="0" marB="0" marR="0" marL="0" anchor="ctr">
                    <a:lnL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페이지에서 사용할 스크립팅 언어를 지정</a:t>
                      </a:r>
                      <a:endParaRPr sz="1200"/>
                    </a:p>
                  </a:txBody>
                  <a:tcPr marT="0" marB="0" marR="0" marL="0" anchor="ctr">
                    <a:lnL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java</a:t>
                      </a:r>
                      <a:endParaRPr sz="1200"/>
                    </a:p>
                  </a:txBody>
                  <a:tcPr marT="0" marB="0" marR="0" marL="0" anchor="ctr">
                    <a:lnL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indent="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contentType</a:t>
                      </a:r>
                      <a:endParaRPr sz="1300"/>
                    </a:p>
                  </a:txBody>
                  <a:tcPr marT="0" marB="0" marR="0" marL="0" anchor="ctr">
                    <a:lnL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페이지에서 생성할 MIME 타입을 지정</a:t>
                      </a:r>
                      <a:endParaRPr sz="1200"/>
                    </a:p>
                  </a:txBody>
                  <a:tcPr marT="0" marB="0" marR="0" marL="0" anchor="ctr">
                    <a:lnL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없음</a:t>
                      </a:r>
                      <a:endParaRPr sz="1200"/>
                    </a:p>
                  </a:txBody>
                  <a:tcPr marT="0" marB="0" marR="0" marL="0" anchor="ctr">
                    <a:lnL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pageEncoding</a:t>
                      </a:r>
                      <a:endParaRPr sz="1300"/>
                    </a:p>
                  </a:txBody>
                  <a:tcPr marT="0" marB="0" marR="0" marL="0" anchor="ctr">
                    <a:lnL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charset과 같이 인코딩을 지정</a:t>
                      </a:r>
                      <a:endParaRPr sz="1200"/>
                    </a:p>
                  </a:txBody>
                  <a:tcPr marT="0" marB="0" marR="0" marL="0" anchor="ctr">
                    <a:lnL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ISO-8859-1</a:t>
                      </a:r>
                      <a:endParaRPr sz="1200"/>
                    </a:p>
                  </a:txBody>
                  <a:tcPr marT="0" marB="0" marR="0" marL="0" anchor="ctr">
                    <a:lnL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import</a:t>
                      </a:r>
                      <a:endParaRPr sz="1300"/>
                    </a:p>
                  </a:txBody>
                  <a:tcPr marT="0" marB="0" marR="0" marL="0" anchor="ctr">
                    <a:lnL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페이지에서 사용할 패키지와 클래스를 지정</a:t>
                      </a:r>
                      <a:endParaRPr sz="1200"/>
                    </a:p>
                  </a:txBody>
                  <a:tcPr marT="0" marB="0" marR="0" marL="0" anchor="ctr">
                    <a:lnL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없음</a:t>
                      </a:r>
                      <a:endParaRPr sz="1200"/>
                    </a:p>
                  </a:txBody>
                  <a:tcPr marT="0" marB="0" marR="0" marL="0" anchor="ctr">
                    <a:lnL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session</a:t>
                      </a:r>
                      <a:endParaRPr sz="1300"/>
                    </a:p>
                  </a:txBody>
                  <a:tcPr marT="0" marB="0" marR="0" marL="0" anchor="ctr">
                    <a:lnL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세션 사용 여부를 지정</a:t>
                      </a:r>
                      <a:endParaRPr sz="1200"/>
                    </a:p>
                  </a:txBody>
                  <a:tcPr marT="0" marB="0" marR="0" marL="0" anchor="ctr">
                    <a:lnL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true</a:t>
                      </a:r>
                      <a:endParaRPr sz="1200"/>
                    </a:p>
                  </a:txBody>
                  <a:tcPr marT="0" marB="0" marR="0" marL="0" anchor="ctr">
                    <a:lnL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indent="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buffer</a:t>
                      </a:r>
                      <a:endParaRPr sz="1300"/>
                    </a:p>
                  </a:txBody>
                  <a:tcPr marT="0" marB="0" marR="0" marL="0" anchor="ctr">
                    <a:lnL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출력 버퍼의 크기를 지정. 사용하지 않으려면 “none”으로 지정</a:t>
                      </a:r>
                      <a:endParaRPr sz="1200"/>
                    </a:p>
                  </a:txBody>
                  <a:tcPr marT="0" marB="0" marR="0" marL="0" anchor="ctr">
                    <a:lnL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8Kb</a:t>
                      </a:r>
                      <a:endParaRPr sz="1200"/>
                    </a:p>
                  </a:txBody>
                  <a:tcPr marT="0" marB="0" marR="0" marL="0" anchor="ctr">
                    <a:lnL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autoFlush</a:t>
                      </a:r>
                      <a:endParaRPr sz="1300"/>
                    </a:p>
                  </a:txBody>
                  <a:tcPr marT="0" marB="0" marR="0" marL="0" anchor="ctr">
                    <a:lnL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출력 버퍼가 모두 채워졌을 때 자동으로 비울지를 결정</a:t>
                      </a:r>
                      <a:endParaRPr sz="1200"/>
                    </a:p>
                  </a:txBody>
                  <a:tcPr marT="0" marB="0" marR="0" marL="0" anchor="ctr">
                    <a:lnL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true</a:t>
                      </a:r>
                      <a:endParaRPr sz="1200"/>
                    </a:p>
                  </a:txBody>
                  <a:tcPr marT="0" marB="0" marR="0" marL="0" anchor="ctr">
                    <a:lnL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trimDirectiveWhitespaces</a:t>
                      </a:r>
                      <a:endParaRPr sz="1300"/>
                    </a:p>
                  </a:txBody>
                  <a:tcPr marT="0" marB="0" marR="0" marL="0" anchor="ctr">
                    <a:lnL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지시어 선언으로 인한  공백을 제거할지 여부를 지정</a:t>
                      </a:r>
                      <a:endParaRPr sz="1200"/>
                    </a:p>
                  </a:txBody>
                  <a:tcPr marT="0" marB="0" marR="0" marL="0" anchor="ctr">
                    <a:lnL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false</a:t>
                      </a:r>
                      <a:endParaRPr sz="1200"/>
                    </a:p>
                  </a:txBody>
                  <a:tcPr marT="0" marB="0" marR="0" marL="0" anchor="ctr">
                    <a:lnL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errorPage</a:t>
                      </a:r>
                      <a:endParaRPr sz="1300"/>
                    </a:p>
                  </a:txBody>
                  <a:tcPr marT="0" marB="0" marR="0" marL="0" anchor="ctr">
                    <a:lnL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에러 발생시 에러처리를 위한 페이지를 지정</a:t>
                      </a:r>
                      <a:endParaRPr sz="1200"/>
                    </a:p>
                  </a:txBody>
                  <a:tcPr marT="0" marB="0" marR="0" marL="0" anchor="ctr">
                    <a:lnL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없음</a:t>
                      </a:r>
                      <a:endParaRPr sz="1200"/>
                    </a:p>
                  </a:txBody>
                  <a:tcPr marT="0" marB="0" marR="0" marL="0" anchor="ctr">
                    <a:lnL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225">
                <a:tc>
                  <a:txBody>
                    <a:bodyPr/>
                    <a:lstStyle/>
                    <a:p>
                      <a:pPr indent="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300"/>
                        <a:t>isErrorPage</a:t>
                      </a:r>
                      <a:endParaRPr sz="1300"/>
                    </a:p>
                  </a:txBody>
                  <a:tcPr marT="0" marB="0" marR="0" marL="0" anchor="ctr">
                    <a:lnL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해당 페이지가 에러를 처리할지 여부를 지정</a:t>
                      </a:r>
                      <a:endParaRPr sz="1200"/>
                    </a:p>
                  </a:txBody>
                  <a:tcPr marT="0" marB="0" marR="0" marL="0" anchor="ctr">
                    <a:lnL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720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false</a:t>
                      </a:r>
                      <a:endParaRPr sz="1200"/>
                    </a:p>
                  </a:txBody>
                  <a:tcPr marT="0" marB="0" marR="0" marL="0" anchor="ctr">
                    <a:lnL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1155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1.3 지시어(Directive)</a:t>
            </a:r>
            <a:r>
              <a:rPr lang="ko"/>
              <a:t> - page</a:t>
            </a:r>
            <a:endParaRPr/>
          </a:p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41" name="Google Shape;141;p23"/>
          <p:cNvSpPr txBox="1"/>
          <p:nvPr/>
        </p:nvSpPr>
        <p:spPr>
          <a:xfrm>
            <a:off x="207525" y="867375"/>
            <a:ext cx="7349700" cy="2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language, contentType, pageEncoding 속성</a:t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JSP 페이지 생성시 기본적으로 삽입되는 지시어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language : 스크립팅 언어를 java로 지정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contentType : 문서의 MIME타입과 캐릭터셋 지정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pageEncoding : 소스 코드의 인코딩 방식 지정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import 속성 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java.lang 패키지에 속하지 않은 클래스를 JSP 문서에서 사용하기 위해 선언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이클립스에서는 자동완성(Content assist) 기능으로 임포트 하면 됨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229150" y="3109631"/>
            <a:ext cx="3480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1-1] 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01DirectiveScript/Import.jsp</a:t>
            </a:r>
            <a:endParaRPr b="1">
              <a:solidFill>
                <a:srgbClr val="98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3519232"/>
            <a:ext cx="6353175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1.3 지시어(Directive)</a:t>
            </a:r>
            <a:r>
              <a:rPr lang="ko"/>
              <a:t> - page</a:t>
            </a:r>
            <a:endParaRPr/>
          </a:p>
        </p:txBody>
      </p:sp>
      <p:sp>
        <p:nvSpPr>
          <p:cNvPr id="149" name="Google Shape;14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50" name="Google Shape;150;p24"/>
          <p:cNvSpPr txBox="1"/>
          <p:nvPr/>
        </p:nvSpPr>
        <p:spPr>
          <a:xfrm>
            <a:off x="207525" y="867375"/>
            <a:ext cx="7349700" cy="2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errorPage, isErrorPage 속성</a:t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JSP에서 에러 발생 시 “HTTP Status 500”과 같은 에러페이지를 출력 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웹서버의 버전, 소스코드의 일부가 노출되므로 보안 측면에서 좋지 않음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229150" y="1814231"/>
            <a:ext cx="3480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1-2] 01DirectiveScript/Error500.jsp</a:t>
            </a:r>
            <a:endParaRPr b="1">
              <a:solidFill>
                <a:srgbClr val="98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2169375"/>
            <a:ext cx="626745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1550" y="3148000"/>
            <a:ext cx="4818700" cy="18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1.3 지시어(Directive)</a:t>
            </a:r>
            <a:r>
              <a:rPr lang="ko"/>
              <a:t> - page</a:t>
            </a:r>
            <a:endParaRPr/>
          </a:p>
        </p:txBody>
      </p:sp>
      <p:sp>
        <p:nvSpPr>
          <p:cNvPr id="159" name="Google Shape;15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60" name="Google Shape;160;p25"/>
          <p:cNvSpPr txBox="1"/>
          <p:nvPr/>
        </p:nvSpPr>
        <p:spPr>
          <a:xfrm>
            <a:off x="207525" y="867375"/>
            <a:ext cx="7349700" cy="2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errorPage, isErrorPage 속성 - 방법1 : try/catch 사용</a:t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에러 발생이 예상되는 코드를 try ~ catch로 묶어줌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940775"/>
            <a:ext cx="4687397" cy="1831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 txBox="1"/>
          <p:nvPr/>
        </p:nvSpPr>
        <p:spPr>
          <a:xfrm>
            <a:off x="229150" y="1585625"/>
            <a:ext cx="4142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1-3] 01DirectiveScript/ErrorTryCatch.jsp</a:t>
            </a:r>
            <a:endParaRPr b="1">
              <a:solidFill>
                <a:srgbClr val="98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3300" y="3559975"/>
            <a:ext cx="4791075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1.3 지시어(Directive)</a:t>
            </a:r>
            <a:r>
              <a:rPr lang="ko"/>
              <a:t> - page</a:t>
            </a:r>
            <a:endParaRPr/>
          </a:p>
        </p:txBody>
      </p:sp>
      <p:sp>
        <p:nvSpPr>
          <p:cNvPr id="169" name="Google Shape;16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70" name="Google Shape;170;p26"/>
          <p:cNvSpPr txBox="1"/>
          <p:nvPr/>
        </p:nvSpPr>
        <p:spPr>
          <a:xfrm>
            <a:off x="207525" y="867375"/>
            <a:ext cx="7349700" cy="2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errorPage, isErrorPage 속성 - 방법2 : </a:t>
            </a: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errorPage, isErrorPage</a:t>
            </a: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 사용</a:t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에러 발생이 예상되는 페이지에 errorPage 속성 추가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에러를 처리할 페이지에 isErrorPage 속성을 추가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71" name="Google Shape;171;p26"/>
          <p:cNvSpPr txBox="1"/>
          <p:nvPr/>
        </p:nvSpPr>
        <p:spPr>
          <a:xfrm>
            <a:off x="229150" y="1814225"/>
            <a:ext cx="4142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1-4] 01DirectiveScript/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ErrorPage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.jsp</a:t>
            </a:r>
            <a:endParaRPr b="1">
              <a:solidFill>
                <a:srgbClr val="98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229150" y="3262025"/>
            <a:ext cx="4142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1-5] 01DirectiveScript/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IsErrorPage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.jsp</a:t>
            </a:r>
            <a:endParaRPr b="1">
              <a:solidFill>
                <a:srgbClr val="98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2143531"/>
            <a:ext cx="638175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3603238"/>
            <a:ext cx="6391275" cy="11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1.3 지시어(Directive)</a:t>
            </a:r>
            <a:r>
              <a:rPr lang="ko"/>
              <a:t> - page</a:t>
            </a:r>
            <a:endParaRPr/>
          </a:p>
        </p:txBody>
      </p:sp>
      <p:sp>
        <p:nvSpPr>
          <p:cNvPr id="180" name="Google Shape;18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81" name="Google Shape;181;p27"/>
          <p:cNvSpPr txBox="1"/>
          <p:nvPr/>
        </p:nvSpPr>
        <p:spPr>
          <a:xfrm>
            <a:off x="207525" y="867375"/>
            <a:ext cx="7349700" cy="2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errorPage, isErrorPage 속성 - 방법2 : errorPage, isErrorPage 사용</a:t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ErrorPage.jsp 실행 시 그림과 같이 IsErrorPage.jsp 내용이 출력됨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실제 서비스에서는 오류메세지 대신 사용자에게 친근한 UI로 출력함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59775"/>
            <a:ext cx="613410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3312375"/>
            <a:ext cx="3021954" cy="183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6954" y="3312375"/>
            <a:ext cx="2397270" cy="183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1.3 지시어(Directive)</a:t>
            </a:r>
            <a:r>
              <a:rPr lang="ko"/>
              <a:t> - page</a:t>
            </a:r>
            <a:endParaRPr/>
          </a:p>
        </p:txBody>
      </p:sp>
      <p:sp>
        <p:nvSpPr>
          <p:cNvPr id="190" name="Google Shape;19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91" name="Google Shape;191;p28"/>
          <p:cNvSpPr txBox="1"/>
          <p:nvPr/>
        </p:nvSpPr>
        <p:spPr>
          <a:xfrm>
            <a:off x="207525" y="867375"/>
            <a:ext cx="7349700" cy="2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trimDirectiveWhitespaces 속성</a:t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page 지시어가 웹 서버에 서 처리된 후 공백으로 남게 되는 것을 제거함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공백(Space)도 엄연한 문자이므로, 외부기기와 연동시 문제를 일으키는 경우가 있음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192" name="Google Shape;192;p28"/>
          <p:cNvSpPr txBox="1"/>
          <p:nvPr/>
        </p:nvSpPr>
        <p:spPr>
          <a:xfrm>
            <a:off x="229150" y="1814225"/>
            <a:ext cx="4142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1-6] 01DirectiveScript/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TrimWhitespace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.jsp</a:t>
            </a:r>
            <a:endParaRPr b="1">
              <a:solidFill>
                <a:srgbClr val="98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2169375"/>
            <a:ext cx="641985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3600" y="3521925"/>
            <a:ext cx="6296025" cy="1285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5" name="Google Shape;195;p28"/>
          <p:cNvCxnSpPr>
            <a:stCxn id="196" idx="3"/>
          </p:cNvCxnSpPr>
          <p:nvPr/>
        </p:nvCxnSpPr>
        <p:spPr>
          <a:xfrm>
            <a:off x="1395550" y="3948664"/>
            <a:ext cx="1119000" cy="163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8"/>
          <p:cNvSpPr/>
          <p:nvPr/>
        </p:nvSpPr>
        <p:spPr>
          <a:xfrm>
            <a:off x="229150" y="3792064"/>
            <a:ext cx="1166400" cy="313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공백제거됨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1.3 지시어(Directive)</a:t>
            </a:r>
            <a:r>
              <a:rPr lang="ko"/>
              <a:t> - page</a:t>
            </a:r>
            <a:endParaRPr/>
          </a:p>
        </p:txBody>
      </p:sp>
      <p:sp>
        <p:nvSpPr>
          <p:cNvPr id="202" name="Google Shape;20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03" name="Google Shape;203;p29"/>
          <p:cNvSpPr txBox="1"/>
          <p:nvPr/>
        </p:nvSpPr>
        <p:spPr>
          <a:xfrm>
            <a:off x="207525" y="867375"/>
            <a:ext cx="8265000" cy="2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buffer, autoFlush 속성</a:t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JSP는 응답결과를 즉시 출력하지 않고 </a:t>
            </a: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버퍼(Buffer)</a:t>
            </a: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에 먼저 저장한 후 일정량이 되었을때  출력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작은 단위로 여러번 전송하는것 보다, 큰 단위로 묶어서 한번에 보내는 것이 훨씬 효율적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버퍼</a:t>
            </a: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라는 임시 저장소를 두어 데이터들이 충분히 쌓일 때까지 기다렸다가 출력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JSP는 버퍼를 사용함으로써 </a:t>
            </a:r>
            <a:r>
              <a:rPr lang="ko">
                <a:solidFill>
                  <a:schemeClr val="dk1"/>
                </a:solidFill>
                <a:highlight>
                  <a:srgbClr val="F6B26B"/>
                </a:highlight>
                <a:latin typeface="Nanum Gothic"/>
                <a:ea typeface="Nanum Gothic"/>
                <a:cs typeface="Nanum Gothic"/>
                <a:sym typeface="Nanum Gothic"/>
              </a:rPr>
              <a:t>포워드(forward: 페이지 전달)</a:t>
            </a: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와 </a:t>
            </a:r>
            <a:r>
              <a:rPr lang="ko">
                <a:solidFill>
                  <a:schemeClr val="dk1"/>
                </a:solidFill>
                <a:highlight>
                  <a:srgbClr val="F6B26B"/>
                </a:highlight>
                <a:latin typeface="Nanum Gothic"/>
                <a:ea typeface="Nanum Gothic"/>
                <a:cs typeface="Nanum Gothic"/>
                <a:sym typeface="Nanum Gothic"/>
              </a:rPr>
              <a:t>에러 페이지 처리</a:t>
            </a: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를 할 수 있음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7825" y="2195575"/>
            <a:ext cx="4735409" cy="183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9"/>
          <p:cNvSpPr txBox="1"/>
          <p:nvPr/>
        </p:nvSpPr>
        <p:spPr>
          <a:xfrm>
            <a:off x="229150" y="4557425"/>
            <a:ext cx="4142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1-7] 01DirectiveScript/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AutoFlushTest.jsp</a:t>
            </a:r>
            <a:endParaRPr b="1">
              <a:solidFill>
                <a:srgbClr val="98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1.3 지시어(Directive)</a:t>
            </a:r>
            <a:r>
              <a:rPr lang="ko"/>
              <a:t> - include</a:t>
            </a:r>
            <a:endParaRPr/>
          </a:p>
        </p:txBody>
      </p:sp>
      <p:sp>
        <p:nvSpPr>
          <p:cNvPr id="211" name="Google Shape;21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12" name="Google Shape;212;p30"/>
          <p:cNvSpPr txBox="1"/>
          <p:nvPr/>
        </p:nvSpPr>
        <p:spPr>
          <a:xfrm>
            <a:off x="207525" y="638775"/>
            <a:ext cx="7349700" cy="2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include 지시어</a:t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웹 사이트에서 상단 메뉴나 하단의 정보가 여러페이지에 반복 사용되는 경우에 필요함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JSP페이지에 또 다른 JSP페이지를 삽입할 때 사용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35975"/>
            <a:ext cx="6486525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0"/>
          <p:cNvSpPr txBox="1"/>
          <p:nvPr/>
        </p:nvSpPr>
        <p:spPr>
          <a:xfrm>
            <a:off x="305350" y="2059494"/>
            <a:ext cx="4142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1-8] 01DirectiveScript/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IncludeFile.jsp</a:t>
            </a:r>
            <a:endParaRPr b="1">
              <a:solidFill>
                <a:srgbClr val="98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sp>
        <p:nvSpPr>
          <p:cNvPr id="215" name="Google Shape;215;p30"/>
          <p:cNvSpPr txBox="1"/>
          <p:nvPr/>
        </p:nvSpPr>
        <p:spPr>
          <a:xfrm>
            <a:off x="305350" y="3812094"/>
            <a:ext cx="4142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1-9] 01DirectiveScript/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IncludeMain.jsp</a:t>
            </a:r>
            <a:endParaRPr b="1">
              <a:solidFill>
                <a:srgbClr val="98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16" name="Google Shape;21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063" y="2440781"/>
            <a:ext cx="6315075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775" y="4160044"/>
            <a:ext cx="6391275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1.4 스크립트 요소(Script Elements)</a:t>
            </a:r>
            <a:endParaRPr/>
          </a:p>
        </p:txBody>
      </p:sp>
      <p:sp>
        <p:nvSpPr>
          <p:cNvPr id="223" name="Google Shape;22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24" name="Google Shape;224;p31"/>
          <p:cNvSpPr txBox="1"/>
          <p:nvPr/>
        </p:nvSpPr>
        <p:spPr>
          <a:xfrm>
            <a:off x="207525" y="867375"/>
            <a:ext cx="7349700" cy="2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스크립트 요소란..??</a:t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JSP에서 자바 코드를 직접 작성할 수 있게 해줌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용도에 따라 선언부, 스크립틀릿, 표현식 3가지가 있음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▶ 선언부(Declaration)</a:t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스크립틀릿이나 표현식에서 사용할 멤버 변수나 메서드를 선언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서블릿으로 변환 시 _jspService( ) 메서드 ‘외부’에 선언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t/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▶ 스크립틀릿(Scriptlet)</a:t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실행할 자바 코드를 작성하는 영역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서블릿으로 변환 시 _jspService( ) 메서드 ‘내부’에 선언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25" name="Google Shape;2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" y="3007575"/>
            <a:ext cx="6410325" cy="4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4626825"/>
            <a:ext cx="6410325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학습 목표 및 순서</a:t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175100" y="846850"/>
            <a:ext cx="8700900" cy="4065000"/>
          </a:xfrm>
          <a:prstGeom prst="roundRect">
            <a:avLst>
              <a:gd fmla="val 4538" name="adj"/>
            </a:avLst>
          </a:prstGeom>
          <a:solidFill>
            <a:srgbClr val="FFFFF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Nanum Gothic"/>
                <a:ea typeface="Nanum Gothic"/>
                <a:cs typeface="Nanum Gothic"/>
                <a:sym typeface="Nanum Gothic"/>
              </a:rPr>
              <a:t>▣ 학습 목표</a:t>
            </a:r>
            <a:endParaRPr sz="16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anum Gothic"/>
              <a:buChar char="●"/>
            </a:pPr>
            <a:r>
              <a:rPr lang="ko" sz="1500">
                <a:latin typeface="Nanum Gothic"/>
                <a:ea typeface="Nanum Gothic"/>
                <a:cs typeface="Nanum Gothic"/>
                <a:sym typeface="Nanum Gothic"/>
              </a:rPr>
              <a:t>JSP의 개념, 탄생 배경, 동작 원리를 이해하고 JSP 파일의 기본 구조와 핵심 요소를 익힙니다.</a:t>
            </a:r>
            <a:endParaRPr sz="15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학습 순서</a:t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825" y="2133600"/>
            <a:ext cx="5086350" cy="20955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1.4 스크립트 요소(Script Elements)</a:t>
            </a:r>
            <a:endParaRPr/>
          </a:p>
        </p:txBody>
      </p:sp>
      <p:sp>
        <p:nvSpPr>
          <p:cNvPr id="232" name="Google Shape;23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33" name="Google Shape;233;p32"/>
          <p:cNvSpPr txBox="1"/>
          <p:nvPr/>
        </p:nvSpPr>
        <p:spPr>
          <a:xfrm>
            <a:off x="207525" y="867375"/>
            <a:ext cx="7349700" cy="2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▶ </a:t>
            </a: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표현식(Expression)</a:t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변수의 값을 웹 브라우저 화면에 출력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반환값이 있는 메서드를 호출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out.print( ) 를 대체하여 좀 더 단순한 방법으로 출력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34" name="Google Shape;23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093175"/>
            <a:ext cx="638175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2"/>
          <p:cNvSpPr txBox="1"/>
          <p:nvPr/>
        </p:nvSpPr>
        <p:spPr>
          <a:xfrm>
            <a:off x="229150" y="2652425"/>
            <a:ext cx="4142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1-10] 01DirectiveScript/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ScriptElements</a:t>
            </a: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.jsp</a:t>
            </a:r>
            <a:endParaRPr b="1">
              <a:solidFill>
                <a:srgbClr val="98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36" name="Google Shape;23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3046025"/>
            <a:ext cx="6158257" cy="179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3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1.4 스크립트 요소(Script Elements)</a:t>
            </a:r>
            <a:endParaRPr/>
          </a:p>
        </p:txBody>
      </p:sp>
      <p:sp>
        <p:nvSpPr>
          <p:cNvPr id="242" name="Google Shape;24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43" name="Google Shape;243;p33"/>
          <p:cNvSpPr txBox="1"/>
          <p:nvPr/>
        </p:nvSpPr>
        <p:spPr>
          <a:xfrm>
            <a:off x="229150" y="747425"/>
            <a:ext cx="4142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980000"/>
                </a:solidFill>
                <a:latin typeface="Nanum Gothic"/>
                <a:ea typeface="Nanum Gothic"/>
                <a:cs typeface="Nanum Gothic"/>
                <a:sym typeface="Nanum Gothic"/>
              </a:rPr>
              <a:t>예제 1-10] 01DirectiveScript/ScriptElements.jsp</a:t>
            </a:r>
            <a:endParaRPr b="1">
              <a:solidFill>
                <a:srgbClr val="98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44" name="Google Shape;24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41025"/>
            <a:ext cx="6315075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3"/>
          <p:cNvSpPr txBox="1"/>
          <p:nvPr/>
        </p:nvSpPr>
        <p:spPr>
          <a:xfrm>
            <a:off x="207525" y="2924775"/>
            <a:ext cx="7349700" cy="2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JSP 파일이 서블릿으로 변환된 결과 확인하기</a:t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선언부에 정의한 add( ) 메서드는 _jspService( ) 외부에 선언되어 있음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스크립틀릿에 작성한 코드는 _jspService( ) 내부에 기술되어 있음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따라서 스크립틀릿에 메서드를 정의하면 에러발생됨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246" name="Google Shape;24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538" y="3309938"/>
            <a:ext cx="6486525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52" name="Google Shape;252;p34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학습 마무리</a:t>
            </a:r>
            <a:endParaRPr/>
          </a:p>
        </p:txBody>
      </p:sp>
      <p:pic>
        <p:nvPicPr>
          <p:cNvPr id="253" name="Google Shape;25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3325" y="3676200"/>
            <a:ext cx="1319625" cy="130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4"/>
          <p:cNvSpPr txBox="1"/>
          <p:nvPr/>
        </p:nvSpPr>
        <p:spPr>
          <a:xfrm>
            <a:off x="207525" y="714975"/>
            <a:ext cx="8520600" cy="17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/>
              <a:t>JSP는 지시어와 스크립트 요소로 구성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/>
              <a:t>지시어는 JSP에 대한 가장 기본적인 설정을 하는 요소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ko"/>
              <a:t>page, include, taglib 3가지가 있음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ko"/>
              <a:t>스크립트 요소는 자바 코드를 삽입할 수 있게해줌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ko"/>
              <a:t>선언부, 스크립틀릿, 표현식 3가지가 있음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000000"/>
                </a:solidFill>
                <a:latin typeface="Nanum Gothic"/>
                <a:ea typeface="Nanum Gothic"/>
                <a:cs typeface="Nanum Gothic"/>
                <a:sym typeface="Nanum Gothic"/>
              </a:rPr>
              <a:t>▣ 핵심요약</a:t>
            </a:r>
            <a:endParaRPr b="1">
              <a:solidFill>
                <a:srgbClr val="000000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Nanum Gothic"/>
              <a:buChar char="●"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지시어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○"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page 지시어 : JSP 페이지에 대한  기본정보 설정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○"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include 지시어 : JSP나 HTML 페이지를 포함시킬 때 사용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○"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taglib 지시어 : EL(표현 언어)에서 자바 클래스의 메서드를 호출하거나, JSTL(JSP 표준 태그 라이브러리)을 사용하기 위해 선언(10,11장에서 학습)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●"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스크립트 요소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○"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선언부 : 멤버 변수나 메서드를 선언할 때 사용하는 영역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○"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스크립틀릿 : 선언부에서 선언된 메서드를 호출하거나 자바 코드를 작성하는 영역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anum Gothic"/>
              <a:buChar char="○"/>
            </a:pPr>
            <a:r>
              <a:rPr lang="ko">
                <a:latin typeface="Nanum Gothic"/>
                <a:ea typeface="Nanum Gothic"/>
                <a:cs typeface="Nanum Gothic"/>
                <a:sym typeface="Nanum Gothic"/>
              </a:rPr>
              <a:t>표현식 : 주로 변수의 값을 간단하게 출력할 때 사용</a:t>
            </a:r>
            <a:endParaRPr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학습 목표 및 순서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175100" y="846850"/>
            <a:ext cx="8700900" cy="4065000"/>
          </a:xfrm>
          <a:prstGeom prst="roundRect">
            <a:avLst>
              <a:gd fmla="val 4538" name="adj"/>
            </a:avLst>
          </a:prstGeom>
          <a:solidFill>
            <a:srgbClr val="FFFFFF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latin typeface="Nanum Gothic"/>
                <a:ea typeface="Nanum Gothic"/>
                <a:cs typeface="Nanum Gothic"/>
                <a:sym typeface="Nanum Gothic"/>
              </a:rPr>
              <a:t>▣ </a:t>
            </a:r>
            <a:r>
              <a:rPr lang="ko" sz="1600">
                <a:latin typeface="Nanum Gothic"/>
                <a:ea typeface="Nanum Gothic"/>
                <a:cs typeface="Nanum Gothic"/>
                <a:sym typeface="Nanum Gothic"/>
              </a:rPr>
              <a:t>JSP란</a:t>
            </a:r>
            <a:endParaRPr sz="16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anum Gothic"/>
              <a:buChar char="●"/>
            </a:pPr>
            <a:r>
              <a:rPr lang="ko" sz="1500">
                <a:latin typeface="Nanum Gothic"/>
                <a:ea typeface="Nanum Gothic"/>
                <a:cs typeface="Nanum Gothic"/>
                <a:sym typeface="Nanum Gothic"/>
              </a:rPr>
              <a:t>JSP(Java Server Pages)는 동적인 웹 페이지를 개발하기 위한 웹 프로그래밍 기술</a:t>
            </a:r>
            <a:endParaRPr sz="15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anum Gothic"/>
              <a:buChar char="●"/>
            </a:pPr>
            <a:r>
              <a:rPr lang="ko" sz="1500">
                <a:latin typeface="Nanum Gothic"/>
                <a:ea typeface="Nanum Gothic"/>
                <a:cs typeface="Nanum Gothic"/>
                <a:sym typeface="Nanum Gothic"/>
              </a:rPr>
              <a:t>자바(Java) 언어를 사용하여 서버 측에서 웹 페이지를 생성해 웹 브라우저로 전송</a:t>
            </a:r>
            <a:endParaRPr sz="1500"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장점</a:t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anum Gothic"/>
              <a:buChar char="●"/>
            </a:pPr>
            <a:r>
              <a:rPr lang="ko" sz="15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짧은 코드로 동적인 웹 페이지를 생성</a:t>
            </a:r>
            <a:endParaRPr sz="15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anum Gothic"/>
              <a:buChar char="●"/>
            </a:pPr>
            <a:r>
              <a:rPr lang="ko" sz="15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기본적인 예외는 자동으로 처리</a:t>
            </a:r>
            <a:endParaRPr sz="15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anum Gothic"/>
              <a:buChar char="●"/>
            </a:pPr>
            <a:r>
              <a:rPr lang="ko" sz="15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많은 확장 라이브러리를 사용할 수 있음</a:t>
            </a:r>
            <a:endParaRPr sz="15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anum Gothic"/>
              <a:buChar char="●"/>
            </a:pPr>
            <a:r>
              <a:rPr lang="ko" sz="15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스레드 기반으로 실행되어 시스템 자원을 절약해줌</a:t>
            </a:r>
            <a:endParaRPr sz="15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활용 사례</a:t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anum Gothic"/>
              <a:buChar char="●"/>
            </a:pPr>
            <a:r>
              <a:rPr lang="ko" sz="15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대한민국 정부 표준 프레임워크의 근간</a:t>
            </a:r>
            <a:endParaRPr sz="15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anum Gothic"/>
              <a:buChar char="●"/>
            </a:pPr>
            <a:r>
              <a:rPr lang="ko" sz="150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정부나 공기업 주도의 사업 등 대규모 기업용 시스템 구축에 주로 사용</a:t>
            </a:r>
            <a:endParaRPr sz="15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294" y="1483569"/>
            <a:ext cx="4760125" cy="12341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/>
              <a:t>1.1 동적 웹 페이지로의 여정과 JSP</a:t>
            </a:r>
            <a:endParaRPr/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207525" y="714975"/>
            <a:ext cx="8520600" cy="2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▣ 정적 웹 페이지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클라이언트의 요청에 상관없이 항상 동일한 내용을 출력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▣ 동적 웹 페이지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서버가 클라이언트의 요청을 해석하여 가장 적절한 웹 페이지를 생성해 웹 브라우저에 출력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3357626"/>
            <a:ext cx="4760125" cy="1658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207525" y="714975"/>
            <a:ext cx="8520600" cy="2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애플릿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웹을 동적으로 만들기 위한 고대의 자바 기술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웹에서 실행할 수 있는 자바 애플리케이션을 통째로 웹 브라우저로 전송한 후 실행하는 방식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속도, 보안, 유연성의 한계로 현재는 더 이상 지원되지 않음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서블릿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</a:rPr>
              <a:t>클라이언트의 요청을 받으면 서버에서 처리한 후, 응답으로 결괏값만 보내주는 구조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자바(.java) 파일을 컴파일 한 클래스(.class) 파일의 형태를 가짐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>
                <a:solidFill>
                  <a:schemeClr val="dk1"/>
                </a:solidFill>
              </a:rPr>
              <a:t>대표적인 서블릿 컨테이너로 아파치 톰켓(Apache Tomcat)이 있음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1.1 동적 웹 페이지로의 여정과 JSP</a:t>
            </a:r>
            <a:endParaRPr/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575" y="3331425"/>
            <a:ext cx="5191125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/>
        </p:nvSpPr>
        <p:spPr>
          <a:xfrm>
            <a:off x="207525" y="714975"/>
            <a:ext cx="8520600" cy="2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JSP - 자바 웹 기술의 최종 진화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자바코드를 HTML로 변환하는 과정에서 너무 많은 코드가 필요했던 서블릿의 단점을 보완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기본을 HTML로 작성한 후 필요한 부분만 Java를 사용하는 형태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JSP 파일을 서블릿으로 변환한 후 실행하는 방식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JSP는 클라이언트에게 보여지는 FrontEnd를 담당, 서블릿은 제어를 위한 BackEnd를 담당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1.1 동적 웹 페이지로의 여정과 JSP</a:t>
            </a:r>
            <a:endParaRPr/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2284500"/>
            <a:ext cx="4731550" cy="25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/>
        </p:nvSpPr>
        <p:spPr>
          <a:xfrm>
            <a:off x="207525" y="714975"/>
            <a:ext cx="8520600" cy="2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▣ 오늘날의 웹 사이트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동적 웹 페이지와 정적 웹 페이지가 혼합된 형태로 구성됨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" name="Google Shape;108;p19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1.1 동적 웹 페이지로의 여정과 JSP</a:t>
            </a:r>
            <a:endParaRPr/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400" y="1510425"/>
            <a:ext cx="6353176" cy="348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1.2 JSP 파일 기본 구조</a:t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5400675" y="885825"/>
            <a:ext cx="33051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지시어(Directive)</a:t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해당 JSP 페이지의 처리 방법을 JSP 엔진에 ‘지시’해주는 역할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스크립트 요소(Scripting Elements)</a:t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선언부 : 멤버변수나 메서드 선언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표현식 : 변수 출력, 메서드 호출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스크립틀릿 : Java코드 작성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1340"/>
            <a:ext cx="5172074" cy="3978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692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1.3 지시어(Directive)</a:t>
            </a:r>
            <a:endParaRPr/>
          </a:p>
        </p:txBody>
      </p:sp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25" name="Google Shape;125;p21"/>
          <p:cNvSpPr txBox="1"/>
          <p:nvPr/>
        </p:nvSpPr>
        <p:spPr>
          <a:xfrm>
            <a:off x="207525" y="867375"/>
            <a:ext cx="7349700" cy="21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지시어(Directive)란..??</a:t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JSP 페이지를 자바(서블릿) 코드로 변환할때 필요한 정보를 JSP 엔진에 알려줌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스크립트 언어나 인코딩 방식 등을 설정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지시어의 종류</a:t>
            </a:r>
            <a:endParaRPr b="1"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page 지시어 : JSP 페이지에 대한 정보를 설정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include 지시어 : 외부 파일을 현재 JSP 페이지에 포함시킴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</a:pPr>
            <a:r>
              <a:rPr lang="ko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rPr>
              <a:t>taglib 지시어 : 표현 언어에서 사용할 자바 클래스나 JSTL을 선언</a:t>
            </a:r>
            <a:endParaRPr>
              <a:solidFill>
                <a:schemeClr val="dk1"/>
              </a:solidFill>
              <a:latin typeface="Nanum Gothic"/>
              <a:ea typeface="Nanum Gothic"/>
              <a:cs typeface="Nanum Gothic"/>
              <a:sym typeface="Nanum Gothic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788375"/>
            <a:ext cx="64770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