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anumGothicExtraBold"/>
      <p:bold r:id="rId25"/>
    </p:embeddedFont>
    <p:embeddedFont>
      <p:font typeface="Nanum Gothic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5159DB-A100-4F1E-B15B-59C9472B192B}">
  <a:tblStyle styleId="{F65159DB-A100-4F1E-B15B-59C9472B19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8E8"/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anumGothic-regular.fntdata"/><Relationship Id="rId25" Type="http://schemas.openxmlformats.org/officeDocument/2006/relationships/font" Target="fonts/NanumGothicExtraBold-bold.fntdata"/><Relationship Id="rId27" Type="http://schemas.openxmlformats.org/officeDocument/2006/relationships/font" Target="fonts/Nanum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ec4ca126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ec4ca126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3ec4ca126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3ec4ca126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ec4ca126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3ec4ca126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ec4ca126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ec4ca126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ec4ca126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3ec4ca126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ec4ca126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3ec4ca126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ec75391cc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3ec75391cc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3ec4ca126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3ec4ca126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3ec75391cc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3ec75391cc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ec75391cc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ec75391cc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5813ef426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5813ef426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5813ef426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5813ef426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ec4ca126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ec4ca126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ec4ca126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ec4ca126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ec4ca12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ec4ca12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ec4ca126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ec4ca126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ec4ca126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ec4ca126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ec4ca126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3ec4ca126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Relationship Id="rId3" Type="http://schemas.openxmlformats.org/officeDocument/2006/relationships/image" Target="../media/image1.png"/><Relationship Id="rId4" Type="http://schemas.openxmlformats.org/officeDocument/2006/relationships/image" Target="../media/image22.png"/><Relationship Id="rId5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7200" y="152400"/>
            <a:ext cx="4533921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3675" y="3513050"/>
            <a:ext cx="1821726" cy="182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35600" y="576915"/>
            <a:ext cx="1612000" cy="4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3691750" y="1992500"/>
            <a:ext cx="52662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anumGothicExtraBold"/>
              <a:buNone/>
              <a:defRPr sz="4000">
                <a:solidFill>
                  <a:schemeClr val="lt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73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5" y="24088"/>
            <a:ext cx="646375" cy="64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Gothic"/>
              <a:buNone/>
              <a:defRPr b="1" sz="2400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Nanum Gothic"/>
              <a:buChar char="●"/>
              <a:defRPr>
                <a:latin typeface="Nanum Gothic"/>
                <a:ea typeface="Nanum Gothic"/>
                <a:cs typeface="Nanum Gothic"/>
                <a:sym typeface="Nanum Gothic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○"/>
              <a:defRPr>
                <a:latin typeface="Nanum Gothic"/>
                <a:ea typeface="Nanum Gothic"/>
                <a:cs typeface="Nanum Gothic"/>
                <a:sym typeface="Nanum Gothic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■"/>
              <a:defRPr>
                <a:latin typeface="Nanum Gothic"/>
                <a:ea typeface="Nanum Gothic"/>
                <a:cs typeface="Nanum Gothic"/>
                <a:sym typeface="Nanum Gothic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●"/>
              <a:defRPr>
                <a:latin typeface="Nanum Gothic"/>
                <a:ea typeface="Nanum Gothic"/>
                <a:cs typeface="Nanum Gothic"/>
                <a:sym typeface="Nanum Gothic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○"/>
              <a:defRPr>
                <a:latin typeface="Nanum Gothic"/>
                <a:ea typeface="Nanum Gothic"/>
                <a:cs typeface="Nanum Gothic"/>
                <a:sym typeface="Nanum Gothic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■"/>
              <a:defRPr>
                <a:latin typeface="Nanum Gothic"/>
                <a:ea typeface="Nanum Gothic"/>
                <a:cs typeface="Nanum Gothic"/>
                <a:sym typeface="Nanum Gothic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●"/>
              <a:defRPr>
                <a:latin typeface="Nanum Gothic"/>
                <a:ea typeface="Nanum Gothic"/>
                <a:cs typeface="Nanum Gothic"/>
                <a:sym typeface="Nanum Gothic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○"/>
              <a:defRPr>
                <a:latin typeface="Nanum Gothic"/>
                <a:ea typeface="Nanum Gothic"/>
                <a:cs typeface="Nanum Gothic"/>
                <a:sym typeface="Nanum Gothic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■"/>
              <a:defRPr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7106890" y="970005"/>
            <a:ext cx="1472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ko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i="0" sz="8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526750" y="2121000"/>
            <a:ext cx="41976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" sz="4000">
                <a:solidFill>
                  <a:srgbClr val="FFFFFF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내장 객체</a:t>
            </a:r>
            <a:endParaRPr sz="4000">
              <a:solidFill>
                <a:srgbClr val="FFFFFF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" sz="4000">
                <a:solidFill>
                  <a:srgbClr val="FFFFFF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(Implicit Object)</a:t>
            </a:r>
            <a:endParaRPr i="0" sz="4000" u="none" cap="none" strike="noStrike">
              <a:solidFill>
                <a:srgbClr val="FFFFFF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2" name="Google Shape;62;p13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2.3 response 객체</a:t>
            </a:r>
            <a:endParaRPr/>
          </a:p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229150" y="713771"/>
            <a:ext cx="5181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2-5] 02ImplicitObject/ResponseMain.jsp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07371"/>
            <a:ext cx="2847975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229150" y="2237771"/>
            <a:ext cx="5181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2-6] 02ImplicitObject/ResponseLogin.jsp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631375"/>
            <a:ext cx="5181000" cy="245918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5638200" y="2631375"/>
            <a:ext cx="32070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❶ 아이디/비번을 파라미터로 받음 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❷ 단순 문자열 비교로 검증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❸ 인증성공인 경우 페이지 이동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❹ 인증실패인 경우 포워드 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2.3 response 객체</a:t>
            </a:r>
            <a:endParaRPr/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8" name="Google Shape;148;p23"/>
          <p:cNvSpPr txBox="1"/>
          <p:nvPr/>
        </p:nvSpPr>
        <p:spPr>
          <a:xfrm>
            <a:off x="229150" y="834850"/>
            <a:ext cx="5181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2-7] 02ImplicitObject/ResponseWelcome.jsp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52250"/>
            <a:ext cx="50577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229150" y="1977850"/>
            <a:ext cx="5181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인증에 실패한 경우에는 ResponseMain.jsp로 포워드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459" y="2295250"/>
            <a:ext cx="49149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207525" y="3991575"/>
            <a:ext cx="85206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주소줄에는 ResponseLogin.jsp로 표시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하지만 화면에는 ResponseMain.jsp의 내용이 출력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‘포워드’는 이와같이 실행의 흐름만 특정 페이지로 넘겨주는 역할을 함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2.3 response 객체</a:t>
            </a:r>
            <a:endParaRPr/>
          </a:p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HTTP 헤더에 응답 헤더 추가하기</a:t>
            </a: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response 내장 객체는 응답 헤더에 정보를 추가하는 기능을 제공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add 계열은 헤더값을 새로 추가할 때 사용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set 계열은 기존의 헤더를 수정할 때 사용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7057" y="1852225"/>
            <a:ext cx="3182350" cy="139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/>
        </p:nvSpPr>
        <p:spPr>
          <a:xfrm>
            <a:off x="5258350" y="1475771"/>
            <a:ext cx="5181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2-5] 02ImplicitObject/ResponseMain.jsp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229150" y="1977850"/>
            <a:ext cx="5181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2-8] 02ImplicitObject/ResponseHeader.jsp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45475"/>
            <a:ext cx="5493986" cy="279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/>
          <p:nvPr/>
        </p:nvSpPr>
        <p:spPr>
          <a:xfrm>
            <a:off x="5638200" y="3698175"/>
            <a:ext cx="32070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</a:rPr>
              <a:t>❶ 날짜포맷은 시간까지 설정하고, 시간이 09:00 이후여야 오늘날짜로 설정됨.  </a:t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</a:rPr>
              <a:t>❸ addXX() 로 헤더값 추가</a:t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</a:rPr>
              <a:t>❹ setXX() 로 기존 헤더값 수정</a:t>
            </a:r>
            <a:endParaRPr>
              <a:solidFill>
                <a:srgbClr val="674EA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2.3 response 객체</a:t>
            </a:r>
            <a:endParaRPr/>
          </a:p>
        </p:txBody>
      </p:sp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1" name="Google Shape;171;p25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HTTP 헤더에 응답 헤더 추가하기</a:t>
            </a: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getHeader() 메서드로 출력하면 값이 여러개라도 첫 번째 값만 가져옴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getHeaders() 메서드로 출력하면 같은 헤더명이라도 다른 값을 출력함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518495"/>
            <a:ext cx="6410325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3444239"/>
            <a:ext cx="496252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2.4 out 객체</a:t>
            </a:r>
            <a:endParaRPr/>
          </a:p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out 객체 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웹 브라우저에 변수 등의 값을 출력할 때 주로 사용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출력되는 모든 정보는 버퍼에 먼저 저장된 후 웹 브라우저에 출력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229150" y="1596850"/>
            <a:ext cx="5181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2-9] 02ImplicitObject/OutMain.jsp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964475"/>
            <a:ext cx="6164869" cy="309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2.5 application 객체</a:t>
            </a:r>
            <a:endParaRPr/>
          </a:p>
        </p:txBody>
      </p:sp>
      <p:sp>
        <p:nvSpPr>
          <p:cNvPr id="188" name="Google Shape;18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application 객체</a:t>
            </a: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웹 애플리케이션당 하나만 생성되며, 모든 JSP 페이지에서 접근할 수 있음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주요기능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web.xml에 설정한 컨텍스트 초기화 매개변수 읽기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폴더의 물리적 경로 얻어오기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229150" y="2130250"/>
            <a:ext cx="5181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2-10] 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WEB-INF/web.xml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490200"/>
            <a:ext cx="5633649" cy="88050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/>
        </p:nvSpPr>
        <p:spPr>
          <a:xfrm>
            <a:off x="229150" y="3436870"/>
            <a:ext cx="5181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2-10] 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02ImplicitObject/ApplicationMain.jsp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774" y="3805569"/>
            <a:ext cx="5633663" cy="127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 txBox="1"/>
          <p:nvPr/>
        </p:nvSpPr>
        <p:spPr>
          <a:xfrm>
            <a:off x="6019200" y="3698175"/>
            <a:ext cx="29139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❷ /02ImplicitObject 폴더의 물리적 경로를 얻어옴. 이클립스에서는 .metadata 하위로 설정됨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2.5 application 객체</a:t>
            </a:r>
            <a:endParaRPr/>
          </a:p>
        </p:txBody>
      </p:sp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1" name="Google Shape;201;p28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▣ application 객체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229150" y="1074670"/>
            <a:ext cx="5181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2-10] 02ImplicitObject/ApplicationMain.jsp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6072075" y="1443050"/>
            <a:ext cx="29139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❸  getServletContext() 를 통해 application 내장객체를 얻음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674EA7"/>
                </a:solidFill>
                <a:latin typeface="Nanum Gothic"/>
                <a:ea typeface="Nanum Gothic"/>
                <a:cs typeface="Nanum Gothic"/>
                <a:sym typeface="Nanum Gothic"/>
              </a:rPr>
              <a:t>❹ 매개변수를 통해 application 내장객체를 얻음</a:t>
            </a:r>
            <a:endParaRPr>
              <a:solidFill>
                <a:srgbClr val="674EA7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74" y="1443049"/>
            <a:ext cx="5724400" cy="14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674" y="2862274"/>
            <a:ext cx="5724400" cy="1269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2.6 exception 객체</a:t>
            </a:r>
            <a:endParaRPr/>
          </a:p>
        </p:txBody>
      </p:sp>
      <p:sp>
        <p:nvSpPr>
          <p:cNvPr id="211" name="Google Shape;21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2" name="Google Shape;212;p29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exception 객체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오류명과 오류 메시지를 출력하는 부분에서 사용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JSP에서 그 이상으로 사용되는 경우가 거의 없으므로 오류페이지 처리를 위한 또 다른 방식을 학습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웹 프로그래밍에서 주로 발생되는 에러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graphicFrame>
        <p:nvGraphicFramePr>
          <p:cNvPr id="213" name="Google Shape;213;p29"/>
          <p:cNvGraphicFramePr/>
          <p:nvPr/>
        </p:nvGraphicFramePr>
        <p:xfrm>
          <a:off x="479412" y="199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{F65159DB-A100-4F1E-B15B-59C9472B192B}</a:tableStyleId>
              </a:tblPr>
              <a:tblGrid>
                <a:gridCol w="1088750"/>
                <a:gridCol w="2012950"/>
                <a:gridCol w="3920225"/>
              </a:tblGrid>
              <a:tr h="36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에러 코드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 에러 메시지 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조치 방법</a:t>
                      </a:r>
                      <a:endParaRPr b="1"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571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 404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Not Found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요청한 경로에서 문서를 찾을 수 없음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경로명이나 파일명이 제대로 입력되었는지 확인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47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 405 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Method Not Allowed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허용되지 않는 전송방식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get 혹은 post 요청시 이를 처리할 컨트롤러가 있는지 확인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41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 500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Internal Server Error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서버 내부 오류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가장 많이 발생하는 에러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오타나 로직의 오류가 있는지 개발 중인 코드를 전반적으로 확인해야 함</a:t>
                      </a:r>
                      <a:endParaRPr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2.6 exception 객체</a:t>
            </a:r>
            <a:endParaRPr/>
          </a:p>
        </p:txBody>
      </p:sp>
      <p:sp>
        <p:nvSpPr>
          <p:cNvPr id="219" name="Google Shape;21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20" name="Google Shape;220;p30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▣ </a:t>
            </a:r>
            <a:r>
              <a:rPr lang="ko">
                <a:solidFill>
                  <a:schemeClr val="dk1"/>
                </a:solidFill>
              </a:rPr>
              <a:t>exception 객체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229150" y="1074670"/>
            <a:ext cx="5181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2-12] 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WEB-INF/web.xml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22" name="Google Shape;22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50" y="1442300"/>
            <a:ext cx="5335501" cy="804749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0"/>
          <p:cNvSpPr txBox="1"/>
          <p:nvPr/>
        </p:nvSpPr>
        <p:spPr>
          <a:xfrm>
            <a:off x="229150" y="2423830"/>
            <a:ext cx="5181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2-13] 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02ImplicitObject/Exception.jsp</a:t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24" name="Google Shape;22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44" y="2817426"/>
            <a:ext cx="5335501" cy="156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0"/>
          <p:cNvSpPr txBox="1"/>
          <p:nvPr/>
        </p:nvSpPr>
        <p:spPr>
          <a:xfrm>
            <a:off x="5767275" y="1443050"/>
            <a:ext cx="29139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404에러가 발생하면 Exception.jsp 에서 에러를 처리하는 형식으로 텍스트, 이미지를 적절히 출력함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31" name="Google Shape;231;p31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마무리</a:t>
            </a:r>
            <a:endParaRPr/>
          </a:p>
        </p:txBody>
      </p:sp>
      <p:pic>
        <p:nvPicPr>
          <p:cNvPr id="232" name="Google Shape;23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3325" y="3676200"/>
            <a:ext cx="1319625" cy="130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1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/>
              <a:t>JSP의 내장 객체는 별도의 선언 없이 사용할 수 있음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/>
              <a:t>클라이언트의 요청을 받거나 요청에 대한 응답을 할 수 있음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/>
              <a:t>자바 코드에 대한 예외 처리를 할 수 있음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  <a:latin typeface="Nanum Gothic"/>
                <a:ea typeface="Nanum Gothic"/>
                <a:cs typeface="Nanum Gothic"/>
                <a:sym typeface="Nanum Gothic"/>
              </a:rPr>
              <a:t>▣ 핵심요약</a:t>
            </a:r>
            <a:endParaRPr b="1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anum Gothic"/>
              <a:buChar char="●"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request 객체 : 클라이언트의 요청을 받거나 웹 브라우저에 대한 정보 혹은 요청 헤더에 대한 정보를 읽을 때 사용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●"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response 객체 : 요청에 대한 응답을 웹 브라우저로 보낼 때 사용. 페이지 이동이나 응답 헤더를 추가할 때도 사용.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●"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out 객체 : 변수 등의 값을 웹 브라우저에 출력할 때 주로 사용.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●"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application 객체 : 웹 애플리케이션을 구성하는 모든 JSP에서 접근 가능한 객체로, 웹 애플리케이션에 대한 설정값을 저장할 때 주로 사용.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●"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exception 객체 : 예외 처리를 위해 사용.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목표 및 순서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175100" y="846850"/>
            <a:ext cx="8700900" cy="4065000"/>
          </a:xfrm>
          <a:prstGeom prst="roundRect">
            <a:avLst>
              <a:gd fmla="val 4538" name="adj"/>
            </a:avLst>
          </a:prstGeom>
          <a:solidFill>
            <a:srgbClr val="FFFFFF"/>
          </a:solidFill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Nanum Gothic"/>
                <a:ea typeface="Nanum Gothic"/>
                <a:cs typeface="Nanum Gothic"/>
                <a:sym typeface="Nanum Gothic"/>
              </a:rPr>
              <a:t>▣ 학습 목표</a:t>
            </a:r>
            <a:endParaRPr sz="16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anum Gothic"/>
              <a:buChar char="●"/>
            </a:pP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클라이언트의 요청을 받거나 응답할 때 사용되는 JSP의 기본 내장 객체들의 종류와 사용법을 익힙니다.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학습 순서</a:t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활용 사례</a:t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anum Gothic"/>
              <a:buChar char="●"/>
            </a:pPr>
            <a:r>
              <a:rPr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요청과 응답부터 출력, 세션, 페이지와 애플리케이션 등 없어서는 안 될 개념들을 내장 객체로 제공하므로 수시로 광범위하게 활용됩니다.</a:t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63" y="2371725"/>
            <a:ext cx="517207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2</a:t>
            </a:r>
            <a:r>
              <a:rPr lang="ko"/>
              <a:t>.1 내장 객체란?</a:t>
            </a:r>
            <a:endParaRPr/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내장객체 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JSP의 내장 객체(Implicit Object)는 기본적인 요청과 응답, 화면출력 등을 담당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Tomcat 컨테이너가 미리 선언하여 별도의 생성없이 사용할 수 있음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&lt;% 스크립틀릿 %&gt;과 &lt;%= 표현식 %&gt;에서는 즉시 사용 가능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&lt;%! 선언부 %&gt;에서는 매개변수로 전달받아 사용할 수 있음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063" y="1504950"/>
            <a:ext cx="5343525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6318891" y="3931355"/>
            <a:ext cx="2322600" cy="673200"/>
          </a:xfrm>
          <a:prstGeom prst="right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이유는..??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2.1 내장 객체란?</a:t>
            </a:r>
            <a:endParaRPr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내장객체는 JSP가 서블릿으로 변환될때 생성되는 _jspService( ) 메서드 내부에 선언되기 때문 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스크립틀릿과 표현식의 코드는 </a:t>
            </a: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_jspService( ) 내부에 기술됨 ⇒ 즉시 사용 가능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선언부의 코드는 _jspService( ) 외부에 기술됨 ⇒ 매개변수로 전달 받은 후 사용 가능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126275"/>
            <a:ext cx="5891499" cy="241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2.1 내장 객체란?</a:t>
            </a:r>
            <a:endParaRPr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내장객체의 종류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725" y="1081875"/>
            <a:ext cx="6618405" cy="397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2.2</a:t>
            </a:r>
            <a:r>
              <a:rPr lang="ko"/>
              <a:t> request 객체</a:t>
            </a:r>
            <a:endParaRPr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request 객체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JSP에서 가장 많이 사용되는 객체로, 클라이언트의 요청 정보를 담고 있음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주요기능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클라이언트와 서버에 대한 정보 읽기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클라이언트가 전송한 요청 매개변수에 대한 정보 읽기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요청 헤더 및 쿠키 정보 읽기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클라이언트와 서버의 환경정보 읽기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클라이언트의 요청에 따른 전송방식(GET / POST)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요청 URL(HOST포함) 및 URI(HOST 미포함)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포트번호, IP주소 등의 정보를 얻어올 수 있음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endParaRPr b="1">
              <a:solidFill>
                <a:srgbClr val="98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229150" y="3882850"/>
            <a:ext cx="411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2-1] 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02ImplicitObject/RequestMain.jsp</a:t>
            </a:r>
            <a:endParaRPr b="1">
              <a:solidFill>
                <a:srgbClr val="98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2-2] 02ImplicitObject/RequestWebInfo.jsp</a:t>
            </a:r>
            <a:endParaRPr b="1">
              <a:solidFill>
                <a:srgbClr val="98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250" y="2802675"/>
            <a:ext cx="4369396" cy="1936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2.2 request 객체</a:t>
            </a:r>
            <a:endParaRPr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클라이언트의 요청 매개변수 읽기</a:t>
            </a: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&lt;form&gt; 태그 하위 요소를 통해 전송(submit)한 폼값을 받을 수 있음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전송된 값이 하나인 경우 getParameter() 사용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&lt;input&gt; 태그의 type속성이 text, password, radio 일때 입력값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&lt;textarea&gt; 태그의 입력값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&lt;select&gt; 태그의 선택값(multiple 속성 없음)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전송된 값이 둘 이상인 경우 getParameterValues() 사용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&lt;input&gt; 태그의 type속성이 checkbox 일때 선택값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&lt;select&gt; 태그의 여러 선택값(multiple 속성 추가)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229150" y="3120850"/>
            <a:ext cx="5181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2-3] 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02ImplicitObject/RequestParameter.jsp</a:t>
            </a:r>
            <a:endParaRPr b="1">
              <a:solidFill>
                <a:srgbClr val="98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3514450"/>
            <a:ext cx="6080360" cy="13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2.2 request 객체</a:t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HTTP 요청 헤더 정보 읽기</a:t>
            </a: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HTTP 프로토콜은 헤더에 부가적인 정보를 저장할 수 있음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user-agent : 웹 브라우저의 종류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referer : 웹을 서핑하면서 링크를 통해 다른 사이트로 방문 시 남는 흔적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cookie : 쿠키 정보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그 외 여러가지 정보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229150" y="2358850"/>
            <a:ext cx="5181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2-4] 02ImplicitObject/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RequestHeader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.jsp</a:t>
            </a:r>
            <a:endParaRPr b="1">
              <a:solidFill>
                <a:srgbClr val="98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752450"/>
            <a:ext cx="5317155" cy="23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2.3 response 객체</a:t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response 객체</a:t>
            </a: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클라이언트의 </a:t>
            </a: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요청에 대한 응답을 웹 브라우저로 보내주는 역할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주요 기능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페이지 이동을 위한 리다이렉트(redirect)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HTTP 헤더에 응답 헤더 추가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그 외에는 거의 사용되지 않음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sendRedirect()로 페이지 이동하기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HTML의 &lt;a&gt; 태그, 자바스크립트의 location 객체와 동일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단순 문자열 비교를 통한 로그인 기능 구현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3640875"/>
            <a:ext cx="592455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