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anumGothicExtraBold"/>
      <p:bold r:id="rId26"/>
    </p:embeddedFont>
    <p:embeddedFont>
      <p:font typeface="Nanum Gothic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27EC84-0DCB-4846-B81E-3052B4DB77CE}">
  <a:tblStyle styleId="{6B27EC84-0DCB-4846-B81E-3052B4DB77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anumGothicExtraBold-bold.fntdata"/><Relationship Id="rId25" Type="http://schemas.openxmlformats.org/officeDocument/2006/relationships/slide" Target="slides/slide20.xml"/><Relationship Id="rId28" Type="http://schemas.openxmlformats.org/officeDocument/2006/relationships/font" Target="fonts/NanumGothic-bold.fntdata"/><Relationship Id="rId27" Type="http://schemas.openxmlformats.org/officeDocument/2006/relationships/font" Target="fonts/Nanum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7febde4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7febde4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7febde4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7febde4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7febde4d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7febde4d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7febde4d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7febde4d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7e499ac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7e499ac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7febde4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7febde4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7febde4d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7febde4d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7febde4d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7febde4d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7febde4d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7febde4d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7febde4d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7febde4d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5813ef42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5813ef42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ec75391cc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3ec75391cc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5813ef42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5813ef42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7e499ace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7e499ac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7e499ace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7e499ac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7e499ace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7e499ac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7e499ace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7e499ace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7e499ac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7e499ac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7febde4d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7febde4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200" y="152400"/>
            <a:ext cx="453392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675" y="3513050"/>
            <a:ext cx="1821726" cy="18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5600" y="5769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691750" y="1992500"/>
            <a:ext cx="52662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anumGothicExtraBold"/>
              <a:buNone/>
              <a:defRPr sz="4000">
                <a:solidFill>
                  <a:schemeClr val="lt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3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" y="24088"/>
            <a:ext cx="646375" cy="6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Gothic"/>
              <a:buNone/>
              <a:defRPr b="1" sz="2400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7106890" y="970005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ko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526750" y="2121000"/>
            <a:ext cx="4197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" sz="40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쿠키(Cookie)</a:t>
            </a:r>
            <a:endParaRPr i="0" sz="4000" u="none" cap="none" strike="noStrike">
              <a:solidFill>
                <a:srgbClr val="FFFFFF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2" name="Google Shape;62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4.3 레이어 팝업창 제어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쿠키 없이 기본 기능 구현하기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29150" y="9872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4-3] 04Cookie/PopupMain_0.1.jsp(계속)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564550" y="1278675"/>
            <a:ext cx="31623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팝업창의 기본 상태는 “보임” 으로 설정. 차후 쿠키를 읽어와서 최종 상태를 결정할 것임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564550" y="2574075"/>
            <a:ext cx="31623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</a:t>
            </a: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에서 “on”으로 설정했으므로 팝업창은 웹 브라우저에 표시됨.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이와 같이 스크립트릿 내부의 if문을 통해 HTML태그의 출력여부를 동적으로 제어할 수 있다.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00" y="1360500"/>
            <a:ext cx="5332700" cy="117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29851"/>
            <a:ext cx="5332711" cy="24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4.3 레이어 팝업창 제어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쿠키를 이용해 상태 정보 유지하기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229150" y="1139650"/>
            <a:ext cx="433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4-4] 04Cookie/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PopupMain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.jsp(4-3에서 추가)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183550" y="1431075"/>
            <a:ext cx="3837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웹 브라우저에 생성된 모든 쿠키를 배열로 얻어옴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쿠키명이 “PopupClose”가 있다면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popupMode의 값을 변경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7275"/>
            <a:ext cx="5023471" cy="24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4.3 레이어 팝업창 제어</a:t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쿠키를 이용해 상태 정보 유지하기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229150" y="1139650"/>
            <a:ext cx="433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4-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4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] 04Cookie/PopupMain.jsp(계속)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5691450" y="1431075"/>
            <a:ext cx="34527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❹ 팝업창의 닫기 버튼을 클릭했을때 실행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❺ “오늘 하루 열지않음”에 체크했을때 값을 얻어옴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❻ $.ajax() 함수를 통해 비동기 방식으로 체크한 값을 전송. 체크하지 않았다면 빈값 전송됨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7275"/>
            <a:ext cx="5447581" cy="35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4.3 레이어 팝업창 제어</a:t>
            </a:r>
            <a:endParaRPr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쿠키를 이용해 상태 정보 유지하기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229150" y="1139650"/>
            <a:ext cx="433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4-5] 04Cookie/PopupCookie.jsp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5691450" y="1431075"/>
            <a:ext cx="34527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“오늘 하루 열지않음”에 체크한 경우 전송된 값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❶의 값이 1이라면 쿠키값을 “off”로 하루동안 유지되는 쿠키를 생성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콜백 데이터 출력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7275"/>
            <a:ext cx="5539050" cy="287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4.4 로그인 아이디 저장</a:t>
            </a:r>
            <a:endParaRPr/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로그인 아이디 저장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로그인에 성공한 경우에만 쿠키를 생성 및 삭제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저장된 쿠키가 있다면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로그인 페이지에서는 아이디가 자동 입력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[아이디 저장하기] 체크박스를 해제하고 로그인에 성공하면 쿠키 삭제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040675"/>
            <a:ext cx="6280450" cy="29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4.4 로그인 아이디 저장</a:t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5" name="Google Shape;195;p27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편의 기능 구현하기 : 자바스크립트 코드 추가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JSP에 Javascript코드를 삽입하기 위한 유틸리티 클래스 생성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소스가 전체적으로 지저분해지고 반복되는 코드가 많아지는 것을 방지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25" y="3453658"/>
            <a:ext cx="5036125" cy="167871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229150" y="1596850"/>
            <a:ext cx="433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4-7]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Java Resources/utils/JSFunction.java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964475"/>
            <a:ext cx="5036131" cy="15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>
            <a:off x="5386650" y="1964475"/>
            <a:ext cx="35613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static 메서드로 정의. out 내장객체를 메서드 내에서 사용하기 위해 JspWriter 타입의 매개변수를 통해 전달받음.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Javascript 코드를 String으로 정의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❹ 웹 브라우저에 스크립트 출력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4.4 로그인 아이디 저장</a:t>
            </a:r>
            <a:endParaRPr/>
          </a:p>
        </p:txBody>
      </p:sp>
      <p:sp>
        <p:nvSpPr>
          <p:cNvPr id="205" name="Google Shape;20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편의 기능 구현하기 :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쿠키 관리자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쿠키 생성 : 쿠키 객체생성, 경로 및 유지시간 설정 필요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쿠키 읽기 : 배열로 가져온 후 배열명이 있는지 확인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위 2가지의 작업을 위해 코드의 반복이 많아지므로 별도의 유틸리티 클래스로 정의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229150" y="1901650"/>
            <a:ext cx="468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4-8] Java Resources/utils/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CookieManager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.java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310450" y="2269275"/>
            <a:ext cx="35613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매개변수를 통해 전달되는 쿠키명, 쿠키값, 유지시간으로 새로운 쿠키를 생성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73" y="2298573"/>
            <a:ext cx="5120100" cy="17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4.4 로그인 아이디 저장</a:t>
            </a:r>
            <a:endParaRPr/>
          </a:p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편의 기능 구현하기 : 쿠키 관리자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229150" y="1063450"/>
            <a:ext cx="520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4-8] Java Resources/utils/CookieManager.java(계속)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5310450" y="1354875"/>
            <a:ext cx="35613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❺ 쿠키를 배열로 얻어온 후 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❻ 쿠키명이 일치하면 쿠키값을 읽어옴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❼ 쿠키값 반환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❽ 쿠키는 유지시간이 0이면 삭제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31075"/>
            <a:ext cx="5039546" cy="36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4.4 로그인 아이디 저장</a:t>
            </a:r>
            <a:endParaRPr/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로그인 페이지 작성하기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229150" y="1063450"/>
            <a:ext cx="520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4-9]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04Cookie/IdSaveMain.jsp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5758462" y="1362413"/>
            <a:ext cx="3334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앞서 작성한 유틸리티 클래스를 통해 “loginId”라는 쿠키를 읽어옴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쿠키에 저장된 아이디가 있다면 “checked” 속성값 저장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❺ 아이디 입력상자에 값 설정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❻ 체크박스에 </a:t>
            </a: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“checked” 속성값 설정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" y="1457050"/>
            <a:ext cx="5531615" cy="17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23" y="3311266"/>
            <a:ext cx="5531624" cy="140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4.4 로그인 아이디 저장</a:t>
            </a:r>
            <a:endParaRPr/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로그인 및 아이디 저장 기능 구현하기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사용자 인증은 하드코딩된 문자열 비교로 수행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229150" y="1368250"/>
            <a:ext cx="520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4-10] 04Cookie/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IdSaveProcess.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5834662" y="1667213"/>
            <a:ext cx="3334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❹ 로그인에 성공하고 “아이디 저장”에 체크한 경우에는 쿠키 생성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❺ 로그인 성공 및 체크를 해제한 경우에는 쿠키 삭제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❻ 성공을 알림창으로 띄운 후 페이지 이동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❼ 실패를 알림창으로 띄운 후 뒤로 이동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5875"/>
            <a:ext cx="5685949" cy="32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 및 순서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75100" y="846850"/>
            <a:ext cx="8700900" cy="4065000"/>
          </a:xfrm>
          <a:prstGeom prst="roundRect">
            <a:avLst>
              <a:gd fmla="val 4538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Nanum Gothic"/>
                <a:ea typeface="Nanum Gothic"/>
                <a:cs typeface="Nanum Gothic"/>
                <a:sym typeface="Nanum Gothic"/>
              </a:rPr>
              <a:t>▣ 학습 목표</a:t>
            </a:r>
            <a:endParaRPr sz="1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●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클라이언트의 상태 정보를 클라이언트의 PC에 저장할 수 있는 쿠키에 대해 학습합니다.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학습 순서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활용 사례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anum Gothic"/>
              <a:buChar char="●"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쿠키는 클라이언트 PC에 저장되어 웹 사이트가 방문자의 상태를 기억하는 수단임.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Char char="●"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방문시점, 클릭한 페이지, 구매한 상품 등 여러가지 정보를 저장할 수 있음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057400"/>
            <a:ext cx="51816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마무리</a:t>
            </a:r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325" y="3676200"/>
            <a:ext cx="1319625" cy="13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쿠키는 클라이언트의 상태 정보를 저장 하는 기술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쿠키를 이용해 팝업창 제어, 로그인 아이디 저장 등의 기능을 구현할 수 있음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쇼핑몰에서 오늘 본 상품을 기억하거나, 게시글 조회수를 하루에 1회만 증가시키는 등의 기능에도 응용할 수 있음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핵심요약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쿠키는 생성자를 통해서만 생성할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생성 후 쿠키값은 변경할 수 있으나 쿠키명은 변경할 수 없음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setPath( ) 메서드로 적용할 경로를 설정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setMaxAge( ) 메서드로 쿠키의 유지 기간을 설정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response 내장 객체의 addCookie( ) 메서드로 클라이언트에 쿠키를 저장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쿠키는 생성 직후 바로 사용할 수는 없고, 클라이언트가 재요청을 했을 때부터 사용할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4.1 쿠키란?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쿠키란..??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클라이언트의 상태 정보를 유지하기 위한 기술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주로 클라이언트 측의 웹브라우저에 key 와 value 형태로 저장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서버는 브라우저가 전송한 쿠키로부터 필요한 데이터를 읽을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쿠키 표준 RFC 6265에 명시된 제약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3000개까지 만들 수 있다.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쿠키 하나의 최대 크기는 4096바이트이다.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하나의 호스트나 도메인에서 최대 50개까지 만들 수 있다.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따라서 쿠키는 대략 1.2Mb정도까지 저장할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4.2 기본 동작 확인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쿠키의 동작 매커니즘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클라이언트가 서버에 요청(첫 방문)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서버가 쿠키를 생성하여 HTTP 응답 헤더에 실어 클라이언트에 전송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클라이언트는 쿠키를 받아 웹브라우저에 저장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 시점에는 쿠키가 클라이언트에만 저장된 상태이므로 서버는 아직 쿠키를 사용할 수 없음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클라이언트의 두번째 요청 시 저장해둔 쿠키를 HTTP 요청 헤더에 실어 서버로 전송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서버는 쿠키의 정보를 읽어 필요한 작업을 수행할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470" y="2822600"/>
            <a:ext cx="57340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4.2 기본 동작 확인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속성과 API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set 계열 메서드는 생성, get 계열 메서드는 값을 반환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쿠키의 이름은 생성자를 통해서만 설정 가능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또한 한번 생성된 쿠키는 이름을 변경할 수 없음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375100" y="1124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{6B27EC84-0DCB-4846-B81E-3052B4DB77CE}</a:tableStyleId>
              </a:tblPr>
              <a:tblGrid>
                <a:gridCol w="1795775"/>
                <a:gridCol w="3320550"/>
                <a:gridCol w="3277475"/>
              </a:tblGrid>
              <a:tr h="33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구분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set계열 메서드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get계열 메서드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이름(</a:t>
                      </a:r>
                      <a:r>
                        <a:rPr lang="ko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쿠키명)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없음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String getName()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값(쿠키값)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void setValue(String value) 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String getValue()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경로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void setPath(String path)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String getPath()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유지시간(초단위)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void setMaxAge(int expire_seconds)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int getMaxAge()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도메인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void setDomain(String domain) 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String getDomain()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p17"/>
          <p:cNvGraphicFramePr/>
          <p:nvPr/>
        </p:nvGraphicFramePr>
        <p:xfrm>
          <a:off x="375097" y="433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{6B27EC84-0DCB-4846-B81E-3052B4DB77CE}</a:tableStyleId>
              </a:tblPr>
              <a:tblGrid>
                <a:gridCol w="524750"/>
                <a:gridCol w="3756150"/>
                <a:gridCol w="1198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형식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350" marB="63350" marR="63350" marL="63350" anchor="ctr">
                    <a:lnL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new Cookie(String name, String value) </a:t>
                      </a:r>
                      <a:endParaRPr/>
                    </a:p>
                  </a:txBody>
                  <a:tcPr marT="63350" marB="63350" marR="63350" marL="63350" anchor="ctr">
                    <a:lnL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4.2 기본 동작 확인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기본 조작법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29150" y="9872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4-1]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04Cookie/CookieMain.jsp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15" y="1354875"/>
            <a:ext cx="5827384" cy="137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15" y="2799308"/>
            <a:ext cx="5827384" cy="84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674" y="3568497"/>
            <a:ext cx="5827384" cy="1575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6256000" y="1354875"/>
            <a:ext cx="28881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쿠키 생성을 위한 코드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경로, 유지시간을 설정한 후 응답헤더를 통해 클라이언트로 전송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256000" y="2802675"/>
            <a:ext cx="28881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생성된 쿠키를 읽기위한 코드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❹ 기존에 생성된 모든 쿠키 얻기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❺ 갯수만큼 반복하여 쿠키명과 값을 읽어 출력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highlight>
                  <a:srgbClr val="FF00FF"/>
                </a:highlight>
                <a:latin typeface="Nanum Gothic"/>
                <a:ea typeface="Nanum Gothic"/>
                <a:cs typeface="Nanum Gothic"/>
                <a:sym typeface="Nanum Gothic"/>
              </a:rPr>
              <a:t>[Note]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b="1" lang="ko">
                <a:solidFill>
                  <a:srgbClr val="FF00FF"/>
                </a:solidFill>
                <a:latin typeface="Nanum Gothic"/>
                <a:ea typeface="Nanum Gothic"/>
                <a:cs typeface="Nanum Gothic"/>
                <a:sym typeface="Nanum Gothic"/>
              </a:rPr>
              <a:t>최초 실행시에는 myCookie가 출력되지 않음</a:t>
            </a:r>
            <a:endParaRPr b="1">
              <a:solidFill>
                <a:srgbClr val="FF00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4.2 기본 동작 확인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기본 조작법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29150" y="9872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4-2] 04Cookie/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CookieResult.jsp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027400" y="1354875"/>
            <a:ext cx="28881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쿠키를 읽어오기 위한 코드는 예제4-1과 동일함.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highlight>
                  <a:srgbClr val="FF00FF"/>
                </a:highlight>
                <a:latin typeface="Nanum Gothic"/>
                <a:ea typeface="Nanum Gothic"/>
                <a:cs typeface="Nanum Gothic"/>
                <a:sym typeface="Nanum Gothic"/>
              </a:rPr>
              <a:t>[Note]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b="1" lang="ko">
                <a:solidFill>
                  <a:srgbClr val="FF00FF"/>
                </a:solidFill>
                <a:latin typeface="Nanum Gothic"/>
                <a:ea typeface="Nanum Gothic"/>
                <a:cs typeface="Nanum Gothic"/>
                <a:sym typeface="Nanum Gothic"/>
              </a:rPr>
              <a:t>페이지 이동을 하거나 새로고침 해야 myCookie가 화면에 출력됨</a:t>
            </a:r>
            <a:endParaRPr>
              <a:solidFill>
                <a:srgbClr val="FF00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54875"/>
            <a:ext cx="5735201" cy="28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38" y="3989250"/>
            <a:ext cx="48291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4.3 레이어 팝업창 제어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레이어 팝업창 제어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CSS의 position속성을 이용한 레이어 팝업창에 “오늘 하루 열지 않음” 기능 구현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첫 진입시에는 팝업창 보임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“체크” 없이 닫았을때는 새로고침 했을때 다시 보임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“체크” 후 닫으면 새로고침 해도 하루동안은 보이지 않음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59675"/>
            <a:ext cx="4485075" cy="17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4.3 레이어 팝업창 제어</a:t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쿠키 없이 기본 기능 구현하기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29150" y="9872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4-3]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04Cookie/PopupMain_0.1.jsp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00" y="1354875"/>
            <a:ext cx="5411000" cy="196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5564550" y="1278675"/>
            <a:ext cx="31623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position 속성을 absolute로 부여하면 웹 브라우저의 좌측상단을 기준으로 레이어를 배치할 수 있음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25" y="3403421"/>
            <a:ext cx="5411000" cy="174007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5564550" y="3412275"/>
            <a:ext cx="31623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jQuery의 hide() 함수를 이용해서 팝업창 닫기를 구현. 해당 함수는 display의 속성에 none을 부여해서 엘리먼트를 숨김 처리.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