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anumGothicExtraBold"/>
      <p:bold r:id="rId21"/>
    </p:embeddedFont>
    <p:embeddedFont>
      <p:font typeface="Nanum Gothic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05CB81-D0F4-4268-A5A1-7CEDF85B10B6}">
  <a:tblStyle styleId="{FB05CB81-D0F4-4268-A5A1-7CEDF85B10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anumGothic-regular.fntdata"/><Relationship Id="rId10" Type="http://schemas.openxmlformats.org/officeDocument/2006/relationships/slide" Target="slides/slide5.xml"/><Relationship Id="rId21" Type="http://schemas.openxmlformats.org/officeDocument/2006/relationships/font" Target="fonts/NanumGothicExtra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anum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7bcdd19b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7bcdd19b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7bcdd19b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7bcdd19b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7bcdd19b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7bcdd19b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7bcdd19b4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7bcdd19b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7bcdd19b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7bcdd19b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ec75391cc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ec75391cc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813ef42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5813ef42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5813ef42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5813ef42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7bcdd19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7bcdd19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7bcdd19b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7bcdd19b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7bcdd19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7bcdd19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7bcdd19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7bcdd19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7bcdd19b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7bcdd19b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7bcdd19b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7bcdd19b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152400"/>
            <a:ext cx="453392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675" y="3513050"/>
            <a:ext cx="1821726" cy="18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5600" y="5769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691750" y="1992500"/>
            <a:ext cx="52662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anumGothicExtraBold"/>
              <a:buNone/>
              <a:defRPr sz="4000">
                <a:solidFill>
                  <a:schemeClr val="lt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3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" y="24088"/>
            <a:ext cx="646375" cy="6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Gothic"/>
              <a:buNone/>
              <a:defRPr b="1" sz="2400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7106890" y="970005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ko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784250" y="2121000"/>
            <a:ext cx="49401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" sz="40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세션(Session)</a:t>
            </a:r>
            <a:endParaRPr i="0" sz="4000" u="none" cap="none" strike="noStrike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6.3 세션과 DB를 이용한 로그인 구현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DB 연동 - DAO생성(계속)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300325" y="998375"/>
            <a:ext cx="36447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아이디와 패스워드를 매개변수로 정의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❹ 인파라미터가 있는 select 쿼리문 작성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❻~❽ 인파라미터 값 설정 및 쿼리 실행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❾ 쿼리 결과를 DTO에 저장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4575"/>
            <a:ext cx="5100114" cy="401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6.3 세션과 DB를 이용한 로그인 구현</a:t>
            </a:r>
            <a:endParaRPr/>
          </a:p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로그인 처리 JSP 구현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229150" y="1017883"/>
            <a:ext cx="49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6-6]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06Session/LoginProcess.jsp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77850"/>
            <a:ext cx="6680763" cy="36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6.3 세션과 DB를 이용한 로그인 구현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207525" y="7911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로그인 처리 JSP 구현(계속)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02475"/>
            <a:ext cx="6388175" cy="29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6616775" y="1150775"/>
            <a:ext cx="25566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❻~❼ 로그인 성공시 세션 영역에 아이디, 이름을 저장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❽ 로그인 페이지로 “이동”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❾ 로그인 실패시 리퀘스트 영역에 에러메세지 저장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❿ 로그인 페이지로 “포워드”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6.3 세션과 DB를 이용한 로그인 구현</a:t>
            </a:r>
            <a:endParaRPr/>
          </a:p>
        </p:txBody>
      </p:sp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207525" y="7911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로그아웃 처리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로그아웃은 session 영역에 저장된 로그인 관련 속성을 삭제하면 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방법1 : 속성명을 명시한 후 삭제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방법2 : 모든 속성을 한꺼번에 삭제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229150" y="2008483"/>
            <a:ext cx="49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6-6] 06Session/LoginProcess.jsp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421675"/>
            <a:ext cx="6401350" cy="25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6.4 쿠키 vs. 세션</a:t>
            </a:r>
            <a:endParaRPr/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 vs. 세션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로그인은 쿠키보다는 세션을 이용해 구현하는 것이 좋음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659675"/>
            <a:ext cx="5786419" cy="22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5" name="Google Shape;195;p2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마무리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325" y="3676200"/>
            <a:ext cx="1319625" cy="13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핵심요약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클라이언트의 상태 정보를 저장하는 방법에는 쿠키와 세션이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쿠키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상태 정보를 클라이언트 PC에 저장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보안 측면에서 크게 중요하지 않은 정보 저장시 활용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세션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상태 정보를 서버에 저장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보안이 중요한 정보 저장시 활용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세션은 클라이언트가 웹 브라우저를 통해 접속 후 종료시점까지의 단위를 뜻함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유지 시간 설정은 web.xml을 이용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유지 시간동안 아무런 동작이 없다면 소멸되지만, 동작이 있다면 유지됨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 및 순서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75100" y="846850"/>
            <a:ext cx="8700900" cy="4065000"/>
          </a:xfrm>
          <a:prstGeom prst="roundRect">
            <a:avLst>
              <a:gd fmla="val 4538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Nanum Gothic"/>
                <a:ea typeface="Nanum Gothic"/>
                <a:cs typeface="Nanum Gothic"/>
                <a:sym typeface="Nanum Gothic"/>
              </a:rPr>
              <a:t>▣ 학습 목표</a:t>
            </a:r>
            <a:endParaRPr sz="1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●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클라이언트의 상태 정보를 서버 측에 저장할 수 있는 세션에 대해 학습합니다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●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기본 사용법을 먼저 알아본 후 session 영역을 이용해 로그인 기능을 구현해봅니다.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학습 순서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활용 사례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anum Gothic"/>
              <a:buChar char="●"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상태 정보를 서버측에 저장하는 세션으로 로그인 정보 유지를 할 수 있습니다.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" y="2404871"/>
            <a:ext cx="52197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6.1 세션이란?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세션이란..??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클라이언트가 웹 브라우저를 통해 서버에 접속한 후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용무를 처리하고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브라우저를 닫아 서버와의 접속을 종료하는 하나의 단위를 뜻함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세션은 클라이언트가 서버에 접속해 있는 동안 그 상태를 유지하는 것이 목적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6.2 세션 설정, 확인, 삭제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세션의 주요 메서드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유지 시간 설정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362275" y="1234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{FB05CB81-D0F4-4268-A5A1-7CEDF85B10B6}</a:tableStyleId>
              </a:tblPr>
              <a:tblGrid>
                <a:gridCol w="3465525"/>
                <a:gridCol w="4928300"/>
              </a:tblGrid>
              <a:tr h="336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메서드명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설 명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void setMaxInactiveInterval(int seconds)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세션 유지시간을 초 단위로 설정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web.xml에서 설정할 경우 &lt;session-config&gt;로 분 단위 설정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int getMaxInactiveInterval()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세션 유지시간을 초 단위로 출력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long getCreationTime()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세션의 최초 요청 시간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long getLastAccessedTime()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세션의 마지막 요청 시간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String getId()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웹 브라우저가 생성한 세션 ID 반환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500" marB="63500" marR="63500" marL="6350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6"/>
          <p:cNvSpPr txBox="1"/>
          <p:nvPr/>
        </p:nvSpPr>
        <p:spPr>
          <a:xfrm>
            <a:off x="229150" y="41114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6-1]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WEB-INF/web.xml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338" y="4224338"/>
            <a:ext cx="51149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6.2 세션 설정, 확인, 삭제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설정값 확인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29150" y="11396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6-2]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06Session/SessionMain.jsp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7275"/>
            <a:ext cx="6239675" cy="2001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72142"/>
            <a:ext cx="6239673" cy="131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3596" y="3163555"/>
            <a:ext cx="2557550" cy="860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3596" y="4169925"/>
            <a:ext cx="2557550" cy="8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6.2 세션 설정, 확인, 삭제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세션 삭제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브라우저를 닫으면 세션은 삭제됨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브라우저 ⇒ 설정 ⇒ [개인정보 및 보안] 영역에서 삭제해도 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888275"/>
            <a:ext cx="5063275" cy="94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275" y="1888275"/>
            <a:ext cx="3368151" cy="31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85325" y="3018125"/>
            <a:ext cx="5063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톰켓은 세션아이디를 값으로 갖는 JSESSIONID 라는 쿠키를 통해 세션 영역에 상태를 유지해야 하는 값들을 저장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따라서 쿠키 삭제를 통해 세션을 지울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6.3 세션과 DB를 이용한 로그인 구현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로그인 페이지 작성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29150" y="11396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6-3] 06Session/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LoginForm.jsp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25" y="1518558"/>
            <a:ext cx="5298774" cy="7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525" y="2256058"/>
            <a:ext cx="5298774" cy="234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525" y="4520608"/>
            <a:ext cx="5298774" cy="40883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5544975" y="1489800"/>
            <a:ext cx="3522900" cy="23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session 영역에 저장된 UserId라는 속성이 null이면 로그아웃 상태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❹ 따라서 로그인 폼을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❻ 반대의 경우는 로그인 상태이므로 환영 메세지와 로그아웃 버튼 출력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▶첫 실행시 화면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1147" y="3837950"/>
            <a:ext cx="3476725" cy="8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6.3 세션과 DB를 이용한 로그인 구현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DB 연동 - DTO생성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229150" y="1139650"/>
            <a:ext cx="49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6-4]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Java Resources/membership/MemberDTO.java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050050" y="1533250"/>
            <a:ext cx="30177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member 테이블의 컬럼과 동일하게 멤버변수 선언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getter / setter 는 이클립스의 자동 생성 메뉴 사용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800" y="1524000"/>
            <a:ext cx="5739075" cy="14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800" y="2979084"/>
            <a:ext cx="5739075" cy="3038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20"/>
          <p:cNvGraphicFramePr/>
          <p:nvPr/>
        </p:nvGraphicFramePr>
        <p:xfrm>
          <a:off x="228600" y="3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{FB05CB81-D0F4-4268-A5A1-7CEDF85B10B6}</a:tableStyleId>
              </a:tblPr>
              <a:tblGrid>
                <a:gridCol w="200000"/>
                <a:gridCol w="6411525"/>
                <a:gridCol w="1814450"/>
              </a:tblGrid>
              <a:tr h="120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350" marB="63350" marR="0" marL="0" anchor="ctr">
                    <a:lnL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DTO 란..??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DTO(Data Transfer Object)는 계층 사이에서 데이터를 교환하기 위해 생성하는 객체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속성(멤버변수)과 그 속성에 접근하기 위한 게터/세터 메서드만 갖춘 게 특징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다른 표현으로 값 객체(Value Object, VO)라고도 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350" marB="63350" marR="63350" marL="63350" anchor="ctr">
                    <a:lnL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6.3 세션과 DB를 이용한 로그인 구현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207525" y="8673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DB 연동 - DAO생성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29150" y="2465683"/>
            <a:ext cx="49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6-5] Java Resources/membership/MemberDAO.java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525250" y="2781934"/>
            <a:ext cx="2496000" cy="23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JDBConnect 클래스를 상속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부모 생성자 호출을 통해 DB 연결(접속)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228600" y="12800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{FB05CB81-D0F4-4268-A5A1-7CEDF85B10B6}</a:tableStyleId>
              </a:tblPr>
              <a:tblGrid>
                <a:gridCol w="200000"/>
                <a:gridCol w="6411525"/>
                <a:gridCol w="1814450"/>
              </a:tblGrid>
              <a:tr h="945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500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63350" marB="63350" marR="0" marL="0" anchor="ctr">
                    <a:lnL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DAO 란..??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DAO(Data Access Object)는 데이터베이스의 데이터에 접근하기 위한 객체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보통 JDBC를 통해 구현하며, 하나의 테이블에서 수행할 수 있는 CRUD를 전담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CRUD란 Create(생성), Read(읽기), Update(갱신), Delete(삭제) 작업을 말함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3350" marB="63350" marR="63350" marL="63350" anchor="ctr">
                    <a:lnL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 hMerge="1"/>
              </a:tr>
            </a:tbl>
          </a:graphicData>
        </a:graphic>
      </p:graphicFrame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859283"/>
            <a:ext cx="629602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