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NanumGothicExtraBold"/>
      <p:bold r:id="rId26"/>
    </p:embeddedFont>
    <p:embeddedFont>
      <p:font typeface="Nanum Gothic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anumGothicExtraBold-bold.fntdata"/><Relationship Id="rId25" Type="http://schemas.openxmlformats.org/officeDocument/2006/relationships/slide" Target="slides/slide21.xml"/><Relationship Id="rId28" Type="http://schemas.openxmlformats.org/officeDocument/2006/relationships/font" Target="fonts/NanumGothic-bold.fntdata"/><Relationship Id="rId27" Type="http://schemas.openxmlformats.org/officeDocument/2006/relationships/font" Target="fonts/NanumGothic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b0ba9e01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b0ba9e01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b0ba9e01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7b0ba9e01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b0ba9e01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b0ba9e01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b0ba9e01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b0ba9e01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b0ba9e01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7b0ba9e0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b0ba9e01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7b0ba9e01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b0ba9e01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b0ba9e01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7b0ba9e01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7b0ba9e01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7b0ba9e019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7b0ba9e019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b0ba9e01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7b0ba9e01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5813ef426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5813ef426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b0ba9e01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7b0ba9e01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3ec75391cc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3ec75391cc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5813ef426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5813ef426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b0ba9e01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7b0ba9e01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b0ba9e01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b0ba9e01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b0ba9e01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b0ba9e01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b0ba9e01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b0ba9e01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b0ba9e01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b0ba9e01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b0ba9e01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b0ba9e01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7200" y="152400"/>
            <a:ext cx="4533921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3675" y="3513050"/>
            <a:ext cx="1821726" cy="182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35600" y="576915"/>
            <a:ext cx="1612000" cy="4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3691750" y="1992500"/>
            <a:ext cx="52662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anumGothicExtraBold"/>
              <a:buNone/>
              <a:defRPr sz="4000">
                <a:solidFill>
                  <a:schemeClr val="lt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73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5" y="24088"/>
            <a:ext cx="646375" cy="64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Gothic"/>
              <a:buNone/>
              <a:defRPr b="1" sz="2400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Nanum Gothic"/>
              <a:buChar char="●"/>
              <a:defRPr>
                <a:latin typeface="Nanum Gothic"/>
                <a:ea typeface="Nanum Gothic"/>
                <a:cs typeface="Nanum Gothic"/>
                <a:sym typeface="Nanum Gothic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○"/>
              <a:defRPr>
                <a:latin typeface="Nanum Gothic"/>
                <a:ea typeface="Nanum Gothic"/>
                <a:cs typeface="Nanum Gothic"/>
                <a:sym typeface="Nanum Gothic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■"/>
              <a:defRPr>
                <a:latin typeface="Nanum Gothic"/>
                <a:ea typeface="Nanum Gothic"/>
                <a:cs typeface="Nanum Gothic"/>
                <a:sym typeface="Nanum Gothic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●"/>
              <a:defRPr>
                <a:latin typeface="Nanum Gothic"/>
                <a:ea typeface="Nanum Gothic"/>
                <a:cs typeface="Nanum Gothic"/>
                <a:sym typeface="Nanum Gothic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○"/>
              <a:defRPr>
                <a:latin typeface="Nanum Gothic"/>
                <a:ea typeface="Nanum Gothic"/>
                <a:cs typeface="Nanum Gothic"/>
                <a:sym typeface="Nanum Gothic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■"/>
              <a:defRPr>
                <a:latin typeface="Nanum Gothic"/>
                <a:ea typeface="Nanum Gothic"/>
                <a:cs typeface="Nanum Gothic"/>
                <a:sym typeface="Nanum Gothic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●"/>
              <a:defRPr>
                <a:latin typeface="Nanum Gothic"/>
                <a:ea typeface="Nanum Gothic"/>
                <a:cs typeface="Nanum Gothic"/>
                <a:sym typeface="Nanum Gothic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○"/>
              <a:defRPr>
                <a:latin typeface="Nanum Gothic"/>
                <a:ea typeface="Nanum Gothic"/>
                <a:cs typeface="Nanum Gothic"/>
                <a:sym typeface="Nanum Gothic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■"/>
              <a:defRPr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7106890" y="970005"/>
            <a:ext cx="1472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ko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09</a:t>
            </a:r>
            <a:endParaRPr b="1" i="0" sz="8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893875" y="2121000"/>
            <a:ext cx="58305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4000">
                <a:solidFill>
                  <a:srgbClr val="FFFFFF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게시판에 페이징 </a:t>
            </a:r>
            <a:endParaRPr sz="4000">
              <a:solidFill>
                <a:srgbClr val="FFFFFF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4000">
                <a:solidFill>
                  <a:srgbClr val="FFFFFF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기능 넣기</a:t>
            </a:r>
            <a:endParaRPr sz="4000">
              <a:solidFill>
                <a:srgbClr val="FFFFFF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2" name="Google Shape;62;p13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9.4 페이징용 쿼리문 작성</a:t>
            </a:r>
            <a:endParaRPr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207525" y="8673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b="1" lang="ko">
                <a:solidFill>
                  <a:schemeClr val="dk1"/>
                </a:solidFill>
              </a:rPr>
              <a:t>페이징 처리용 쿼리문 작성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첫 번째 페이지에 출력할 게시물을 가져오기 위해 rownum은 1~10까지로 지정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619815"/>
            <a:ext cx="6372225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523790" y="3169790"/>
            <a:ext cx="7940100" cy="18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❶ board 테이블의 게시물을 일련번호의 내림차순으로 정렬 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❷ 정렬된 상태에서 rownum을 부여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❸ 순차적인 rownum을 통해 1~10까지의 게시물의 구간을 정해 가져올 수 있음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9.4 페이징용 쿼리문 작성</a:t>
            </a:r>
            <a:endParaRPr/>
          </a:p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207525" y="8673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b="1" lang="ko">
                <a:solidFill>
                  <a:schemeClr val="dk1"/>
                </a:solidFill>
              </a:rPr>
              <a:t>페이징 처리용 쿼리문 작성(계속)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만약 검색 조건을 추가해야 한다면 ❶에 where절을 삽입하면 됨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검색조건 없이 쿼리문을 실행한 결과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200" y="1570891"/>
            <a:ext cx="640080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200" y="3513491"/>
            <a:ext cx="488632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9.5 DAO 수정</a:t>
            </a:r>
            <a:endParaRPr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229150" y="758650"/>
            <a:ext cx="4970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9-2] Java Resources/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model1/board/BoardDAO.java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99976"/>
            <a:ext cx="5799282" cy="395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/>
        </p:nvSpPr>
        <p:spPr>
          <a:xfrm>
            <a:off x="5875475" y="1099975"/>
            <a:ext cx="3204900" cy="23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❶ 페이징 처리를 위한 쿼리문 작성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❷ 검색어가 있는 경우 where절 동적 추가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❸ 게시물의 구간을 설정하는 부분은 인파라미터로 작성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9.5 DAO 수정</a:t>
            </a:r>
            <a:endParaRPr/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2" name="Google Shape;162;p25"/>
          <p:cNvSpPr txBox="1"/>
          <p:nvPr/>
        </p:nvSpPr>
        <p:spPr>
          <a:xfrm>
            <a:off x="229150" y="758650"/>
            <a:ext cx="590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9-2] Java Resources/model1/board/BoardDAO.java(계속)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99" y="1099974"/>
            <a:ext cx="5799275" cy="2096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3180899"/>
            <a:ext cx="5799275" cy="859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99" y="4072587"/>
            <a:ext cx="5799275" cy="104404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5875475" y="1099975"/>
            <a:ext cx="3204900" cy="23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❹❺ 쿼리문의 인파라미터를 설정한 후 실행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반환된 ResultSet에 저장된 레코드를 List컬렉션에 추가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rgbClr val="FFFFFF"/>
                </a:solidFill>
                <a:highlight>
                  <a:srgbClr val="FF00FF"/>
                </a:highlight>
                <a:latin typeface="Nanum Gothic"/>
                <a:ea typeface="Nanum Gothic"/>
                <a:cs typeface="Nanum Gothic"/>
                <a:sym typeface="Nanum Gothic"/>
              </a:rPr>
              <a:t>[Note]</a:t>
            </a: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b="1" lang="ko">
                <a:solidFill>
                  <a:srgbClr val="FF00FF"/>
                </a:solidFill>
                <a:latin typeface="Nanum Gothic"/>
                <a:ea typeface="Nanum Gothic"/>
                <a:cs typeface="Nanum Gothic"/>
                <a:sym typeface="Nanum Gothic"/>
              </a:rPr>
              <a:t>기존 selectList()에서 쿼리문만 변경되어, 인파라미터를 설정하는 부분만 추가됨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9.6 List.jsp 수정</a:t>
            </a:r>
            <a:endParaRPr/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3" name="Google Shape;173;p26"/>
          <p:cNvSpPr txBox="1"/>
          <p:nvPr/>
        </p:nvSpPr>
        <p:spPr>
          <a:xfrm>
            <a:off x="207525" y="8673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b="1" lang="ko">
                <a:solidFill>
                  <a:schemeClr val="dk1"/>
                </a:solidFill>
              </a:rPr>
              <a:t>설정값 관리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</a:rPr>
              <a:t>web.xml에 컨텍스트 초기화 매개변수로 추가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POSTS_PER_PAGE : 한 페이지에 출력할 게시물의 개수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PAGES_PER_BLOCK : 한 화면에 출력할 페이지 번호의 개수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229150" y="1520650"/>
            <a:ext cx="411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9-3] 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webapp/WEB-INF/web.xml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800" y="1914250"/>
            <a:ext cx="629602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9.6 List.jsp 수정</a:t>
            </a:r>
            <a:endParaRPr/>
          </a:p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2" name="Google Shape;182;p27"/>
          <p:cNvSpPr txBox="1"/>
          <p:nvPr/>
        </p:nvSpPr>
        <p:spPr>
          <a:xfrm>
            <a:off x="207525" y="8673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b="1" lang="ko">
                <a:solidFill>
                  <a:schemeClr val="dk1"/>
                </a:solidFill>
              </a:rPr>
              <a:t>데이터 계산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229150" y="1139650"/>
            <a:ext cx="411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9-4] 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webapp/09PagingBoard/List.jsp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350" y="1473000"/>
            <a:ext cx="4621350" cy="3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/>
          <p:nvPr/>
        </p:nvSpPr>
        <p:spPr>
          <a:xfrm>
            <a:off x="4966550" y="1473000"/>
            <a:ext cx="4115100" cy="14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❶ 컨텍스트 초기화 매개변수를 읽어와서 전체페이지수 계산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❷ 파라미터로 전달된 현재 페이지 확인. 기본값은 1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❸ 쿼리문의 between절에 사용할 게시물의 구간 계산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  <a:highlight>
                  <a:srgbClr val="FF00FF"/>
                </a:highlight>
                <a:latin typeface="Nanum Gothic"/>
                <a:ea typeface="Nanum Gothic"/>
                <a:cs typeface="Nanum Gothic"/>
                <a:sym typeface="Nanum Gothic"/>
              </a:rPr>
              <a:t>[Note]</a:t>
            </a:r>
            <a:r>
              <a:rPr b="1" lang="ko">
                <a:solidFill>
                  <a:srgbClr val="000000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b="1" lang="ko">
                <a:solidFill>
                  <a:srgbClr val="FF00FF"/>
                </a:solidFill>
                <a:latin typeface="Nanum Gothic"/>
                <a:ea typeface="Nanum Gothic"/>
                <a:cs typeface="Nanum Gothic"/>
                <a:sym typeface="Nanum Gothic"/>
              </a:rPr>
              <a:t>게시물의 수를 카운트하는 selectCount()와 게시물을 인출하는 selectListPage() 사이에 페이징 관련 코드를 삽입한다. 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9.6 List.jsp 수정</a:t>
            </a:r>
            <a:endParaRPr/>
          </a:p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2" name="Google Shape;192;p28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b="1" lang="ko">
                <a:solidFill>
                  <a:schemeClr val="dk1"/>
                </a:solidFill>
              </a:rPr>
              <a:t>바로가기 HTML 코드 생성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229150" y="987250"/>
            <a:ext cx="6985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9-5] 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Java Resources/utils/BoardPage.java (이전 페이지 블록 바로가기)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359925" y="3687000"/>
            <a:ext cx="8241900" cy="14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❶ 전체페이지수 계산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❷ 4단계에서 설명한 ‘이전 페이지 블록 바로가기’를 출력하기 위한 코드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pageTemp가 1이 아닐때만 ‘이전 블록’ 링크를 출력 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25" y="1353375"/>
            <a:ext cx="629602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9.6 List.jsp 수정</a:t>
            </a:r>
            <a:endParaRPr/>
          </a:p>
        </p:txBody>
      </p:sp>
      <p:sp>
        <p:nvSpPr>
          <p:cNvPr id="201" name="Google Shape;20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2" name="Google Shape;202;p29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b="1" lang="ko">
                <a:solidFill>
                  <a:schemeClr val="dk1"/>
                </a:solidFill>
              </a:rPr>
              <a:t>바로가기 HTML 코드 생성(계속)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229150" y="987250"/>
            <a:ext cx="6985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9-5] Java Resources/utils/BoardPage.java (각 페이지 번호 출력)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346875" y="4334700"/>
            <a:ext cx="824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❺ 현재 페이지라면 링크를 걸지 않음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❻ 현재 페이지가 아닌 경우에만 링크를 삽입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13" y="1353363"/>
            <a:ext cx="629602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9.6 List.jsp 수정</a:t>
            </a:r>
            <a:endParaRPr/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b="1" lang="ko">
                <a:solidFill>
                  <a:schemeClr val="dk1"/>
                </a:solidFill>
              </a:rPr>
              <a:t>바로가기 HTML 코드 생성(계속)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229150" y="987250"/>
            <a:ext cx="6985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9-5] Java Resources/utils/BoardPage.java (다음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 페이지 블록 바로가기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)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14" name="Google Shape;214;p30"/>
          <p:cNvSpPr txBox="1"/>
          <p:nvPr/>
        </p:nvSpPr>
        <p:spPr>
          <a:xfrm>
            <a:off x="356725" y="3867975"/>
            <a:ext cx="824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❽ pageTemp가 전체 페이지 수 이하일때 ‘다음 페이지 블록’을 출력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15" y="1353375"/>
            <a:ext cx="62865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9.6 List.jsp 수정</a:t>
            </a:r>
            <a:endParaRPr/>
          </a:p>
        </p:txBody>
      </p:sp>
      <p:sp>
        <p:nvSpPr>
          <p:cNvPr id="221" name="Google Shape;22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22" name="Google Shape;222;p31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b="1" lang="ko">
                <a:solidFill>
                  <a:schemeClr val="dk1"/>
                </a:solidFill>
              </a:rPr>
              <a:t>화면출력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229150" y="987250"/>
            <a:ext cx="6985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9-6] 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webapp/09PagingBoard/List.jsp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24" name="Google Shape;2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25" y="1356934"/>
            <a:ext cx="629602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813" y="2054090"/>
            <a:ext cx="629602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825" y="4126000"/>
            <a:ext cx="6296025" cy="91439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1"/>
          <p:cNvSpPr txBox="1"/>
          <p:nvPr/>
        </p:nvSpPr>
        <p:spPr>
          <a:xfrm>
            <a:off x="6607850" y="1356925"/>
            <a:ext cx="2536200" cy="21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❶ 페이지 정보 출력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❷ 가상 게시물 번호에 현재 페이지 번호를 적용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❸ 각 페이지 바로가기 링크 출력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목표 및 순서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175100" y="846850"/>
            <a:ext cx="8700900" cy="4209900"/>
          </a:xfrm>
          <a:prstGeom prst="roundRect">
            <a:avLst>
              <a:gd fmla="val 4538" name="adj"/>
            </a:avLst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Nanum Gothic"/>
                <a:ea typeface="Nanum Gothic"/>
                <a:cs typeface="Nanum Gothic"/>
                <a:sym typeface="Nanum Gothic"/>
              </a:rPr>
              <a:t>▣ 학습 목표</a:t>
            </a:r>
            <a:endParaRPr sz="16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anum Gothic"/>
              <a:buChar char="●"/>
            </a:pP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8장에서 만든 게시판에 페이징 기능을 추가합니다. 페이징이란 목록이 길 때 페 이지별로 나눠 보여주는 기능입니다.</a:t>
            </a:r>
            <a:endParaRPr sz="16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학습 순서</a:t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활용 사례</a:t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</a:rPr>
              <a:t>페이징은 게시판뿐 아니라 쇼핑몰, 블로그, 검색 엔진 등 보여줄 콘텐츠가 여러 개인 서비스에서는 거의 필수로 이용됩니다.</a:t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153" y="2259806"/>
            <a:ext cx="4253000" cy="18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9.7 동작 확인</a:t>
            </a:r>
            <a:endParaRPr/>
          </a:p>
        </p:txBody>
      </p:sp>
      <p:sp>
        <p:nvSpPr>
          <p:cNvPr id="233" name="Google Shape;23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398725"/>
            <a:ext cx="4251575" cy="316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142" y="1395475"/>
            <a:ext cx="4511425" cy="317503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2"/>
          <p:cNvSpPr txBox="1"/>
          <p:nvPr/>
        </p:nvSpPr>
        <p:spPr>
          <a:xfrm>
            <a:off x="76200" y="990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b="1" lang="ko">
                <a:solidFill>
                  <a:schemeClr val="dk1"/>
                </a:solidFill>
              </a:rPr>
              <a:t>List.jsp 최초 실행</a:t>
            </a:r>
            <a:endParaRPr/>
          </a:p>
        </p:txBody>
      </p:sp>
      <p:sp>
        <p:nvSpPr>
          <p:cNvPr id="237" name="Google Shape;237;p32"/>
          <p:cNvSpPr txBox="1"/>
          <p:nvPr/>
        </p:nvSpPr>
        <p:spPr>
          <a:xfrm>
            <a:off x="4488150" y="990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b="1" lang="ko">
                <a:solidFill>
                  <a:schemeClr val="dk1"/>
                </a:solidFill>
              </a:rPr>
              <a:t>6페이지로 이동한 경우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43" name="Google Shape;243;p33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마무리</a:t>
            </a:r>
            <a:endParaRPr/>
          </a:p>
        </p:txBody>
      </p:sp>
      <p:pic>
        <p:nvPicPr>
          <p:cNvPr id="244" name="Google Shape;2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3325" y="3676200"/>
            <a:ext cx="1319625" cy="130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3"/>
          <p:cNvSpPr txBox="1"/>
          <p:nvPr/>
        </p:nvSpPr>
        <p:spPr>
          <a:xfrm>
            <a:off x="207525" y="8673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핵심요약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</a:rPr>
              <a:t>게시판의 설정값은 web.xml에 컨텍스트 초기화 매개변수로 저장해 사용하면 소스 코드 수정 없이 값을 변경할 수 있음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</a:rPr>
              <a:t>해당 설정값과 테이블에 저장된 레코드의 개수를 통해 페이지 수를 계산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</a:rPr>
              <a:t>페이지 번호를 출력하는 코드는 14장에서 제작할 모델2 방식 게시판에서도 동일하게 사용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</a:rPr>
              <a:t>이처럼 공통적으로 쓰이는 기능은 별도의 유틸리티 클래스로 만들어두면 재사용성이 높아짐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9.1 프로젝트 구상</a:t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07525" y="8673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페이징이란..??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게시물이 많을 경우 목록을 10~20개 정도씩 나눠 페이지별로 출력하는 기능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기능이 없을때의 문제점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스크롤이 길어져서 사용자가 목록에서 원하는 게시글을 찾기 어려움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전송해야 할 데이터가 많아지므로 페이지 로딩 속도가 느려짐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한꺼번에 많은 데이터를 처리해야 하므로 데이터베이스에도 과부하가 걸림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페이징을 위한 설정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한 페이지에 출력할 게시물의 개수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POSTS _PER_PAGE = 10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한 화면(블록)에 출력할 페이지 번호의 개수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PAGES_PER_BLOCK = 5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900" y="3007650"/>
            <a:ext cx="3746900" cy="21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9.1 프로젝트 구상</a:t>
            </a:r>
            <a:endParaRPr/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207525" y="8673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페이징 구현 절차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1단계 : board 테이블에 저장된 전체 레코드 수를 카운트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전체 게시물이 105개라 가정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2단계 : 각 페이지에서 출력할 게시물의 범위를 계산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계산식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■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범위의 시작값 : ( 현재 페이지 - 1) * POSTS_PER_PAGE + 1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■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범위의 종료값 : ( 현재 페이지 * POSTS_PER_PAGE )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계산 예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■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1페이지 일때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시작값 : (1 - 1) * 10 + 1 = 1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종료값 : 1 * 10 = 10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■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2페이지 일때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시작값 : (2 - 1) * 10 + 1 = 11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종료값 : 2 * 10 = 20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9.1 프로젝트 구상</a:t>
            </a:r>
            <a:endParaRPr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207525" y="8673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페이징 구현 절차(계속)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3단계 : 전체 페이지 수를 계산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계산식 : Math.ceil(전체 게시물 수 / POSTS_PER_PAGE)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■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계산 결과를 무조건 올림 처리해야 마지막 페이지를 조회할 수 있음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계산 예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■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게시물 수가 총 105개이므로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페이지 수 : Math.ceil(105 / 10) = Math.ceil(10.5) = 11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4단계 : ‘이전 페이지 블록 바로가기’를 출력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계산식 : ((현재 페이지 - 1) / PAGES_PER_BLOCK ) * PAGES_PER_BLOCK + 1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■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계산 예 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현재 1페이지일 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pageTemp = ((1 - 1) / 5) * 5 + 1 = 1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현재 5페이지일 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pageTemp = ((5 - 1) / 5) * 5 + 1 = 1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■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pageTemp가 1이라면 첫번째 블록이므로 이전 블록 바로가기를 출력하지 않음	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9.1 프로젝트 구상</a:t>
            </a:r>
            <a:endParaRPr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207525" y="8673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페이징 구현 절차(계속)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4단계 : (앞에서 계속)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현재 6페이지일 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pageTemp = ((6 - 1) / 5) * 5 + 1 = 6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현재 10페이지일 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pageTemp = ((10 - 1) / 5) * 5 + 1 = 6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■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1이 아닐 때는 pageTemp - 1 결과로 이전 페이지 블록 바로가기를 출력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5단계 : 각 페이지 번호를 출력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4</a:t>
            </a: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단계에서 계산한 pageTemp를 BLOCK_PAGE만큼 반복하면서 +1 연산 후 출력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■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pageTemp 가 1일 때 : “1 2 3 4 5”를 출력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■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pageTemp 가 6일 때 : “6 7 8 9 10”을 출력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6단계 : ‘다음 페이지 블록 바로가기’를 출력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각 페이지 번호를 출력한 후 pageTemp + 1 하여 다음 페이지 블록 바로가기를 설정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9.2 8장 소스 코드 복사</a:t>
            </a:r>
            <a:endParaRPr/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207525" y="8673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프로젝트에서 폴더 복사하기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08Board 폴더를 복사한 후 webapp에 붙여넣기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이름 충돌(Name Conflict) 창이 뜨면 09PagingBoard 로 폴더명 변경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16875"/>
            <a:ext cx="2505828" cy="226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6828" y="2116875"/>
            <a:ext cx="3044663" cy="226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0099" y="2116877"/>
            <a:ext cx="2820625" cy="11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9.3 더미 데이터 입력</a:t>
            </a:r>
            <a:endParaRPr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207525" y="8673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페이징 테스트를 위한 더미데이터 100개 입력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for문을 이용해서 insert 쿼리문을 100번 반복해서 실행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229150" y="1520650"/>
            <a:ext cx="4970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9-1] 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webapp/09PagingBoard/WriteProcess.jsp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8275"/>
            <a:ext cx="6296025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6448425" y="1888275"/>
            <a:ext cx="2695500" cy="23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❷ insert 쿼리문을 실행하는 메서드를 100번 반복 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❸ “제목-1”, “제목-2”와 같이 입력되도록 수정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FF0000"/>
                </a:solidFill>
                <a:latin typeface="Nanum Gothic"/>
                <a:ea typeface="Nanum Gothic"/>
                <a:cs typeface="Nanum Gothic"/>
                <a:sym typeface="Nanum Gothic"/>
              </a:rPr>
              <a:t>Write.jsp를 실행한 후 글 작성</a:t>
            </a:r>
            <a:endParaRPr>
              <a:solidFill>
                <a:srgbClr val="FF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4776" y="3587451"/>
            <a:ext cx="4929150" cy="15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9.4 페이징용 쿼리문 작성</a:t>
            </a:r>
            <a:endParaRPr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207525" y="8673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rownum 이란..??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오라클에서 생성된 모든 테이블에서 사용할 수 있는 가상의 컬럼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SELECT 쿼리문으로 추출 하는 데이터(row)에 순차적으로 부여되는 순번(num)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SQL Developer 에서 member 테이블을 통해 rownum 확인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member 테이블에 물리적으로 존재하지 않지만 select를 통해 출력됨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650275"/>
            <a:ext cx="5613841" cy="22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