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48" r:id="rId1"/>
    <p:sldMasterId id="2147483673" r:id="rId2"/>
  </p:sldMasterIdLst>
  <p:notesMasterIdLst>
    <p:notesMasterId r:id="rId3"/>
  </p:notesMasterIdLst>
  <p:handoutMasterIdLst>
    <p:handoutMasterId r:id="rId4"/>
  </p:handoutMasterIdLst>
  <p:sldIdLst>
    <p:sldId id="398" r:id="rId5"/>
    <p:sldId id="409" r:id="rId6"/>
    <p:sldId id="403" r:id="rId7"/>
    <p:sldId id="404" r:id="rId8"/>
    <p:sldId id="412" r:id="rId9"/>
    <p:sldId id="406" r:id="rId10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user" initials="u" lastIdx="4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7930" autoAdjust="0"/>
    <p:restoredTop sz="94660"/>
  </p:normalViewPr>
  <p:slideViewPr>
    <p:cSldViewPr>
      <p:cViewPr varScale="1">
        <p:scale>
          <a:sx n="100" d="100"/>
          <a:sy n="100" d="100"/>
        </p:scale>
        <p:origin x="126" y="12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106"/>
        <p:guide pos="2121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commentAuthors" Target="commentAuthors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999972AA-FE3A-41E8-94D7-0A348C1614D1}" type="datetime1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CB25E66B-2806-4CC0-B543-C1F698B8CB0C}" type="datetime1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10" Type="http://schemas.openxmlformats.org/officeDocument/2006/relationships/slideLayout" Target="../slideLayouts/slideLayout13.xml"  /><Relationship Id="rId11" Type="http://schemas.openxmlformats.org/officeDocument/2006/relationships/slideLayout" Target="../slideLayouts/slideLayout14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5.xml"  /><Relationship Id="rId3" Type="http://schemas.openxmlformats.org/officeDocument/2006/relationships/slideLayout" Target="../slideLayouts/slideLayout6.xml"  /><Relationship Id="rId4" Type="http://schemas.openxmlformats.org/officeDocument/2006/relationships/slideLayout" Target="../slideLayouts/slideLayout7.xml"  /><Relationship Id="rId5" Type="http://schemas.openxmlformats.org/officeDocument/2006/relationships/slideLayout" Target="../slideLayouts/slideLayout8.xml"  /><Relationship Id="rId6" Type="http://schemas.openxmlformats.org/officeDocument/2006/relationships/slideLayout" Target="../slideLayouts/slideLayout9.xml"  /><Relationship Id="rId7" Type="http://schemas.openxmlformats.org/officeDocument/2006/relationships/slideLayout" Target="../slideLayouts/slideLayout10.xml"  /><Relationship Id="rId8" Type="http://schemas.openxmlformats.org/officeDocument/2006/relationships/slideLayout" Target="../slideLayouts/slideLayout11.xml"  /><Relationship Id="rId9" Type="http://schemas.openxmlformats.org/officeDocument/2006/relationships/slideLayout" Target="../slideLayouts/slideLayout1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76527114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프리모아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기획서 양식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과장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3.png"  /><Relationship Id="rId4" Type="http://schemas.openxmlformats.org/officeDocument/2006/relationships/image" Target="../media/image4.sv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5.png"  /><Relationship Id="rId4" Type="http://schemas.openxmlformats.org/officeDocument/2006/relationships/image" Target="../media/image6.sv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tags" Target="../tags/tag1.xml"  /><Relationship Id="rId2" Type="http://schemas.openxmlformats.org/officeDocument/2006/relationships/tags" Target="../tags/tag2.xml"  /><Relationship Id="rId3" Type="http://schemas.openxmlformats.org/officeDocument/2006/relationships/slideLayout" Target="../slideLayouts/slideLayout2.xml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sv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tags" Target="../tags/tag3.xml"  /><Relationship Id="rId10" Type="http://schemas.openxmlformats.org/officeDocument/2006/relationships/tags" Target="../tags/tag12.xml"  /><Relationship Id="rId11" Type="http://schemas.openxmlformats.org/officeDocument/2006/relationships/slideLayout" Target="../slideLayouts/slideLayout2.xml"  /><Relationship Id="rId12" Type="http://schemas.openxmlformats.org/officeDocument/2006/relationships/notesSlide" Target="../notesSlides/notesSlide3.xml"  /><Relationship Id="rId13" Type="http://schemas.openxmlformats.org/officeDocument/2006/relationships/image" Target="../media/image12.jpeg"  /><Relationship Id="rId14" Type="http://schemas.openxmlformats.org/officeDocument/2006/relationships/image" Target="../media/image10.png"  /><Relationship Id="rId15" Type="http://schemas.openxmlformats.org/officeDocument/2006/relationships/image" Target="../media/image11.svg"  /><Relationship Id="rId2" Type="http://schemas.openxmlformats.org/officeDocument/2006/relationships/tags" Target="../tags/tag4.xml"  /><Relationship Id="rId3" Type="http://schemas.openxmlformats.org/officeDocument/2006/relationships/tags" Target="../tags/tag5.xml"  /><Relationship Id="rId4" Type="http://schemas.openxmlformats.org/officeDocument/2006/relationships/tags" Target="../tags/tag6.xml"  /><Relationship Id="rId5" Type="http://schemas.openxmlformats.org/officeDocument/2006/relationships/tags" Target="../tags/tag7.xml"  /><Relationship Id="rId6" Type="http://schemas.openxmlformats.org/officeDocument/2006/relationships/tags" Target="../tags/tag8.xml"  /><Relationship Id="rId7" Type="http://schemas.openxmlformats.org/officeDocument/2006/relationships/tags" Target="../tags/tag9.xml"  /><Relationship Id="rId8" Type="http://schemas.openxmlformats.org/officeDocument/2006/relationships/tags" Target="../tags/tag10.xml"  /><Relationship Id="rId9" Type="http://schemas.openxmlformats.org/officeDocument/2006/relationships/tags" Target="../tags/tag1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56988"/>
              </p:ext>
            </p:extLst>
          </p:nvPr>
        </p:nvGraphicFramePr>
        <p:xfrm>
          <a:off x="3185639" y="3433564"/>
          <a:ext cx="2819849" cy="11969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5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05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05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21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㈜</a:t>
                      </a: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프리모아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검수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최종 승인 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9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과장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부장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대표이사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기획서 양식</a:t>
            </a: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>
                <a:solidFill>
                  <a:schemeClr val="bg1"/>
                </a:solidFill>
                <a:latin typeface="+mn-ea"/>
                <a:ea typeface="+mn-ea"/>
              </a:rPr>
              <a:t>2020-01-01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1.0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75731" y="675489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/>
                <a:gridCol w="1080514"/>
                <a:gridCol w="630300"/>
                <a:gridCol w="4952355"/>
                <a:gridCol w="1170557"/>
              </a:tblGrid>
              <a:tr h="241227"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변경일자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1227"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700"/>
                        <a:t>v.0.1</a:t>
                      </a:r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700"/>
                        <a:t>2020-01-01</a:t>
                      </a:r>
                      <a:endParaRPr lang="en-US" altLang="ko-KR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700"/>
                        <a:t>-</a:t>
                      </a: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700"/>
                        <a:t>최초작성 ㅁㄴㅇㅁㄴㅇ</a:t>
                      </a: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700"/>
                        <a:t>권과장</a:t>
                      </a: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41227">
                <a:tc>
                  <a:txBody>
                    <a:bodyPr vert="horz" lIns="68352" tIns="34176" rIns="68352" bIns="34176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/>
                        <a:t>v.0.2</a:t>
                      </a:r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/>
                        <a:t>2020-01-15</a:t>
                      </a:r>
                      <a:endParaRPr lang="en-US" altLang="ko-KR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700"/>
                        <a:t>4</a:t>
                      </a: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700"/>
                        <a:t>회원 정책 변경으로 로그인 시 받는 정보 일부 제거 </a:t>
                      </a:r>
                      <a:endParaRPr lang="en-US" altLang="ko-KR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권과장</a:t>
                      </a: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41227"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41227"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l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l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41227"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l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l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41227"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l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l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41227"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l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l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41227"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l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l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41227"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l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l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41227"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l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l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41227"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l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l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41227"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en-US" altLang="ko-KR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l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l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41227"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l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l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41227"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l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lstStyle/>
                    <a:p>
                      <a:pPr lvl="0" algn="l" latinLnBrk="1"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0D0C7CDD-757F-44C6-A82D-565BD365FF21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8A7811D-B585-4DB2-A71F-7454EDE8B0F9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47E9790-026E-4A7B-8BC1-2BB7D23D91FC}"/>
              </a:ext>
            </a:extLst>
          </p:cNvPr>
          <p:cNvSpPr/>
          <p:nvPr/>
        </p:nvSpPr>
        <p:spPr>
          <a:xfrm>
            <a:off x="1403648" y="4563218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 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문서의 버전정보를 확인할 수 있는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</a:t>
            </a:r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9B64829-8A32-44D6-84E4-74E6E4A40D9D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기획문서는 최초 작성 후 작성 시와 달라지는 여러 이해당사자의 필요나 개발 환경에 따라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수정이 여러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차레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발생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문서는 디자인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완료까지 작업을 진행하는 작업자와 관리자까지 최종 결과물에 대한 기초자료가 되기 때문에 수정된 정보 에 대한 관리가 되지 않으면 최종 결과물이 원하는 방향대로 나오지 않을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정해진 양식은 없지만 일반적으로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 별 변경일자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수정된 페이지와 수정 내용을 작성하고 최종 버전을 공유합니다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18" name="그래픽 17">
            <a:extLst>
              <a:ext uri="{FF2B5EF4-FFF2-40B4-BE49-F238E27FC236}">
                <a16:creationId xmlns="" xmlns:a16="http://schemas.microsoft.com/office/drawing/2014/main" id="{54FBBEFD-86F7-4840-8043-6464AE9D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800" y="4624064"/>
            <a:ext cx="209583" cy="21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280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서비스 개요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92063"/>
              </p:ext>
            </p:extLst>
          </p:nvPr>
        </p:nvGraphicFramePr>
        <p:xfrm>
          <a:off x="275731" y="672900"/>
          <a:ext cx="8592538" cy="42510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서비스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전문가 중개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플랫폼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3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배경</a:t>
                      </a:r>
                      <a:endParaRPr lang="en-US" altLang="ko-KR" sz="800" b="1" dirty="0"/>
                    </a:p>
                    <a:p>
                      <a:pPr algn="ctr" latinLnBrk="1"/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시장의 정보 비대칭을 해소하고 시장의 안전성 확보 및 강화가 필요함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보다 편하고 안정적인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환경에 기여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목적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전문가에 대한 명확한 정보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견적의 타당성 이해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편리한 프로젝트 관리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기대 효과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분쟁률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축소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90%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2%</a:t>
                      </a: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국내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시장 규모 성장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$$$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억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$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조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개발자와 디자이너 등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전문가 모집을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역경매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형식으로 합리적 견적 제공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 미팅 서비스 제공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표준계약서 작성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에스크로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방식의  대금보호 시스템 제공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협업툴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프로젝트룸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하자보수보증보험 가입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고객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외주를 맡길 수 있는 프로젝트를 가진 클라이언트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전문 개발자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디자이너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서비스 채널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PC/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기타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 err="1"/>
                        <a:t>오픈시점</a:t>
                      </a:r>
                      <a:r>
                        <a:rPr lang="ko-KR" altLang="en-US" sz="800" b="1" dirty="0"/>
                        <a:t> 등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2013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9</a:t>
                      </a:r>
                      <a:r>
                        <a:rPr lang="ko-KR" altLang="en-US" sz="800" dirty="0"/>
                        <a:t>월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6E9C2CE6-F7DA-4A92-80FB-8853A573E027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251EEDD-28BE-4E9C-A6AE-C8F34434803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개요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D2537F6-39FA-40A2-8761-EF83310CAD8A}"/>
              </a:ext>
            </a:extLst>
          </p:cNvPr>
          <p:cNvSpPr/>
          <p:nvPr/>
        </p:nvSpPr>
        <p:spPr>
          <a:xfrm>
            <a:off x="1561209" y="4563218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서비스에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대한 개괄적인 내용을 작성한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</a:t>
            </a:r>
            <a:r>
              <a:rPr lang="en-US" altLang="ko-KR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814CC866-8141-447F-BE14-655AC1743971}"/>
              </a:ext>
            </a:extLst>
          </p:cNvPr>
          <p:cNvSpPr/>
          <p:nvPr/>
        </p:nvSpPr>
        <p:spPr>
          <a:xfrm>
            <a:off x="257370" y="4867392"/>
            <a:ext cx="8563102" cy="39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서비스라면 기획서를 읽는 다양한 관계자의 이해를 돕기 위해 간단한 서비스 개요를 삽입하면 좋습니다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서비스의 배경과 목적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효과를 공유하여 방향성을 전달합니다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="" xmlns:a16="http://schemas.microsoft.com/office/drawing/2014/main" id="{24D5021A-7779-4675-93EA-0272AA599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4497" y="4637104"/>
            <a:ext cx="177901" cy="1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="" xmlns:a16="http://schemas.microsoft.com/office/drawing/2014/main" id="{C0245C10-3468-47CC-8C09-D3624B80E46C}"/>
              </a:ext>
            </a:extLst>
          </p:cNvPr>
          <p:cNvSpPr/>
          <p:nvPr/>
        </p:nvSpPr>
        <p:spPr>
          <a:xfrm>
            <a:off x="5104088" y="3201418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D1798D27-856C-4ABE-AD88-3547832FE000}"/>
              </a:ext>
            </a:extLst>
          </p:cNvPr>
          <p:cNvSpPr txBox="1"/>
          <p:nvPr/>
        </p:nvSpPr>
        <p:spPr>
          <a:xfrm>
            <a:off x="-8305" y="337220"/>
            <a:ext cx="45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유저 플로우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="" xmlns:a16="http://schemas.microsoft.com/office/drawing/2014/main" id="{4C571064-81D9-41A8-AD92-C492C30DC26F}"/>
              </a:ext>
            </a:extLst>
          </p:cNvPr>
          <p:cNvSpPr/>
          <p:nvPr/>
        </p:nvSpPr>
        <p:spPr>
          <a:xfrm>
            <a:off x="815023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A3D26EA4-1BEC-4D52-A248-9DEED862A71D}"/>
              </a:ext>
            </a:extLst>
          </p:cNvPr>
          <p:cNvSpPr/>
          <p:nvPr/>
        </p:nvSpPr>
        <p:spPr>
          <a:xfrm>
            <a:off x="823585" y="13969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프로젝트 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="" xmlns:a16="http://schemas.microsoft.com/office/drawing/2014/main" id="{6F541ABC-B8DD-46A0-BD55-31C4324E4F89}"/>
              </a:ext>
            </a:extLst>
          </p:cNvPr>
          <p:cNvSpPr/>
          <p:nvPr/>
        </p:nvSpPr>
        <p:spPr>
          <a:xfrm>
            <a:off x="735923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</a:t>
            </a:r>
            <a:endParaRPr lang="en-US" altLang="ko-KR" sz="75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5A2F5531-EEB3-43C4-9F84-C7A4D48D989B}"/>
              </a:ext>
            </a:extLst>
          </p:cNvPr>
          <p:cNvCxnSpPr>
            <a:cxnSpLocks/>
          </p:cNvCxnSpPr>
          <p:nvPr/>
        </p:nvCxnSpPr>
        <p:spPr>
          <a:xfrm>
            <a:off x="1827294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5DBA1496-AB2D-4545-B4F6-BD901EA2C55F}"/>
              </a:ext>
            </a:extLst>
          </p:cNvPr>
          <p:cNvSpPr/>
          <p:nvPr/>
        </p:nvSpPr>
        <p:spPr>
          <a:xfrm>
            <a:off x="2163068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32F5B678-F2CC-46B2-B2E4-700C73B56179}"/>
              </a:ext>
            </a:extLst>
          </p:cNvPr>
          <p:cNvSpPr/>
          <p:nvPr/>
        </p:nvSpPr>
        <p:spPr>
          <a:xfrm>
            <a:off x="3315162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4AE10EF0-EFF4-4B57-BB93-C11870971DA4}"/>
              </a:ext>
            </a:extLst>
          </p:cNvPr>
          <p:cNvCxnSpPr>
            <a:cxnSpLocks/>
          </p:cNvCxnSpPr>
          <p:nvPr/>
        </p:nvCxnSpPr>
        <p:spPr>
          <a:xfrm>
            <a:off x="3070066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1E5A8530-79EE-4D6C-9101-FD119E2EF8FE}"/>
              </a:ext>
            </a:extLst>
          </p:cNvPr>
          <p:cNvSpPr txBox="1"/>
          <p:nvPr/>
        </p:nvSpPr>
        <p:spPr>
          <a:xfrm>
            <a:off x="1791286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3CEB3E6C-6E2D-4BD1-8D6A-2260E4C1472B}"/>
              </a:ext>
            </a:extLst>
          </p:cNvPr>
          <p:cNvSpPr txBox="1"/>
          <p:nvPr/>
        </p:nvSpPr>
        <p:spPr>
          <a:xfrm>
            <a:off x="1287157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9032F5B2-C1EB-4A39-9F1F-854135E61A81}"/>
              </a:ext>
            </a:extLst>
          </p:cNvPr>
          <p:cNvCxnSpPr>
            <a:cxnSpLocks/>
          </p:cNvCxnSpPr>
          <p:nvPr/>
        </p:nvCxnSpPr>
        <p:spPr>
          <a:xfrm>
            <a:off x="1242411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89CC2D7F-214E-4B0B-8ABC-11BD0A62FCD6}"/>
              </a:ext>
            </a:extLst>
          </p:cNvPr>
          <p:cNvSpPr/>
          <p:nvPr/>
        </p:nvSpPr>
        <p:spPr>
          <a:xfrm>
            <a:off x="823585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지원자 모집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C1253F8B-1C71-4B58-BF86-9D16259CD052}"/>
              </a:ext>
            </a:extLst>
          </p:cNvPr>
          <p:cNvCxnSpPr>
            <a:cxnSpLocks/>
          </p:cNvCxnSpPr>
          <p:nvPr/>
        </p:nvCxnSpPr>
        <p:spPr>
          <a:xfrm>
            <a:off x="3819548" y="237704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16817555-B28A-435A-AE5D-375CAAD988F6}"/>
              </a:ext>
            </a:extLst>
          </p:cNvPr>
          <p:cNvSpPr/>
          <p:nvPr/>
        </p:nvSpPr>
        <p:spPr>
          <a:xfrm>
            <a:off x="3316307" y="260621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BADFF599-A2F1-4343-81F9-375953B67182}"/>
              </a:ext>
            </a:extLst>
          </p:cNvPr>
          <p:cNvCxnSpPr>
            <a:cxnSpLocks/>
          </p:cNvCxnSpPr>
          <p:nvPr/>
        </p:nvCxnSpPr>
        <p:spPr>
          <a:xfrm flipH="1">
            <a:off x="1744497" y="2785471"/>
            <a:ext cx="149691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823585" y="320293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미팅신청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1242411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28D2397D-465C-4CBB-8180-C8ABFAEECAA4}"/>
              </a:ext>
            </a:extLst>
          </p:cNvPr>
          <p:cNvCxnSpPr>
            <a:cxnSpLocks/>
          </p:cNvCxnSpPr>
          <p:nvPr/>
        </p:nvCxnSpPr>
        <p:spPr>
          <a:xfrm>
            <a:off x="1242411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B93D3515-2B26-4526-938A-3EF31B6C7B6B}"/>
              </a:ext>
            </a:extLst>
          </p:cNvPr>
          <p:cNvSpPr/>
          <p:nvPr/>
        </p:nvSpPr>
        <p:spPr>
          <a:xfrm>
            <a:off x="536559" y="3789674"/>
            <a:ext cx="1421436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계약대상을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</a:t>
            </a:r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택하였습니까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D74F3AF-FEA8-4D6C-AB73-E6B431ED7C92}"/>
              </a:ext>
            </a:extLst>
          </p:cNvPr>
          <p:cNvSpPr/>
          <p:nvPr/>
        </p:nvSpPr>
        <p:spPr>
          <a:xfrm>
            <a:off x="823585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계약서 날인</a:t>
            </a: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="" xmlns:a16="http://schemas.microsoft.com/office/drawing/2014/main" id="{80F4EF49-1194-4449-A0A1-8FF494E8068F}"/>
              </a:ext>
            </a:extLst>
          </p:cNvPr>
          <p:cNvSpPr/>
          <p:nvPr/>
        </p:nvSpPr>
        <p:spPr>
          <a:xfrm>
            <a:off x="823585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5E8CD1DC-58C2-46B5-85BA-70E1A0B404A4}"/>
              </a:ext>
            </a:extLst>
          </p:cNvPr>
          <p:cNvCxnSpPr>
            <a:cxnSpLocks/>
          </p:cNvCxnSpPr>
          <p:nvPr/>
        </p:nvCxnSpPr>
        <p:spPr>
          <a:xfrm>
            <a:off x="1236382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51">
            <a:extLst>
              <a:ext uri="{FF2B5EF4-FFF2-40B4-BE49-F238E27FC236}">
                <a16:creationId xmlns="" xmlns:a16="http://schemas.microsoft.com/office/drawing/2014/main" id="{D7968543-166F-478D-BFD4-B78208D06262}"/>
              </a:ext>
            </a:extLst>
          </p:cNvPr>
          <p:cNvCxnSpPr>
            <a:cxnSpLocks/>
          </p:cNvCxnSpPr>
          <p:nvPr/>
        </p:nvCxnSpPr>
        <p:spPr>
          <a:xfrm rot="10800000">
            <a:off x="444564" y="2763669"/>
            <a:ext cx="12700" cy="1217083"/>
          </a:xfrm>
          <a:prstGeom prst="bentConnector3">
            <a:avLst>
              <a:gd name="adj1" fmla="val 1390976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F7C88897-D3F6-41E7-AF44-C7949EB6E12D}"/>
              </a:ext>
            </a:extLst>
          </p:cNvPr>
          <p:cNvSpPr txBox="1"/>
          <p:nvPr/>
        </p:nvSpPr>
        <p:spPr>
          <a:xfrm>
            <a:off x="442241" y="268315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CBA3C6A-B568-4923-98F4-C19EAC4292F8}"/>
              </a:ext>
            </a:extLst>
          </p:cNvPr>
          <p:cNvSpPr txBox="1"/>
          <p:nvPr/>
        </p:nvSpPr>
        <p:spPr>
          <a:xfrm>
            <a:off x="1287157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="" xmlns:a16="http://schemas.microsoft.com/office/drawing/2014/main" id="{360231A5-AA22-49C6-B887-72E670AB7586}"/>
              </a:ext>
            </a:extLst>
          </p:cNvPr>
          <p:cNvCxnSpPr>
            <a:cxnSpLocks/>
          </p:cNvCxnSpPr>
          <p:nvPr/>
        </p:nvCxnSpPr>
        <p:spPr>
          <a:xfrm>
            <a:off x="1242411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>
            <a:extLst>
              <a:ext uri="{FF2B5EF4-FFF2-40B4-BE49-F238E27FC236}">
                <a16:creationId xmlns="" xmlns:a16="http://schemas.microsoft.com/office/drawing/2014/main" id="{8FDF1BE9-EC0C-4E73-BE0A-9EC7BB4BEFE3}"/>
              </a:ext>
            </a:extLst>
          </p:cNvPr>
          <p:cNvSpPr/>
          <p:nvPr/>
        </p:nvSpPr>
        <p:spPr>
          <a:xfrm>
            <a:off x="5338182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5B65ADE7-6BC0-4662-A42C-2CFEB6F02973}"/>
              </a:ext>
            </a:extLst>
          </p:cNvPr>
          <p:cNvSpPr/>
          <p:nvPr/>
        </p:nvSpPr>
        <p:spPr>
          <a:xfrm>
            <a:off x="5198059" y="1396994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프리모아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웹사이트접속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F7F1716E-9151-495B-B433-27D97257FF5C}"/>
              </a:ext>
            </a:extLst>
          </p:cNvPr>
          <p:cNvSpPr/>
          <p:nvPr/>
        </p:nvSpPr>
        <p:spPr>
          <a:xfrm>
            <a:off x="5259082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 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A3D0C245-3E1C-432B-B180-05D0E8EF92B5}"/>
              </a:ext>
            </a:extLst>
          </p:cNvPr>
          <p:cNvCxnSpPr>
            <a:cxnSpLocks/>
          </p:cNvCxnSpPr>
          <p:nvPr/>
        </p:nvCxnSpPr>
        <p:spPr>
          <a:xfrm>
            <a:off x="5765570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9D09828B-6410-4B49-975A-1E4F8F322258}"/>
              </a:ext>
            </a:extLst>
          </p:cNvPr>
          <p:cNvCxnSpPr>
            <a:cxnSpLocks/>
          </p:cNvCxnSpPr>
          <p:nvPr/>
        </p:nvCxnSpPr>
        <p:spPr>
          <a:xfrm>
            <a:off x="6350453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9D1FA220-2AC7-488E-92FD-AAB727F9E0F0}"/>
              </a:ext>
            </a:extLst>
          </p:cNvPr>
          <p:cNvSpPr/>
          <p:nvPr/>
        </p:nvSpPr>
        <p:spPr>
          <a:xfrm>
            <a:off x="6686227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F0A341A0-5E89-461A-B7DE-58F26DF8B530}"/>
              </a:ext>
            </a:extLst>
          </p:cNvPr>
          <p:cNvSpPr/>
          <p:nvPr/>
        </p:nvSpPr>
        <p:spPr>
          <a:xfrm>
            <a:off x="7838321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88C5D7D0-C7D1-4535-9D94-B521F467159D}"/>
              </a:ext>
            </a:extLst>
          </p:cNvPr>
          <p:cNvCxnSpPr>
            <a:cxnSpLocks/>
          </p:cNvCxnSpPr>
          <p:nvPr/>
        </p:nvCxnSpPr>
        <p:spPr>
          <a:xfrm>
            <a:off x="7593225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5F361EB6-C4C7-4890-80D3-32920BD1A110}"/>
              </a:ext>
            </a:extLst>
          </p:cNvPr>
          <p:cNvSpPr txBox="1"/>
          <p:nvPr/>
        </p:nvSpPr>
        <p:spPr>
          <a:xfrm>
            <a:off x="6314445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689A4301-0E27-40A9-9B2E-ED3B8A767A2F}"/>
              </a:ext>
            </a:extLst>
          </p:cNvPr>
          <p:cNvSpPr txBox="1"/>
          <p:nvPr/>
        </p:nvSpPr>
        <p:spPr>
          <a:xfrm>
            <a:off x="5810316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B94AFE8D-FA9D-4568-8D06-3E02FBB79BC5}"/>
              </a:ext>
            </a:extLst>
          </p:cNvPr>
          <p:cNvCxnSpPr>
            <a:cxnSpLocks/>
          </p:cNvCxnSpPr>
          <p:nvPr/>
        </p:nvCxnSpPr>
        <p:spPr>
          <a:xfrm>
            <a:off x="5765570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59C6B0BE-0DF4-4F39-8223-38DF9B4ADFB5}"/>
              </a:ext>
            </a:extLst>
          </p:cNvPr>
          <p:cNvSpPr/>
          <p:nvPr/>
        </p:nvSpPr>
        <p:spPr>
          <a:xfrm>
            <a:off x="5346744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283D2AEF-3863-4DF2-B232-0C9F93DCFD37}"/>
              </a:ext>
            </a:extLst>
          </p:cNvPr>
          <p:cNvCxnSpPr>
            <a:cxnSpLocks/>
          </p:cNvCxnSpPr>
          <p:nvPr/>
        </p:nvCxnSpPr>
        <p:spPr>
          <a:xfrm>
            <a:off x="8342707" y="2550844"/>
            <a:ext cx="0" cy="16037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7A8B0EAE-A922-43A6-8E61-270FA74A1BBD}"/>
              </a:ext>
            </a:extLst>
          </p:cNvPr>
          <p:cNvSpPr/>
          <p:nvPr/>
        </p:nvSpPr>
        <p:spPr>
          <a:xfrm>
            <a:off x="7839466" y="439456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6170BAEC-C5EE-4511-9E46-74AA6FA301B1}"/>
              </a:ext>
            </a:extLst>
          </p:cNvPr>
          <p:cNvCxnSpPr>
            <a:cxnSpLocks/>
          </p:cNvCxnSpPr>
          <p:nvPr/>
        </p:nvCxnSpPr>
        <p:spPr>
          <a:xfrm flipH="1">
            <a:off x="6335935" y="4573821"/>
            <a:ext cx="132556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4A9733C0-A759-4CA7-A5DE-98AAFF7B3D69}"/>
              </a:ext>
            </a:extLst>
          </p:cNvPr>
          <p:cNvCxnSpPr>
            <a:cxnSpLocks/>
          </p:cNvCxnSpPr>
          <p:nvPr/>
        </p:nvCxnSpPr>
        <p:spPr>
          <a:xfrm>
            <a:off x="5765570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D3453D9A-E108-45ED-9350-8142703E610A}"/>
              </a:ext>
            </a:extLst>
          </p:cNvPr>
          <p:cNvCxnSpPr>
            <a:cxnSpLocks/>
          </p:cNvCxnSpPr>
          <p:nvPr/>
        </p:nvCxnSpPr>
        <p:spPr>
          <a:xfrm>
            <a:off x="5765570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="" xmlns:a16="http://schemas.microsoft.com/office/drawing/2014/main" id="{CD6BC275-567E-4FF6-B8F8-9854F4D76E8A}"/>
              </a:ext>
            </a:extLst>
          </p:cNvPr>
          <p:cNvSpPr/>
          <p:nvPr/>
        </p:nvSpPr>
        <p:spPr>
          <a:xfrm>
            <a:off x="5027397" y="3789674"/>
            <a:ext cx="147920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altLang="ko-KR" sz="75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8BA99EDD-6CEE-4FD7-84D8-BDDA7EB73F96}"/>
              </a:ext>
            </a:extLst>
          </p:cNvPr>
          <p:cNvSpPr/>
          <p:nvPr/>
        </p:nvSpPr>
        <p:spPr>
          <a:xfrm>
            <a:off x="5346744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마이페이지 노출</a:t>
            </a: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="" xmlns:a16="http://schemas.microsoft.com/office/drawing/2014/main" id="{1545CF5C-9652-42C9-B52D-EA916D78866C}"/>
              </a:ext>
            </a:extLst>
          </p:cNvPr>
          <p:cNvSpPr/>
          <p:nvPr/>
        </p:nvSpPr>
        <p:spPr>
          <a:xfrm>
            <a:off x="5346744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="" xmlns:a16="http://schemas.microsoft.com/office/drawing/2014/main" id="{A225B93D-2579-44CC-A591-F86C1F45C7AA}"/>
              </a:ext>
            </a:extLst>
          </p:cNvPr>
          <p:cNvCxnSpPr>
            <a:cxnSpLocks/>
          </p:cNvCxnSpPr>
          <p:nvPr/>
        </p:nvCxnSpPr>
        <p:spPr>
          <a:xfrm>
            <a:off x="5759541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51">
            <a:extLst>
              <a:ext uri="{FF2B5EF4-FFF2-40B4-BE49-F238E27FC236}">
                <a16:creationId xmlns="" xmlns:a16="http://schemas.microsoft.com/office/drawing/2014/main" id="{3290B2E1-F73B-4375-940C-E7DDB2F06D8F}"/>
              </a:ext>
            </a:extLst>
          </p:cNvPr>
          <p:cNvCxnSpPr>
            <a:cxnSpLocks/>
          </p:cNvCxnSpPr>
          <p:nvPr/>
        </p:nvCxnSpPr>
        <p:spPr>
          <a:xfrm rot="10800000">
            <a:off x="6493897" y="2763669"/>
            <a:ext cx="12700" cy="1217083"/>
          </a:xfrm>
          <a:prstGeom prst="bentConnector3">
            <a:avLst>
              <a:gd name="adj1" fmla="val -5629024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7937069A-B501-4877-AEAF-AA0C6C565FEF}"/>
              </a:ext>
            </a:extLst>
          </p:cNvPr>
          <p:cNvSpPr txBox="1"/>
          <p:nvPr/>
        </p:nvSpPr>
        <p:spPr>
          <a:xfrm>
            <a:off x="6705707" y="377305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BDF07F9B-FB0D-4A5D-A43C-FF32EE93861D}"/>
              </a:ext>
            </a:extLst>
          </p:cNvPr>
          <p:cNvSpPr txBox="1"/>
          <p:nvPr/>
        </p:nvSpPr>
        <p:spPr>
          <a:xfrm>
            <a:off x="5810316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BE7EBA11-63F9-4B8E-B14B-764B42E038F7}"/>
              </a:ext>
            </a:extLst>
          </p:cNvPr>
          <p:cNvCxnSpPr>
            <a:cxnSpLocks/>
          </p:cNvCxnSpPr>
          <p:nvPr/>
        </p:nvCxnSpPr>
        <p:spPr>
          <a:xfrm>
            <a:off x="5765570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0A813FC0-47D4-4F8D-A11C-E349DECF8FA2}"/>
              </a:ext>
            </a:extLst>
          </p:cNvPr>
          <p:cNvSpPr/>
          <p:nvPr/>
        </p:nvSpPr>
        <p:spPr>
          <a:xfrm>
            <a:off x="6681920" y="3181972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‘</a:t>
            </a:r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아이디와 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비밀번호를 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확인해주세요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.’ </a:t>
            </a:r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얼럿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64B9737C-AF4C-4715-8F58-75FD2FA96A04}"/>
              </a:ext>
            </a:extLst>
          </p:cNvPr>
          <p:cNvSpPr txBox="1"/>
          <p:nvPr/>
        </p:nvSpPr>
        <p:spPr>
          <a:xfrm>
            <a:off x="4572000" y="350428"/>
            <a:ext cx="456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프로세스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="" xmlns:a16="http://schemas.microsoft.com/office/drawing/2014/main" id="{32B5AF49-B377-4AD8-BC34-873DED121F0A}"/>
              </a:ext>
            </a:extLst>
          </p:cNvPr>
          <p:cNvCxnSpPr/>
          <p:nvPr/>
        </p:nvCxnSpPr>
        <p:spPr>
          <a:xfrm>
            <a:off x="458030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7504" y="4416603"/>
            <a:ext cx="8928992" cy="1169109"/>
            <a:chOff x="107504" y="4424692"/>
            <a:chExt cx="8928992" cy="1169109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="" xmlns:a16="http://schemas.microsoft.com/office/drawing/2014/main" id="{4D66F489-279D-4000-BC3F-B3A7C546EF20}"/>
                </a:ext>
              </a:extLst>
            </p:cNvPr>
            <p:cNvSpPr/>
            <p:nvPr/>
          </p:nvSpPr>
          <p:spPr>
            <a:xfrm>
              <a:off x="107504" y="4424692"/>
              <a:ext cx="8928992" cy="1169109"/>
            </a:xfrm>
            <a:prstGeom prst="roundRect">
              <a:avLst>
                <a:gd name="adj" fmla="val 3624"/>
              </a:avLst>
            </a:prstGeom>
            <a:solidFill>
              <a:srgbClr val="F47710">
                <a:alpha val="9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5D05CF60-96E2-4E47-AC6D-8282BA14BD4A}"/>
                </a:ext>
              </a:extLst>
            </p:cNvPr>
            <p:cNvSpPr txBox="1"/>
            <p:nvPr/>
          </p:nvSpPr>
          <p:spPr>
            <a:xfrm>
              <a:off x="264479" y="4548857"/>
              <a:ext cx="15265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플로우차트</a:t>
              </a:r>
              <a:endPara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="" xmlns:a16="http://schemas.microsoft.com/office/drawing/2014/main" id="{38906745-2B8D-453F-820B-70D0F675995C}"/>
                </a:ext>
              </a:extLst>
            </p:cNvPr>
            <p:cNvSpPr/>
            <p:nvPr/>
          </p:nvSpPr>
          <p:spPr>
            <a:xfrm>
              <a:off x="1414345" y="4563218"/>
              <a:ext cx="683447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|   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또는 단위프로세스의 흐름을 </a:t>
              </a:r>
              <a:r>
                <a:rPr lang="ko-KR" altLang="en-US" sz="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도식화 한 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문서</a:t>
              </a:r>
              <a:endPara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3A669E4E-E698-4AD2-82C0-CF4378A79A1B}"/>
                </a:ext>
              </a:extLst>
            </p:cNvPr>
            <p:cNvSpPr/>
            <p:nvPr/>
          </p:nvSpPr>
          <p:spPr>
            <a:xfrm>
              <a:off x="257370" y="4867392"/>
              <a:ext cx="8563102" cy="558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유저 플로우는 개발자의 전체 흐름에 대한 파악에 용이합니다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세부 기능별 프로세스 플로우는 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각 기능에 발생 가능한 이슈사항을 확인할 수 잇고 대응에 대해 간결히 기술합니다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 또한 정해진 양식은 없습니다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 기호는 국제적으로 통일된 기호이기 때문에 맞추어 작성해주셔 야합니다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플로우차트에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모든 정보를 작성하려 하다 보면 오히려 이해가 어려울 수 있습니다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간결히 작성 후 상세 기획에 표기하는 것이 효율적입니다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래픽 1">
              <a:extLst>
                <a:ext uri="{FF2B5EF4-FFF2-40B4-BE49-F238E27FC236}">
                  <a16:creationId xmlns="" xmlns:a16="http://schemas.microsoft.com/office/drawing/2014/main" id="{E3ECD5B2-8F24-4B8A-A16B-DBA9C2E9B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43448" y="4610092"/>
              <a:ext cx="163184" cy="181316"/>
            </a:xfrm>
            <a:prstGeom prst="rect">
              <a:avLst/>
            </a:prstGeom>
          </p:spPr>
        </p:pic>
      </p:grp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5749699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isplay">
            <a:extLst>
              <a:ext uri="{FF2B5EF4-FFF2-40B4-BE49-F238E27FC236}">
                <a16:creationId xmlns=""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855068" y="741456"/>
            <a:ext cx="2157433" cy="4064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="" xmlns:a16="http://schemas.microsoft.com/office/drawing/2014/main" id="{D2D92FDE-61C3-4B55-9ABE-E011104FA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7" y="377404"/>
            <a:ext cx="2052000" cy="444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=""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7332" y="409228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658936" y="62631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=""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=""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7B56E43C-CD3B-471A-A1E4-8546FE2A9AFF}"/>
              </a:ext>
            </a:extLst>
          </p:cNvPr>
          <p:cNvSpPr/>
          <p:nvPr/>
        </p:nvSpPr>
        <p:spPr>
          <a:xfrm>
            <a:off x="853296" y="2255366"/>
            <a:ext cx="1079024" cy="2540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8CB361AB-062C-462F-9C86-A69602503DEA}"/>
              </a:ext>
            </a:extLst>
          </p:cNvPr>
          <p:cNvSpPr/>
          <p:nvPr/>
        </p:nvSpPr>
        <p:spPr>
          <a:xfrm>
            <a:off x="1932819" y="2255365"/>
            <a:ext cx="1079682" cy="25334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0F9727B9-9AEC-47CF-98B7-88A8DDB3CEC4}"/>
              </a:ext>
            </a:extLst>
          </p:cNvPr>
          <p:cNvSpPr txBox="1"/>
          <p:nvPr/>
        </p:nvSpPr>
        <p:spPr>
          <a:xfrm>
            <a:off x="869350" y="1673551"/>
            <a:ext cx="2155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아웃소싱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플랫폼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29ECD87-B44B-4D61-938E-FCADD1D3679E}"/>
              </a:ext>
            </a:extLst>
          </p:cNvPr>
          <p:cNvSpPr txBox="1"/>
          <p:nvPr/>
        </p:nvSpPr>
        <p:spPr>
          <a:xfrm>
            <a:off x="1360073" y="1899147"/>
            <a:ext cx="11737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Fast / Trust / Safe / Easy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D01BCC18-8131-41FB-B057-8FC906B885A2}"/>
              </a:ext>
            </a:extLst>
          </p:cNvPr>
          <p:cNvSpPr txBox="1"/>
          <p:nvPr/>
        </p:nvSpPr>
        <p:spPr>
          <a:xfrm>
            <a:off x="873099" y="2400704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의뢰하는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FD2479D5-DB39-44B3-A09B-6E6B296EBFE4}"/>
              </a:ext>
            </a:extLst>
          </p:cNvPr>
          <p:cNvSpPr txBox="1"/>
          <p:nvPr/>
        </p:nvSpPr>
        <p:spPr>
          <a:xfrm>
            <a:off x="1978576" y="2389029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수행하는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프리랜서</a:t>
            </a:r>
          </a:p>
        </p:txBody>
      </p:sp>
      <p:sp>
        <p:nvSpPr>
          <p:cNvPr id="81" name="모서리가 둥근 직사각형 23">
            <a:extLst>
              <a:ext uri="{FF2B5EF4-FFF2-40B4-BE49-F238E27FC236}">
                <a16:creationId xmlns="" xmlns:a16="http://schemas.microsoft.com/office/drawing/2014/main" id="{E4BA0A66-3D68-423D-ADAA-D2002D8CAEA8}"/>
              </a:ext>
            </a:extLst>
          </p:cNvPr>
          <p:cNvSpPr/>
          <p:nvPr/>
        </p:nvSpPr>
        <p:spPr>
          <a:xfrm>
            <a:off x="994193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5E94E669-F18F-4449-945B-2DDDEB25F006}"/>
              </a:ext>
            </a:extLst>
          </p:cNvPr>
          <p:cNvSpPr/>
          <p:nvPr/>
        </p:nvSpPr>
        <p:spPr>
          <a:xfrm>
            <a:off x="853296" y="4624233"/>
            <a:ext cx="2159205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E1B2D425-2EC0-48A7-A46E-F10B5A03828C}"/>
              </a:ext>
            </a:extLst>
          </p:cNvPr>
          <p:cNvSpPr txBox="1"/>
          <p:nvPr/>
        </p:nvSpPr>
        <p:spPr>
          <a:xfrm>
            <a:off x="853296" y="4609394"/>
            <a:ext cx="21394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당신의 성공적인 </a:t>
            </a:r>
            <a:r>
              <a:rPr lang="en-US" altLang="ko-KR" sz="700" dirty="0">
                <a:solidFill>
                  <a:schemeClr val="bg1"/>
                </a:solidFill>
              </a:rPr>
              <a:t>IT </a:t>
            </a:r>
            <a:r>
              <a:rPr lang="ko-KR" altLang="en-US" sz="700" dirty="0" err="1">
                <a:solidFill>
                  <a:schemeClr val="bg1"/>
                </a:solidFill>
              </a:rPr>
              <a:t>아웃소싱을</a:t>
            </a:r>
            <a:r>
              <a:rPr lang="ko-KR" altLang="en-US" sz="700" dirty="0">
                <a:solidFill>
                  <a:schemeClr val="bg1"/>
                </a:solidFill>
              </a:rPr>
              <a:t> 응원합니다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C8EC2F8-DF07-42DF-AF2E-43B8D15D8626}"/>
              </a:ext>
            </a:extLst>
          </p:cNvPr>
          <p:cNvSpPr txBox="1"/>
          <p:nvPr/>
        </p:nvSpPr>
        <p:spPr>
          <a:xfrm>
            <a:off x="1118611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모서리가 둥근 직사각형 39">
            <a:extLst>
              <a:ext uri="{FF2B5EF4-FFF2-40B4-BE49-F238E27FC236}">
                <a16:creationId xmlns="" xmlns:a16="http://schemas.microsoft.com/office/drawing/2014/main" id="{35F139CB-DEA2-4DB6-ACA5-E6905F0AFBFC}"/>
              </a:ext>
            </a:extLst>
          </p:cNvPr>
          <p:cNvSpPr/>
          <p:nvPr/>
        </p:nvSpPr>
        <p:spPr>
          <a:xfrm>
            <a:off x="2066471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DDA3C38-6A1D-4E8E-80C6-280735DD89E6}"/>
              </a:ext>
            </a:extLst>
          </p:cNvPr>
          <p:cNvSpPr txBox="1"/>
          <p:nvPr/>
        </p:nvSpPr>
        <p:spPr>
          <a:xfrm>
            <a:off x="2190889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266CDD17-082A-4CD5-BA5C-38396C58B6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/>
        </p:blipFill>
        <p:spPr>
          <a:xfrm>
            <a:off x="1083471" y="3568063"/>
            <a:ext cx="1700643" cy="1054612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DAC48BEF-E8F2-4A78-A767-BCEF95BCE393}"/>
              </a:ext>
            </a:extLst>
          </p:cNvPr>
          <p:cNvGrpSpPr/>
          <p:nvPr/>
        </p:nvGrpSpPr>
        <p:grpSpPr>
          <a:xfrm>
            <a:off x="844787" y="2940478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="" xmlns:a16="http://schemas.microsoft.com/office/drawing/2014/main" id="{4F620F9C-5706-46BC-9266-5F5917766F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="" xmlns:a16="http://schemas.microsoft.com/office/drawing/2014/main" id="{81BA31C5-E6A1-490F-8175-4A37F199540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3C0DE1C6-36D5-4EAF-B092-3E54F90BF7B5}"/>
              </a:ext>
            </a:extLst>
          </p:cNvPr>
          <p:cNvGrpSpPr/>
          <p:nvPr/>
        </p:nvGrpSpPr>
        <p:grpSpPr>
          <a:xfrm>
            <a:off x="1919433" y="2940478"/>
            <a:ext cx="388720" cy="200055"/>
            <a:chOff x="4727047" y="5307508"/>
            <a:chExt cx="388720" cy="200055"/>
          </a:xfrm>
        </p:grpSpPr>
        <p:sp>
          <p:nvSpPr>
            <p:cNvPr id="92" name="타원 91">
              <a:extLst>
                <a:ext uri="{FF2B5EF4-FFF2-40B4-BE49-F238E27FC236}">
                  <a16:creationId xmlns="" xmlns:a16="http://schemas.microsoft.com/office/drawing/2014/main" id="{C50D1D52-F443-43AA-B347-55CECB59CD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3" name="TextBox 27">
              <a:extLst>
                <a:ext uri="{FF2B5EF4-FFF2-40B4-BE49-F238E27FC236}">
                  <a16:creationId xmlns="" xmlns:a16="http://schemas.microsoft.com/office/drawing/2014/main" id="{698B4786-ABEA-42D0-A48C-8C48A92A8CC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4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497C2CAF-2493-4CB5-BF81-54769743900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67014" y="1231936"/>
            <a:ext cx="1359836" cy="329108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95" name="Placeholder">
              <a:extLst>
                <a:ext uri="{FF2B5EF4-FFF2-40B4-BE49-F238E27FC236}">
                  <a16:creationId xmlns="" xmlns:a16="http://schemas.microsoft.com/office/drawing/2014/main" id="{34C25DA5-0D13-407A-9F60-C64D718CD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97" name="Border">
                <a:extLst>
                  <a:ext uri="{FF2B5EF4-FFF2-40B4-BE49-F238E27FC236}">
                    <a16:creationId xmlns=""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Line 2">
                <a:extLst>
                  <a:ext uri="{FF2B5EF4-FFF2-40B4-BE49-F238E27FC236}">
                    <a16:creationId xmlns="" xmlns:a16="http://schemas.microsoft.com/office/drawing/2014/main" id="{87F9FF62-D0A8-4F20-AD9A-5A9060865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Line 1">
                <a:extLst>
                  <a:ext uri="{FF2B5EF4-FFF2-40B4-BE49-F238E27FC236}">
                    <a16:creationId xmlns="" xmlns:a16="http://schemas.microsoft.com/office/drawing/2014/main" id="{C50C0B86-4C61-4E09-AF85-9F6D4C6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="" xmlns:a16="http://schemas.microsoft.com/office/drawing/2014/main" id="{26545CD3-0C36-4680-928A-BCDCCA32EB7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090625" y="2506844"/>
              <a:ext cx="556354" cy="65051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 image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="" xmlns:a16="http://schemas.microsoft.com/office/drawing/2014/main" id="{808A9BE6-31E1-4BC3-907E-F0F3E67FF122}"/>
              </a:ext>
            </a:extLst>
          </p:cNvPr>
          <p:cNvGrpSpPr/>
          <p:nvPr/>
        </p:nvGrpSpPr>
        <p:grpSpPr>
          <a:xfrm>
            <a:off x="924251" y="3525805"/>
            <a:ext cx="388720" cy="200055"/>
            <a:chOff x="4727047" y="5307508"/>
            <a:chExt cx="388720" cy="200055"/>
          </a:xfrm>
        </p:grpSpPr>
        <p:sp>
          <p:nvSpPr>
            <p:cNvPr id="101" name="타원 100">
              <a:extLst>
                <a:ext uri="{FF2B5EF4-FFF2-40B4-BE49-F238E27FC236}">
                  <a16:creationId xmlns="" xmlns:a16="http://schemas.microsoft.com/office/drawing/2014/main" id="{0A38F7D7-9FF0-4557-9E69-5F8AD4241A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2" name="TextBox 27">
              <a:extLst>
                <a:ext uri="{FF2B5EF4-FFF2-40B4-BE49-F238E27FC236}">
                  <a16:creationId xmlns="" xmlns:a16="http://schemas.microsoft.com/office/drawing/2014/main" id="{9BA99754-36E1-411A-950A-CAABE565FD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3" name="사각형: 둥근 모서리 102">
            <a:extLst>
              <a:ext uri="{FF2B5EF4-FFF2-40B4-BE49-F238E27FC236}">
                <a16:creationId xmlns="" xmlns:a16="http://schemas.microsoft.com/office/drawing/2014/main" id="{6C1FD548-8D64-4D7E-B72C-C0B51F2EDA9D}"/>
              </a:ext>
            </a:extLst>
          </p:cNvPr>
          <p:cNvSpPr/>
          <p:nvPr/>
        </p:nvSpPr>
        <p:spPr>
          <a:xfrm>
            <a:off x="3962965" y="1705519"/>
            <a:ext cx="2349484" cy="368634"/>
          </a:xfrm>
          <a:prstGeom prst="roundRect">
            <a:avLst>
              <a:gd name="adj" fmla="val 50000"/>
            </a:avLst>
          </a:prstGeom>
          <a:solidFill>
            <a:srgbClr val="FFFFE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기획서 토대로 나온 디자인</a:t>
            </a:r>
            <a:r>
              <a:rPr lang="en-US" altLang="ko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개발 산출물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10557"/>
              </p:ext>
            </p:extLst>
          </p:nvPr>
        </p:nvGraphicFramePr>
        <p:xfrm>
          <a:off x="6979021" y="0"/>
          <a:ext cx="2164979" cy="2763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m.freemoa.net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m.freemoa.net/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프리랜서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m.freemoa.net/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14455"/>
              </p:ext>
            </p:extLst>
          </p:nvPr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프리모아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로고 포함 디자인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6" name="사각형: 둥근 모서리 105">
            <a:extLst>
              <a:ext uri="{FF2B5EF4-FFF2-40B4-BE49-F238E27FC236}">
                <a16:creationId xmlns="" xmlns:a16="http://schemas.microsoft.com/office/drawing/2014/main" id="{AFCEA7FC-6960-4208-87DC-404A3BF92117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1771AE34-32B3-4928-81B3-B37FCA5AC037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8FE455D5-A6E9-4A02-A74E-9AC5F2F4A5EF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8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모바일웹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4731DA8E-52C6-46CD-A0AC-54D60BC5B572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또한 지정된 양식은 없으나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화면을 설계하고 각 요소에 번호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(1, 2, 3)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표기 후 우측의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영역에 내용을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설명을 상세히 작성하되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보다는 구성요소와 기능에 집중하여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영역은 개발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디자인을 구분 할 수 있고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 없이 하나로 작성하기도 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예시는 스토리보드와 스토리보드를 토대로 실제 디자인 개발된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모바일 웹 페이지입니다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0" name="그래픽 109">
            <a:extLst>
              <a:ext uri="{FF2B5EF4-FFF2-40B4-BE49-F238E27FC236}">
                <a16:creationId xmlns="" xmlns:a16="http://schemas.microsoft.com/office/drawing/2014/main" id="{63D2007D-8014-4A1D-A365-0EB97054D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26419"/>
              </p:ext>
            </p:extLst>
          </p:nvPr>
        </p:nvGraphicFramePr>
        <p:xfrm>
          <a:off x="6979021" y="0"/>
          <a:ext cx="2164979" cy="5222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기본정보 페이지를 프로젝트 리스트 디폴트로 노출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바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필터에 따라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소팅이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구분됨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즐겨찾기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☆표시는 비회원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파트너 회원에만 노출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노출하지 않음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모집중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상주여부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신규여부 체크 마크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예산 만원단위로 작성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일단위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노출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마감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D-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표기하되 마감 당일의 경우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HH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MM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 으로 표기하며 마감 후에는 마감 표기함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지원자 수가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넘는 경우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99+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기획단계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 노출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아이디어단계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기능정의서 작성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기획서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작성중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상세기획서 작성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분야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하위분야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필요기술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상세내용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줄까지 노출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표기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ID,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프로필이미지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회사소개 작성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리스트는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개까지 노출 후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처리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CE89E14B-E870-4DB4-8CF0-F21D7A38B5F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7518" r="20078" b="42250"/>
          <a:stretch/>
        </p:blipFill>
        <p:spPr>
          <a:xfrm>
            <a:off x="107504" y="382987"/>
            <a:ext cx="6669283" cy="5130914"/>
          </a:xfrm>
          <a:prstGeom prst="rect">
            <a:avLst/>
          </a:prstGeom>
        </p:spPr>
      </p:pic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안전한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IT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외주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: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아웃소싱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플랫폼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프리모아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172496" y="1034019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=""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=""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=""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=""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=""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411760" y="646711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1403648" y="1189179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=""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=""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1403648" y="1512475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=""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=""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69CF5B0C-DDDA-42FD-9794-EAD4E6F635E8}"/>
              </a:ext>
            </a:extLst>
          </p:cNvPr>
          <p:cNvGrpSpPr/>
          <p:nvPr/>
        </p:nvGrpSpPr>
        <p:grpSpPr>
          <a:xfrm>
            <a:off x="1403648" y="2193128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7C09F33C-0CAA-4608-8E46-2B8586D264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="" xmlns:a16="http://schemas.microsoft.com/office/drawing/2014/main" id="{C5DD1A93-8C0C-4203-8F86-A0A69CAB3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3779912" y="5452006"/>
            <a:ext cx="388720" cy="200055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=""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=""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4E14D4E4-7DF0-4AA7-9D59-4A54A896568A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669275D-8D8B-4A36-A5C8-1D8DF856B5A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7580C37D-C5BC-49C0-AC4F-EB7156D9082A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5F867001-A216-422D-87D4-75179B1D7F37}"/>
              </a:ext>
            </a:extLst>
          </p:cNvPr>
          <p:cNvSpPr/>
          <p:nvPr/>
        </p:nvSpPr>
        <p:spPr>
          <a:xfrm>
            <a:off x="257370" y="4867392"/>
            <a:ext cx="85631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또한 마찬가지로 와이어 프레임 형태로 기획서를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 토대로 </a:t>
            </a:r>
            <a:r>
              <a:rPr lang="en-US" altLang="ko-KR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UX(User Experience)</a:t>
            </a:r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맞춰 디자인을 하며</a:t>
            </a:r>
            <a:r>
              <a:rPr lang="en-US" altLang="ko-KR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기획서와 구성요소는 같으나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변경되는 경우 개발에 이해를 돕기 위해 디자인 된 화면을 토대로 기획서를 다시 작성할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94" name="그래픽 93">
            <a:extLst>
              <a:ext uri="{FF2B5EF4-FFF2-40B4-BE49-F238E27FC236}">
                <a16:creationId xmlns=""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/>
            <a:cs typeface="Segoe UI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393</ep:Words>
  <ep:PresentationFormat>화면 슬라이드 쇼(16:10)</ep:PresentationFormat>
  <ep:Paragraphs>82</ep:Paragraphs>
  <ep:Slides>6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ep:HeadingPairs>
  <ep:TitlesOfParts>
    <vt:vector size="8" baseType="lpstr">
      <vt:lpstr>Office 테마</vt:lpstr>
      <vt:lpstr>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2018-01-08T06:52:41.000</dcterms:created>
  <dc:creator>Windows 사용자</dc:creator>
  <cp:lastModifiedBy>it</cp:lastModifiedBy>
  <dcterms:modified xsi:type="dcterms:W3CDTF">2024-06-18T06:36:10.085</dcterms:modified>
  <cp:revision>1389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