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17ea2a60dc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17ea2a60dc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17ea2a60dc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17ea2a60dc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7ea2a60dc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17ea2a60dc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17ea2a60dc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17ea2a60dc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17ea2a60dc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17ea2a60dc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17ea2a60dc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17ea2a60dc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17ea2a60dc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17ea2a60dc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17ea2a60dc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17ea2a60dc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17ea2a60d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17ea2a60d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17ea2a60d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17ea2a60d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17ea2a60dc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17ea2a60dc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17ea2a60d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17ea2a60d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17ea2a60dc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17ea2a60dc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17ea2a60dc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17ea2a60dc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17ea2a60dc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17ea2a60dc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17ea2a60dc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17ea2a60dc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17ea2a60dc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17ea2a60dc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17ea2a60dc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17ea2a60dc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17ea2a60dc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17ea2a60dc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17ea2a60dc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17ea2a60dc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17ea2a60dc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17ea2a60dc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17ea2a60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17ea2a60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17ea2a60dc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17ea2a60dc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17ea2a60dc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17ea2a60dc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17ea2a60dc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17ea2a60dc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7ea2a60d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17ea2a60d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17ea2a60dc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17ea2a60dc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7ea2a60dc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7ea2a60dc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7ea2a60dc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7ea2a60dc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7ea2a60dc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17ea2a60dc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7ea2a60dc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17ea2a60dc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jpg"/><Relationship Id="rId4" Type="http://schemas.openxmlformats.org/officeDocument/2006/relationships/image" Target="../media/image24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drive.google.com/file/d/1ZvOUNBUFYT9VcjtlF2889jcDqK_gTSpO/view" TargetMode="External"/><Relationship Id="rId4" Type="http://schemas.openxmlformats.org/officeDocument/2006/relationships/image" Target="../media/image2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8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9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25850" y="190525"/>
            <a:ext cx="8892300" cy="1409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438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FPGA based Tx and Rx for Communication using LEDs / LDs</a:t>
            </a:r>
            <a:endParaRPr b="1" sz="438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177250" y="1678902"/>
            <a:ext cx="4789500" cy="743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8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Kalbhavi Vadhi Raj (B21EE030)</a:t>
            </a:r>
            <a:endParaRPr sz="18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8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Pranav Chakravarthy (B21EE050)</a:t>
            </a:r>
            <a:endParaRPr sz="18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1596" y="3256700"/>
            <a:ext cx="1160800" cy="129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503050" y="4552600"/>
            <a:ext cx="41379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Electrical Engineering</a:t>
            </a:r>
            <a:endParaRPr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Indian Institute of Technology Jodhpur</a:t>
            </a:r>
            <a:endParaRPr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989350" y="2501263"/>
            <a:ext cx="31653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guidance of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Nitin Bhatia </a:t>
            </a:r>
            <a:endParaRPr b="1"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975"/>
            <a:ext cx="918318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/>
          <p:nvPr/>
        </p:nvSpPr>
        <p:spPr>
          <a:xfrm>
            <a:off x="83225" y="97100"/>
            <a:ext cx="1618200" cy="92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11700" y="4638225"/>
            <a:ext cx="2302800" cy="4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6841200" y="4703625"/>
            <a:ext cx="2302800" cy="4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903875" y="143325"/>
            <a:ext cx="7767300" cy="939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225"/>
            <a:ext cx="9261351" cy="519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3"/>
          <p:cNvSpPr/>
          <p:nvPr/>
        </p:nvSpPr>
        <p:spPr>
          <a:xfrm>
            <a:off x="83225" y="97100"/>
            <a:ext cx="1618200" cy="92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3"/>
          <p:cNvSpPr/>
          <p:nvPr/>
        </p:nvSpPr>
        <p:spPr>
          <a:xfrm>
            <a:off x="311700" y="4638225"/>
            <a:ext cx="2302800" cy="4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3"/>
          <p:cNvSpPr/>
          <p:nvPr/>
        </p:nvSpPr>
        <p:spPr>
          <a:xfrm>
            <a:off x="6841200" y="4703625"/>
            <a:ext cx="2302800" cy="4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3"/>
          <p:cNvSpPr/>
          <p:nvPr/>
        </p:nvSpPr>
        <p:spPr>
          <a:xfrm>
            <a:off x="903875" y="143325"/>
            <a:ext cx="7767300" cy="939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975"/>
            <a:ext cx="9270049" cy="519214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4"/>
          <p:cNvSpPr/>
          <p:nvPr/>
        </p:nvSpPr>
        <p:spPr>
          <a:xfrm>
            <a:off x="83225" y="97100"/>
            <a:ext cx="1618200" cy="92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4"/>
          <p:cNvSpPr/>
          <p:nvPr/>
        </p:nvSpPr>
        <p:spPr>
          <a:xfrm>
            <a:off x="311700" y="4638225"/>
            <a:ext cx="2302800" cy="4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4"/>
          <p:cNvSpPr/>
          <p:nvPr/>
        </p:nvSpPr>
        <p:spPr>
          <a:xfrm>
            <a:off x="6841200" y="4703625"/>
            <a:ext cx="2302800" cy="4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4"/>
          <p:cNvSpPr/>
          <p:nvPr/>
        </p:nvSpPr>
        <p:spPr>
          <a:xfrm>
            <a:off x="903875" y="143325"/>
            <a:ext cx="7767300" cy="939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700"/>
            <a:ext cx="916788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5"/>
          <p:cNvSpPr/>
          <p:nvPr/>
        </p:nvSpPr>
        <p:spPr>
          <a:xfrm>
            <a:off x="83225" y="97100"/>
            <a:ext cx="1618200" cy="92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5"/>
          <p:cNvSpPr/>
          <p:nvPr/>
        </p:nvSpPr>
        <p:spPr>
          <a:xfrm>
            <a:off x="311700" y="4638225"/>
            <a:ext cx="2302800" cy="4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5"/>
          <p:cNvSpPr/>
          <p:nvPr/>
        </p:nvSpPr>
        <p:spPr>
          <a:xfrm>
            <a:off x="6841200" y="4703625"/>
            <a:ext cx="2302800" cy="4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5"/>
          <p:cNvSpPr/>
          <p:nvPr/>
        </p:nvSpPr>
        <p:spPr>
          <a:xfrm>
            <a:off x="903875" y="143325"/>
            <a:ext cx="7767300" cy="939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900"/>
            <a:ext cx="9264414" cy="519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6"/>
          <p:cNvSpPr/>
          <p:nvPr/>
        </p:nvSpPr>
        <p:spPr>
          <a:xfrm>
            <a:off x="83225" y="97100"/>
            <a:ext cx="1618200" cy="92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6"/>
          <p:cNvSpPr/>
          <p:nvPr/>
        </p:nvSpPr>
        <p:spPr>
          <a:xfrm>
            <a:off x="311700" y="4638225"/>
            <a:ext cx="2302800" cy="4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6"/>
          <p:cNvSpPr/>
          <p:nvPr/>
        </p:nvSpPr>
        <p:spPr>
          <a:xfrm>
            <a:off x="6841200" y="4703625"/>
            <a:ext cx="2302800" cy="4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6"/>
          <p:cNvSpPr/>
          <p:nvPr/>
        </p:nvSpPr>
        <p:spPr>
          <a:xfrm>
            <a:off x="903875" y="143325"/>
            <a:ext cx="7767300" cy="939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825"/>
            <a:ext cx="9266109" cy="519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7"/>
          <p:cNvSpPr/>
          <p:nvPr/>
        </p:nvSpPr>
        <p:spPr>
          <a:xfrm>
            <a:off x="83225" y="97100"/>
            <a:ext cx="1618200" cy="92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7"/>
          <p:cNvSpPr/>
          <p:nvPr/>
        </p:nvSpPr>
        <p:spPr>
          <a:xfrm>
            <a:off x="311700" y="4638225"/>
            <a:ext cx="2302800" cy="4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7"/>
          <p:cNvSpPr/>
          <p:nvPr/>
        </p:nvSpPr>
        <p:spPr>
          <a:xfrm>
            <a:off x="6841200" y="4703625"/>
            <a:ext cx="2302800" cy="4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7"/>
          <p:cNvSpPr/>
          <p:nvPr/>
        </p:nvSpPr>
        <p:spPr>
          <a:xfrm>
            <a:off x="903875" y="143325"/>
            <a:ext cx="7767300" cy="939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475"/>
            <a:ext cx="9280161" cy="518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8"/>
          <p:cNvSpPr/>
          <p:nvPr/>
        </p:nvSpPr>
        <p:spPr>
          <a:xfrm>
            <a:off x="83225" y="97100"/>
            <a:ext cx="1618200" cy="92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8"/>
          <p:cNvSpPr/>
          <p:nvPr/>
        </p:nvSpPr>
        <p:spPr>
          <a:xfrm>
            <a:off x="311700" y="4638225"/>
            <a:ext cx="2302800" cy="4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8"/>
          <p:cNvSpPr/>
          <p:nvPr/>
        </p:nvSpPr>
        <p:spPr>
          <a:xfrm>
            <a:off x="6841200" y="4703625"/>
            <a:ext cx="2302800" cy="4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8"/>
          <p:cNvSpPr/>
          <p:nvPr/>
        </p:nvSpPr>
        <p:spPr>
          <a:xfrm>
            <a:off x="903875" y="143325"/>
            <a:ext cx="7767300" cy="939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75"/>
            <a:ext cx="9262723" cy="519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9"/>
          <p:cNvSpPr/>
          <p:nvPr/>
        </p:nvSpPr>
        <p:spPr>
          <a:xfrm>
            <a:off x="6841200" y="4703625"/>
            <a:ext cx="2302800" cy="4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9"/>
          <p:cNvSpPr/>
          <p:nvPr/>
        </p:nvSpPr>
        <p:spPr>
          <a:xfrm>
            <a:off x="311700" y="4638225"/>
            <a:ext cx="2302800" cy="4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9"/>
          <p:cNvSpPr/>
          <p:nvPr/>
        </p:nvSpPr>
        <p:spPr>
          <a:xfrm>
            <a:off x="83225" y="97100"/>
            <a:ext cx="1618200" cy="92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9"/>
          <p:cNvSpPr/>
          <p:nvPr/>
        </p:nvSpPr>
        <p:spPr>
          <a:xfrm>
            <a:off x="903875" y="143325"/>
            <a:ext cx="7767300" cy="939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Analog-to-Digital Converter</a:t>
            </a:r>
            <a:endParaRPr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e have used the XADC module present in the Pynq-Z2’s Zynq-7020 SoC for sampling and quantization.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XADC is a 12-bit 1 MSPS ADC.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sample the incoming signal at a rate of 50 Kilo Samples Per Second.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Transmitter FSM</a:t>
            </a:r>
            <a:endParaRPr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31"/>
          <p:cNvSpPr txBox="1"/>
          <p:nvPr>
            <p:ph idx="1" type="body"/>
          </p:nvPr>
        </p:nvSpPr>
        <p:spPr>
          <a:xfrm>
            <a:off x="3691350" y="1152475"/>
            <a:ext cx="514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transmitter FSM waits for the ADC conversion to complete which takes 20 us before it begins transmitting the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transmitter once again goes into the WAIT state after all the 44 bits in the frame have been transmitted.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are not using a buffer as the bit transmission rate is 3.125 Mbps. Thus, each frame is transmitted </a:t>
            </a:r>
            <a:r>
              <a:rPr lang="en"/>
              <a:t>before the next ADC conversion completes.</a:t>
            </a:r>
            <a:endParaRPr/>
          </a:p>
        </p:txBody>
      </p:sp>
      <p:pic>
        <p:nvPicPr>
          <p:cNvPr id="233" name="Google Shape;233;p31"/>
          <p:cNvPicPr preferRelativeResize="0"/>
          <p:nvPr/>
        </p:nvPicPr>
        <p:blipFill rotWithShape="1">
          <a:blip r:embed="rId3">
            <a:alphaModFix/>
          </a:blip>
          <a:srcRect b="0" l="16621" r="3962" t="0"/>
          <a:stretch/>
        </p:blipFill>
        <p:spPr>
          <a:xfrm>
            <a:off x="119225" y="1190625"/>
            <a:ext cx="3366000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 of the Project</a:t>
            </a:r>
            <a:endParaRPr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Source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- Audio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ADC Schemes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- 12 - bit PCM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Encoder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- LDPC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Decoder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- Iterative LDPC decoder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DAC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- PWM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Sink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- Speaker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1562" y="1699975"/>
            <a:ext cx="4642824" cy="232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Transmitter Block Diagram</a:t>
            </a:r>
            <a:endParaRPr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p32"/>
          <p:cNvSpPr/>
          <p:nvPr/>
        </p:nvSpPr>
        <p:spPr>
          <a:xfrm>
            <a:off x="1467550" y="1391450"/>
            <a:ext cx="1227900" cy="6705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ADC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0" name="Google Shape;240;p32"/>
          <p:cNvCxnSpPr>
            <a:endCxn id="239" idx="1"/>
          </p:cNvCxnSpPr>
          <p:nvPr/>
        </p:nvCxnSpPr>
        <p:spPr>
          <a:xfrm>
            <a:off x="1019350" y="1709300"/>
            <a:ext cx="448200" cy="17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1" name="Google Shape;241;p32"/>
          <p:cNvSpPr txBox="1"/>
          <p:nvPr/>
        </p:nvSpPr>
        <p:spPr>
          <a:xfrm>
            <a:off x="187250" y="1353950"/>
            <a:ext cx="10953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Analog </a:t>
            </a:r>
            <a:endParaRPr sz="16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Signal</a:t>
            </a:r>
            <a:endParaRPr sz="16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(0 - 1V)</a:t>
            </a:r>
            <a:endParaRPr sz="16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2" name="Google Shape;242;p32"/>
          <p:cNvCxnSpPr/>
          <p:nvPr/>
        </p:nvCxnSpPr>
        <p:spPr>
          <a:xfrm>
            <a:off x="2695450" y="1718000"/>
            <a:ext cx="1132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3" name="Google Shape;243;p32"/>
          <p:cNvSpPr txBox="1"/>
          <p:nvPr/>
        </p:nvSpPr>
        <p:spPr>
          <a:xfrm>
            <a:off x="2695450" y="1870400"/>
            <a:ext cx="1132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12 - bits</a:t>
            </a:r>
            <a:endParaRPr sz="16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 ksps</a:t>
            </a:r>
            <a:endParaRPr sz="16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32"/>
          <p:cNvSpPr txBox="1"/>
          <p:nvPr/>
        </p:nvSpPr>
        <p:spPr>
          <a:xfrm>
            <a:off x="0" y="46818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Ksps - kilo samples per sec</a:t>
            </a:r>
            <a:endParaRPr/>
          </a:p>
        </p:txBody>
      </p:sp>
      <p:sp>
        <p:nvSpPr>
          <p:cNvPr id="245" name="Google Shape;245;p32"/>
          <p:cNvSpPr/>
          <p:nvPr/>
        </p:nvSpPr>
        <p:spPr>
          <a:xfrm>
            <a:off x="3828250" y="1382750"/>
            <a:ext cx="1227900" cy="670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Frame Extension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6" name="Google Shape;246;p32"/>
          <p:cNvCxnSpPr/>
          <p:nvPr/>
        </p:nvCxnSpPr>
        <p:spPr>
          <a:xfrm>
            <a:off x="5056150" y="1718000"/>
            <a:ext cx="1132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7" name="Google Shape;247;p32"/>
          <p:cNvSpPr txBox="1"/>
          <p:nvPr/>
        </p:nvSpPr>
        <p:spPr>
          <a:xfrm>
            <a:off x="5074900" y="1925900"/>
            <a:ext cx="1095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27 - bits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32"/>
          <p:cNvSpPr/>
          <p:nvPr/>
        </p:nvSpPr>
        <p:spPr>
          <a:xfrm>
            <a:off x="6188950" y="1391450"/>
            <a:ext cx="1227900" cy="6705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LDPC </a:t>
            </a:r>
            <a:b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Encoder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32"/>
          <p:cNvSpPr/>
          <p:nvPr/>
        </p:nvSpPr>
        <p:spPr>
          <a:xfrm>
            <a:off x="7954525" y="2732075"/>
            <a:ext cx="348000" cy="348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0" name="Google Shape;250;p32"/>
          <p:cNvCxnSpPr>
            <a:stCxn id="248" idx="3"/>
            <a:endCxn id="249" idx="0"/>
          </p:cNvCxnSpPr>
          <p:nvPr/>
        </p:nvCxnSpPr>
        <p:spPr>
          <a:xfrm>
            <a:off x="7416850" y="1726700"/>
            <a:ext cx="711600" cy="1005300"/>
          </a:xfrm>
          <a:prstGeom prst="bent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1" name="Google Shape;251;p32"/>
          <p:cNvSpPr txBox="1"/>
          <p:nvPr/>
        </p:nvSpPr>
        <p:spPr>
          <a:xfrm>
            <a:off x="7954525" y="1295513"/>
            <a:ext cx="1095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36 - bits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p32"/>
          <p:cNvSpPr/>
          <p:nvPr/>
        </p:nvSpPr>
        <p:spPr>
          <a:xfrm>
            <a:off x="5168725" y="2690525"/>
            <a:ext cx="1653000" cy="43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8’b10101010</a:t>
            </a:r>
            <a:endParaRPr/>
          </a:p>
        </p:txBody>
      </p:sp>
      <p:cxnSp>
        <p:nvCxnSpPr>
          <p:cNvPr id="253" name="Google Shape;253;p32"/>
          <p:cNvCxnSpPr/>
          <p:nvPr/>
        </p:nvCxnSpPr>
        <p:spPr>
          <a:xfrm>
            <a:off x="6821725" y="2906075"/>
            <a:ext cx="1132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4" name="Google Shape;254;p32"/>
          <p:cNvSpPr/>
          <p:nvPr/>
        </p:nvSpPr>
        <p:spPr>
          <a:xfrm>
            <a:off x="7904425" y="2675225"/>
            <a:ext cx="448200" cy="461700"/>
          </a:xfrm>
          <a:prstGeom prst="mathPlus">
            <a:avLst>
              <a:gd fmla="val 23520" name="adj1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2"/>
          <p:cNvSpPr txBox="1"/>
          <p:nvPr/>
        </p:nvSpPr>
        <p:spPr>
          <a:xfrm>
            <a:off x="6840475" y="2343863"/>
            <a:ext cx="1095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8 - bits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32"/>
          <p:cNvSpPr txBox="1"/>
          <p:nvPr/>
        </p:nvSpPr>
        <p:spPr>
          <a:xfrm>
            <a:off x="4073425" y="2690525"/>
            <a:ext cx="1095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Sync Bits</a:t>
            </a:r>
            <a:endParaRPr sz="16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7" name="Google Shape;257;p32"/>
          <p:cNvCxnSpPr>
            <a:stCxn id="254" idx="1"/>
          </p:cNvCxnSpPr>
          <p:nvPr/>
        </p:nvCxnSpPr>
        <p:spPr>
          <a:xfrm>
            <a:off x="8128525" y="3075727"/>
            <a:ext cx="22500" cy="708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8" name="Google Shape;258;p32"/>
          <p:cNvSpPr txBox="1"/>
          <p:nvPr/>
        </p:nvSpPr>
        <p:spPr>
          <a:xfrm>
            <a:off x="8248600" y="3080075"/>
            <a:ext cx="1095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44 - bits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32"/>
          <p:cNvSpPr/>
          <p:nvPr/>
        </p:nvSpPr>
        <p:spPr>
          <a:xfrm>
            <a:off x="5314975" y="3664625"/>
            <a:ext cx="1227900" cy="670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Tx Module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0" name="Google Shape;260;p32"/>
          <p:cNvCxnSpPr>
            <a:stCxn id="261" idx="1"/>
            <a:endCxn id="259" idx="3"/>
          </p:cNvCxnSpPr>
          <p:nvPr/>
        </p:nvCxnSpPr>
        <p:spPr>
          <a:xfrm rot="10800000">
            <a:off x="6542875" y="3999875"/>
            <a:ext cx="580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p32"/>
          <p:cNvCxnSpPr/>
          <p:nvPr/>
        </p:nvCxnSpPr>
        <p:spPr>
          <a:xfrm rot="10800000">
            <a:off x="4734463" y="3999875"/>
            <a:ext cx="580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3" name="Google Shape;263;p32"/>
          <p:cNvSpPr txBox="1"/>
          <p:nvPr/>
        </p:nvSpPr>
        <p:spPr>
          <a:xfrm>
            <a:off x="3639300" y="3661325"/>
            <a:ext cx="1095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1 - bit output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4" name="Google Shape;264;p32"/>
          <p:cNvPicPr preferRelativeResize="0"/>
          <p:nvPr/>
        </p:nvPicPr>
        <p:blipFill rotWithShape="1">
          <a:blip r:embed="rId3">
            <a:alphaModFix/>
          </a:blip>
          <a:srcRect b="4161" l="24721" r="0" t="60809"/>
          <a:stretch/>
        </p:blipFill>
        <p:spPr>
          <a:xfrm>
            <a:off x="6972672" y="3750200"/>
            <a:ext cx="2311712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Transmitter Simulation</a:t>
            </a:r>
            <a:endParaRPr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0" name="Google Shape;27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650" y="1156725"/>
            <a:ext cx="7895850" cy="201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3"/>
          <p:cNvSpPr txBox="1"/>
          <p:nvPr/>
        </p:nvSpPr>
        <p:spPr>
          <a:xfrm>
            <a:off x="461950" y="3458225"/>
            <a:ext cx="6929400" cy="10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We see that the transmitter is working as intended.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The X here indicates where the data should have been as it is not possible to simulate XADC.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Receiver FSM</a:t>
            </a:r>
            <a:endParaRPr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34"/>
          <p:cNvSpPr txBox="1"/>
          <p:nvPr>
            <p:ph idx="1" type="body"/>
          </p:nvPr>
        </p:nvSpPr>
        <p:spPr>
          <a:xfrm>
            <a:off x="4007850" y="1152475"/>
            <a:ext cx="4824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receiver first waits for the synchronization bits which are used to indicate the start of the frame.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After it ascertains that all the sync bits have been received, it starts taking the message bits.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After all message bits have been received, it goes into Decode state where LDPC decoding happens.</a:t>
            </a:r>
            <a:endParaRPr/>
          </a:p>
        </p:txBody>
      </p:sp>
      <p:pic>
        <p:nvPicPr>
          <p:cNvPr id="278" name="Google Shape;27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50" y="1478375"/>
            <a:ext cx="3962400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Receiver Block Diagram</a:t>
            </a:r>
            <a:endParaRPr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35"/>
          <p:cNvSpPr/>
          <p:nvPr/>
        </p:nvSpPr>
        <p:spPr>
          <a:xfrm>
            <a:off x="1467550" y="1391450"/>
            <a:ext cx="1227900" cy="6705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Rx Module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85" name="Google Shape;285;p35"/>
          <p:cNvCxnSpPr>
            <a:endCxn id="284" idx="1"/>
          </p:cNvCxnSpPr>
          <p:nvPr/>
        </p:nvCxnSpPr>
        <p:spPr>
          <a:xfrm>
            <a:off x="1019350" y="1709300"/>
            <a:ext cx="448200" cy="17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6" name="Google Shape;286;p35"/>
          <p:cNvSpPr txBox="1"/>
          <p:nvPr/>
        </p:nvSpPr>
        <p:spPr>
          <a:xfrm>
            <a:off x="129450" y="1391450"/>
            <a:ext cx="10953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1 - Bit</a:t>
            </a:r>
            <a:endParaRPr sz="16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From Tx)</a:t>
            </a:r>
            <a:endParaRPr sz="16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87" name="Google Shape;287;p35"/>
          <p:cNvCxnSpPr/>
          <p:nvPr/>
        </p:nvCxnSpPr>
        <p:spPr>
          <a:xfrm>
            <a:off x="2695450" y="1718000"/>
            <a:ext cx="1132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8" name="Google Shape;288;p35"/>
          <p:cNvSpPr txBox="1"/>
          <p:nvPr/>
        </p:nvSpPr>
        <p:spPr>
          <a:xfrm>
            <a:off x="2695450" y="1870400"/>
            <a:ext cx="1132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36 - Bit</a:t>
            </a:r>
            <a:endParaRPr sz="16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Received Frame Data</a:t>
            </a:r>
            <a:endParaRPr sz="16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p35"/>
          <p:cNvSpPr/>
          <p:nvPr/>
        </p:nvSpPr>
        <p:spPr>
          <a:xfrm>
            <a:off x="3828250" y="1382750"/>
            <a:ext cx="1227900" cy="670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LDPC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Decoder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90" name="Google Shape;290;p35"/>
          <p:cNvCxnSpPr/>
          <p:nvPr/>
        </p:nvCxnSpPr>
        <p:spPr>
          <a:xfrm>
            <a:off x="5056150" y="1718000"/>
            <a:ext cx="1132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1" name="Google Shape;291;p35"/>
          <p:cNvSpPr txBox="1"/>
          <p:nvPr/>
        </p:nvSpPr>
        <p:spPr>
          <a:xfrm>
            <a:off x="5074900" y="1861775"/>
            <a:ext cx="1095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20 - bits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" name="Google Shape;292;p35"/>
          <p:cNvSpPr/>
          <p:nvPr/>
        </p:nvSpPr>
        <p:spPr>
          <a:xfrm>
            <a:off x="6188950" y="1391450"/>
            <a:ext cx="1227900" cy="6705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Frame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Deduction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93" name="Google Shape;293;p35"/>
          <p:cNvCxnSpPr>
            <a:stCxn id="292" idx="3"/>
            <a:endCxn id="294" idx="0"/>
          </p:cNvCxnSpPr>
          <p:nvPr/>
        </p:nvCxnSpPr>
        <p:spPr>
          <a:xfrm>
            <a:off x="7416850" y="1726700"/>
            <a:ext cx="711600" cy="1005300"/>
          </a:xfrm>
          <a:prstGeom prst="bent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5" name="Google Shape;295;p35"/>
          <p:cNvSpPr txBox="1"/>
          <p:nvPr/>
        </p:nvSpPr>
        <p:spPr>
          <a:xfrm>
            <a:off x="7954525" y="1295513"/>
            <a:ext cx="1095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12 - bits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p35"/>
          <p:cNvSpPr/>
          <p:nvPr/>
        </p:nvSpPr>
        <p:spPr>
          <a:xfrm>
            <a:off x="7505975" y="2732075"/>
            <a:ext cx="1227900" cy="6705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PWM Module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97" name="Google Shape;297;p35"/>
          <p:cNvCxnSpPr>
            <a:stCxn id="296" idx="1"/>
          </p:cNvCxnSpPr>
          <p:nvPr/>
        </p:nvCxnSpPr>
        <p:spPr>
          <a:xfrm rot="10800000">
            <a:off x="6775475" y="3067325"/>
            <a:ext cx="730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8" name="Google Shape;298;p35"/>
          <p:cNvSpPr txBox="1"/>
          <p:nvPr/>
        </p:nvSpPr>
        <p:spPr>
          <a:xfrm>
            <a:off x="5680175" y="2732075"/>
            <a:ext cx="10953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PWM</a:t>
            </a:r>
            <a:endParaRPr sz="16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 sz="16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6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Receiver Simulation</a:t>
            </a:r>
            <a:endParaRPr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4" name="Google Shape;304;p36"/>
          <p:cNvSpPr txBox="1"/>
          <p:nvPr>
            <p:ph idx="1" type="body"/>
          </p:nvPr>
        </p:nvSpPr>
        <p:spPr>
          <a:xfrm>
            <a:off x="311700" y="3583600"/>
            <a:ext cx="8520600" cy="1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see that the receiver is working as intended. The rx_complete signal goes high when the receiver receives all the bits in the frame.</a:t>
            </a:r>
            <a:endParaRPr/>
          </a:p>
        </p:txBody>
      </p:sp>
      <p:pic>
        <p:nvPicPr>
          <p:cNvPr id="305" name="Google Shape;30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900" y="1017725"/>
            <a:ext cx="5943600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PWM Module</a:t>
            </a:r>
            <a:endParaRPr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1" name="Google Shape;311;p37"/>
          <p:cNvPicPr preferRelativeResize="0"/>
          <p:nvPr/>
        </p:nvPicPr>
        <p:blipFill rotWithShape="1">
          <a:blip r:embed="rId3">
            <a:alphaModFix/>
          </a:blip>
          <a:srcRect b="15490" l="6263" r="18179" t="25179"/>
          <a:stretch/>
        </p:blipFill>
        <p:spPr>
          <a:xfrm>
            <a:off x="1424350" y="1223325"/>
            <a:ext cx="5683550" cy="334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PWM Result on Oscilloscope</a:t>
            </a:r>
            <a:endParaRPr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7" name="Google Shape;317;p38"/>
          <p:cNvPicPr preferRelativeResize="0"/>
          <p:nvPr/>
        </p:nvPicPr>
        <p:blipFill rotWithShape="1">
          <a:blip r:embed="rId3">
            <a:alphaModFix/>
          </a:blip>
          <a:srcRect b="23617" l="29827" r="16536" t="34802"/>
          <a:stretch/>
        </p:blipFill>
        <p:spPr>
          <a:xfrm>
            <a:off x="1855888" y="1388313"/>
            <a:ext cx="5432224" cy="3158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Transmitted Frame on Oscilloscope</a:t>
            </a:r>
            <a:endParaRPr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3" name="Google Shape;323;p39"/>
          <p:cNvPicPr preferRelativeResize="0"/>
          <p:nvPr/>
        </p:nvPicPr>
        <p:blipFill rotWithShape="1">
          <a:blip r:embed="rId3">
            <a:alphaModFix/>
          </a:blip>
          <a:srcRect b="13771" l="19967" r="8389" t="19280"/>
          <a:stretch/>
        </p:blipFill>
        <p:spPr>
          <a:xfrm>
            <a:off x="433125" y="1320650"/>
            <a:ext cx="4018175" cy="282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9"/>
          <p:cNvPicPr preferRelativeResize="0"/>
          <p:nvPr/>
        </p:nvPicPr>
        <p:blipFill rotWithShape="1">
          <a:blip r:embed="rId4">
            <a:alphaModFix/>
          </a:blip>
          <a:srcRect b="15931" l="5003" r="15328" t="12079"/>
          <a:stretch/>
        </p:blipFill>
        <p:spPr>
          <a:xfrm>
            <a:off x="4644925" y="1320650"/>
            <a:ext cx="4187373" cy="282192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9"/>
          <p:cNvSpPr txBox="1"/>
          <p:nvPr/>
        </p:nvSpPr>
        <p:spPr>
          <a:xfrm>
            <a:off x="1624113" y="4313675"/>
            <a:ext cx="1636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Single Frame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26" name="Google Shape;326;p39"/>
          <p:cNvSpPr txBox="1"/>
          <p:nvPr/>
        </p:nvSpPr>
        <p:spPr>
          <a:xfrm>
            <a:off x="5850704" y="4313675"/>
            <a:ext cx="2128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Multiple</a:t>
            </a:r>
            <a:r>
              <a:rPr lang="en" sz="1800">
                <a:solidFill>
                  <a:schemeClr val="dk2"/>
                </a:solidFill>
              </a:rPr>
              <a:t> Frames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Setup</a:t>
            </a:r>
            <a:endParaRPr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2" name="Google Shape;33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43750"/>
            <a:ext cx="4555200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0"/>
          <p:cNvSpPr txBox="1"/>
          <p:nvPr/>
        </p:nvSpPr>
        <p:spPr>
          <a:xfrm>
            <a:off x="5145800" y="2073600"/>
            <a:ext cx="37911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Analog Input to Tx - &gt; Audio from laptop 3.5mm jack.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34" name="Google Shape;334;p40"/>
          <p:cNvSpPr txBox="1"/>
          <p:nvPr/>
        </p:nvSpPr>
        <p:spPr>
          <a:xfrm>
            <a:off x="5145800" y="3591600"/>
            <a:ext cx="37911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Output from Rx - &gt; PWM output is given to the Speaker.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Demonstration</a:t>
            </a:r>
            <a:endParaRPr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0" name="Google Shape;340;p41" title="VID_20241118_000108283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3735" y="1152474"/>
            <a:ext cx="1976524" cy="3513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Forward Error Correction (FEC)</a:t>
            </a:r>
            <a:endParaRPr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nvolves the deliberate addition of redundancy to a data sequence at the transmitter.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This redundancy is structured to allow the receiver to detect and correct a limited number of bit errors introduced by a noisy channel without needing feedback from the receiver to the transmitter.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Beneficial in applications where high data rates are critical, such as audio and video transmission.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1825" y="2647950"/>
            <a:ext cx="4031000" cy="21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1805425" y="3524400"/>
            <a:ext cx="20922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Frame Structure</a:t>
            </a:r>
            <a:endParaRPr b="1"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3839725" y="3651450"/>
            <a:ext cx="300600" cy="15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at Transducer</a:t>
            </a:r>
            <a:endParaRPr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6" name="Google Shape;34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5763" y="1397250"/>
            <a:ext cx="4492475" cy="335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of RF Amplifier</a:t>
            </a:r>
            <a:endParaRPr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2" name="Google Shape;352;p43"/>
          <p:cNvPicPr preferRelativeResize="0"/>
          <p:nvPr/>
        </p:nvPicPr>
        <p:blipFill rotWithShape="1">
          <a:blip r:embed="rId3">
            <a:alphaModFix/>
          </a:blip>
          <a:srcRect b="29415" l="19730" r="31624" t="26236"/>
          <a:stretch/>
        </p:blipFill>
        <p:spPr>
          <a:xfrm>
            <a:off x="1989825" y="1264500"/>
            <a:ext cx="5164350" cy="350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4"/>
          <p:cNvSpPr txBox="1"/>
          <p:nvPr/>
        </p:nvSpPr>
        <p:spPr>
          <a:xfrm>
            <a:off x="2076650" y="1946250"/>
            <a:ext cx="4897500" cy="1251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You!!!</a:t>
            </a:r>
            <a:endParaRPr sz="6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Encoder</a:t>
            </a:r>
            <a:endParaRPr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8323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Functionality: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Takes a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27-bit input message block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Produces a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36-bit encoded output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Mathematical Representation: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⋅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b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27-bit message vector.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Generator Matrix.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36-bit encoded output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Innovation Component: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Implemented a Python Script which can take any generator matrix and give the corresponding verilog code for both the encoder and decoder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1125" y="1636124"/>
            <a:ext cx="4872875" cy="259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Decoder (Bit Flip Algorithm)</a:t>
            </a:r>
            <a:endParaRPr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888" y="1430775"/>
            <a:ext cx="7436225" cy="3239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LDPC E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50"/>
            <a:ext cx="9260484" cy="519737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/>
          <p:nvPr/>
        </p:nvSpPr>
        <p:spPr>
          <a:xfrm>
            <a:off x="83225" y="97100"/>
            <a:ext cx="1618200" cy="92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311700" y="4638225"/>
            <a:ext cx="2302800" cy="4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6841200" y="4703625"/>
            <a:ext cx="2302800" cy="4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903875" y="143325"/>
            <a:ext cx="7767300" cy="939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525"/>
            <a:ext cx="9269224" cy="51926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/>
          <p:nvPr/>
        </p:nvSpPr>
        <p:spPr>
          <a:xfrm>
            <a:off x="83225" y="97100"/>
            <a:ext cx="1618200" cy="92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311700" y="4638225"/>
            <a:ext cx="2302800" cy="4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6841200" y="4703625"/>
            <a:ext cx="2302800" cy="4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903875" y="143325"/>
            <a:ext cx="7767300" cy="939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 rotWithShape="1">
          <a:blip r:embed="rId3">
            <a:alphaModFix/>
          </a:blip>
          <a:srcRect b="1438" l="0" r="0" t="0"/>
          <a:stretch/>
        </p:blipFill>
        <p:spPr>
          <a:xfrm>
            <a:off x="0" y="1200"/>
            <a:ext cx="9387155" cy="520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/>
          <p:nvPr/>
        </p:nvSpPr>
        <p:spPr>
          <a:xfrm>
            <a:off x="83225" y="97100"/>
            <a:ext cx="1618200" cy="92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311700" y="4638225"/>
            <a:ext cx="2302800" cy="4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6841200" y="4703625"/>
            <a:ext cx="2302800" cy="4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440975" y="4703550"/>
            <a:ext cx="2302800" cy="4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903875" y="143325"/>
            <a:ext cx="7767300" cy="939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25"/>
            <a:ext cx="9251320" cy="520240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/>
          <p:nvPr/>
        </p:nvSpPr>
        <p:spPr>
          <a:xfrm>
            <a:off x="83225" y="97100"/>
            <a:ext cx="1618200" cy="92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/>
          <p:nvPr/>
        </p:nvSpPr>
        <p:spPr>
          <a:xfrm>
            <a:off x="311700" y="4638225"/>
            <a:ext cx="2302800" cy="4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/>
          <p:nvPr/>
        </p:nvSpPr>
        <p:spPr>
          <a:xfrm>
            <a:off x="6841200" y="4703625"/>
            <a:ext cx="2302800" cy="4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/>
          <p:nvPr/>
        </p:nvSpPr>
        <p:spPr>
          <a:xfrm>
            <a:off x="903875" y="143325"/>
            <a:ext cx="7767300" cy="939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