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4" r:id="rId2"/>
  </p:sldMasterIdLst>
  <p:notesMasterIdLst>
    <p:notesMasterId r:id="rId5"/>
  </p:notesMasterIdLst>
  <p:sldIdLst>
    <p:sldId id="330" r:id="rId3"/>
    <p:sldId id="33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C5426-D1F4-49DE-9A00-C621E2FDAE4A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1966-FA6E-4689-AF09-9AABC4135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514600"/>
            <a:ext cx="5591175" cy="1019175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535363"/>
            <a:ext cx="4017963" cy="427037"/>
          </a:xfrm>
          <a:ln algn="ctr"/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42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9400"/>
            <a:ext cx="2116137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279400"/>
            <a:ext cx="6199188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831850"/>
            <a:ext cx="8353425" cy="51768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9042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56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66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2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23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6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73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60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9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8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11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58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94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0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79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levelz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A002266-14B2-409B-AA47-9E2787FC089D}" type="slidenum">
              <a:rPr lang="en-US" sz="1000" b="1">
                <a:solidFill>
                  <a:srgbClr val="FFFFFF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5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1062" y="696516"/>
            <a:ext cx="1752600" cy="3453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9923" name="Line 3"/>
          <p:cNvSpPr>
            <a:spLocks noChangeShapeType="1"/>
          </p:cNvSpPr>
          <p:nvPr/>
        </p:nvSpPr>
        <p:spPr bwMode="auto">
          <a:xfrm>
            <a:off x="4259262" y="2544367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title"/>
          </p:nvPr>
        </p:nvSpPr>
        <p:spPr>
          <a:xfrm>
            <a:off x="961231" y="152400"/>
            <a:ext cx="7230269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Interoperability Test Bed Architecture (Draft)</a:t>
            </a:r>
            <a:endParaRPr lang="en-US" sz="3200" dirty="0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677862" y="5268516"/>
            <a:ext cx="7745413" cy="228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Proxy (</a:t>
            </a:r>
            <a:r>
              <a:rPr lang="en-US" sz="1200" dirty="0" smtClean="0">
                <a:solidFill>
                  <a:prstClr val="black"/>
                </a:solidFill>
              </a:rPr>
              <a:t>Mirth and/or DIL)</a:t>
            </a:r>
            <a:endParaRPr lang="en-US" sz="1200" dirty="0">
              <a:solidFill>
                <a:prstClr val="black"/>
              </a:solidFill>
            </a:endParaRPr>
          </a:p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9926" name="AutoShape 6"/>
          <p:cNvSpPr>
            <a:spLocks noChangeArrowheads="1"/>
          </p:cNvSpPr>
          <p:nvPr/>
        </p:nvSpPr>
        <p:spPr bwMode="auto">
          <a:xfrm>
            <a:off x="1176337" y="3554016"/>
            <a:ext cx="1371600" cy="465138"/>
          </a:xfrm>
          <a:prstGeom prst="flowChartPredefined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>
                <a:solidFill>
                  <a:prstClr val="black"/>
                </a:solidFill>
              </a:rPr>
              <a:t>NIST HL7 V2</a:t>
            </a:r>
          </a:p>
          <a:p>
            <a:pPr algn="ctr"/>
            <a:r>
              <a:rPr lang="en-US" sz="900" b="1">
                <a:solidFill>
                  <a:prstClr val="black"/>
                </a:solidFill>
              </a:rPr>
              <a:t>Validation</a:t>
            </a:r>
          </a:p>
          <a:p>
            <a:pPr algn="ctr"/>
            <a:r>
              <a:rPr lang="en-US" sz="900" b="1">
                <a:solidFill>
                  <a:prstClr val="black"/>
                </a:solidFill>
              </a:rPr>
              <a:t>Web Service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677862" y="5497116"/>
            <a:ext cx="7745413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prstClr val="black"/>
                </a:solidFill>
              </a:rPr>
              <a:t>Network</a:t>
            </a:r>
          </a:p>
        </p:txBody>
      </p:sp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3802062" y="2857104"/>
            <a:ext cx="990600" cy="582612"/>
          </a:xfrm>
          <a:prstGeom prst="rect">
            <a:avLst/>
          </a:prstGeom>
          <a:solidFill>
            <a:srgbClr val="FFCC99"/>
          </a:solidFill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Execution 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Engine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H="1">
            <a:off x="8139112" y="1382316"/>
            <a:ext cx="0" cy="3886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6637337" y="1163241"/>
            <a:ext cx="1219200" cy="5286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</a:rPr>
              <a:t>Vendor A</a:t>
            </a:r>
            <a:endParaRPr lang="en-US" sz="900" b="1" dirty="0">
              <a:solidFill>
                <a:prstClr val="black"/>
              </a:solidFill>
            </a:endParaRPr>
          </a:p>
          <a:p>
            <a:pPr algn="ctr"/>
            <a:r>
              <a:rPr lang="en-US" sz="900" b="1" dirty="0">
                <a:solidFill>
                  <a:prstClr val="black"/>
                </a:solidFill>
              </a:rPr>
              <a:t>PIX Source</a:t>
            </a:r>
          </a:p>
          <a:p>
            <a:pPr algn="ctr"/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209931" name="AutoShape 11"/>
          <p:cNvSpPr>
            <a:spLocks noChangeArrowheads="1"/>
          </p:cNvSpPr>
          <p:nvPr/>
        </p:nvSpPr>
        <p:spPr bwMode="auto">
          <a:xfrm>
            <a:off x="1176337" y="2753916"/>
            <a:ext cx="1371600" cy="457200"/>
          </a:xfrm>
          <a:prstGeom prst="flowChartPredefinedProcess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b="1">
                <a:solidFill>
                  <a:prstClr val="black"/>
                </a:solidFill>
              </a:rPr>
              <a:t>NIST HL7 V2</a:t>
            </a:r>
          </a:p>
          <a:p>
            <a:pPr algn="ctr"/>
            <a:r>
              <a:rPr lang="en-US" sz="800" b="1">
                <a:solidFill>
                  <a:prstClr val="black"/>
                </a:solidFill>
              </a:rPr>
              <a:t>Message Generation</a:t>
            </a:r>
          </a:p>
          <a:p>
            <a:pPr algn="ctr"/>
            <a:r>
              <a:rPr lang="en-US" sz="800" b="1">
                <a:solidFill>
                  <a:prstClr val="black"/>
                </a:solidFill>
              </a:rPr>
              <a:t>Web Service</a:t>
            </a:r>
          </a:p>
        </p:txBody>
      </p:sp>
      <p:sp>
        <p:nvSpPr>
          <p:cNvPr id="209932" name="AutoShape 12"/>
          <p:cNvSpPr>
            <a:spLocks noChangeArrowheads="1"/>
          </p:cNvSpPr>
          <p:nvPr/>
        </p:nvSpPr>
        <p:spPr bwMode="auto">
          <a:xfrm>
            <a:off x="1220787" y="1391841"/>
            <a:ext cx="1106488" cy="1160463"/>
          </a:xfrm>
          <a:prstGeom prst="flowChartMagneticDisk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900" b="1">
                <a:solidFill>
                  <a:prstClr val="black"/>
                </a:solidFill>
              </a:rPr>
              <a:t>NIST Resource</a:t>
            </a:r>
          </a:p>
          <a:p>
            <a:pPr algn="ctr" eaLnBrk="0" hangingPunct="0"/>
            <a:r>
              <a:rPr lang="en-US" sz="900" b="1">
                <a:solidFill>
                  <a:prstClr val="black"/>
                </a:solidFill>
              </a:rPr>
              <a:t>Repository</a:t>
            </a:r>
          </a:p>
          <a:p>
            <a:pPr algn="ctr" eaLnBrk="0" hangingPunct="0"/>
            <a:r>
              <a:rPr lang="en-US" sz="900" b="1">
                <a:solidFill>
                  <a:prstClr val="black"/>
                </a:solidFill>
              </a:rPr>
              <a:t>Web Service</a:t>
            </a:r>
          </a:p>
        </p:txBody>
      </p:sp>
      <p:sp>
        <p:nvSpPr>
          <p:cNvPr id="209933" name="AutoShape 13"/>
          <p:cNvSpPr>
            <a:spLocks noChangeArrowheads="1"/>
          </p:cNvSpPr>
          <p:nvPr/>
        </p:nvSpPr>
        <p:spPr bwMode="auto">
          <a:xfrm>
            <a:off x="3661568" y="1515929"/>
            <a:ext cx="1295400" cy="333375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  <a:p>
            <a:pPr algn="ctr"/>
            <a:r>
              <a:rPr lang="en-US" sz="1200" b="1" dirty="0" smtClean="0">
                <a:solidFill>
                  <a:prstClr val="black"/>
                </a:solidFill>
              </a:rPr>
              <a:t>Test Case Manager</a:t>
            </a:r>
            <a:endParaRPr lang="en-US" sz="1200" b="1" dirty="0">
              <a:solidFill>
                <a:prstClr val="black"/>
              </a:solidFill>
            </a:endParaRPr>
          </a:p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>
            <a:off x="7856537" y="2153841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>
            <a:off x="7856537" y="2857104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V="1">
            <a:off x="5626099" y="1402423"/>
            <a:ext cx="9525" cy="21240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 flipH="1">
            <a:off x="4217987" y="4150122"/>
            <a:ext cx="0" cy="4818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V="1">
            <a:off x="5173662" y="2435354"/>
            <a:ext cx="461962" cy="436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>
            <a:off x="7856537" y="1391841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42" name="Rectangle 22"/>
          <p:cNvSpPr>
            <a:spLocks noChangeArrowheads="1"/>
          </p:cNvSpPr>
          <p:nvPr/>
        </p:nvSpPr>
        <p:spPr bwMode="auto">
          <a:xfrm>
            <a:off x="6637337" y="1864916"/>
            <a:ext cx="1219200" cy="5286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</a:rPr>
              <a:t>Vendor B</a:t>
            </a:r>
            <a:endParaRPr lang="en-US" sz="900" b="1" dirty="0">
              <a:solidFill>
                <a:prstClr val="black"/>
              </a:solidFill>
            </a:endParaRPr>
          </a:p>
          <a:p>
            <a:pPr algn="ctr"/>
            <a:r>
              <a:rPr lang="en-US" sz="900" b="1" dirty="0">
                <a:solidFill>
                  <a:prstClr val="black"/>
                </a:solidFill>
              </a:rPr>
              <a:t>PIX </a:t>
            </a:r>
            <a:r>
              <a:rPr lang="en-US" sz="900" b="1" dirty="0" smtClean="0">
                <a:solidFill>
                  <a:prstClr val="black"/>
                </a:solidFill>
              </a:rPr>
              <a:t>Source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209943" name="Rectangle 23"/>
          <p:cNvSpPr>
            <a:spLocks noChangeArrowheads="1"/>
          </p:cNvSpPr>
          <p:nvPr/>
        </p:nvSpPr>
        <p:spPr bwMode="auto">
          <a:xfrm>
            <a:off x="6637337" y="2611041"/>
            <a:ext cx="1219200" cy="5286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</a:rPr>
              <a:t>Vendor C</a:t>
            </a:r>
            <a:endParaRPr lang="en-US" sz="900" b="1" dirty="0">
              <a:solidFill>
                <a:prstClr val="black"/>
              </a:solidFill>
            </a:endParaRPr>
          </a:p>
          <a:p>
            <a:pPr algn="ctr"/>
            <a:r>
              <a:rPr lang="en-US" sz="900" b="1" dirty="0">
                <a:solidFill>
                  <a:prstClr val="black"/>
                </a:solidFill>
              </a:rPr>
              <a:t>PIX </a:t>
            </a:r>
            <a:r>
              <a:rPr lang="en-US" sz="900" b="1" dirty="0" smtClean="0">
                <a:solidFill>
                  <a:prstClr val="black"/>
                </a:solidFill>
              </a:rPr>
              <a:t>Manager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6637337" y="3330179"/>
            <a:ext cx="1219200" cy="5286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prstClr val="black"/>
                </a:solidFill>
              </a:rPr>
              <a:t>Vendor D</a:t>
            </a:r>
            <a:endParaRPr lang="en-US" sz="900" b="1" dirty="0">
              <a:solidFill>
                <a:prstClr val="black"/>
              </a:solidFill>
            </a:endParaRPr>
          </a:p>
          <a:p>
            <a:pPr algn="ctr"/>
            <a:r>
              <a:rPr lang="en-US" sz="900" b="1" dirty="0">
                <a:solidFill>
                  <a:prstClr val="black"/>
                </a:solidFill>
              </a:rPr>
              <a:t>PIX </a:t>
            </a:r>
            <a:r>
              <a:rPr lang="en-US" sz="900" b="1" dirty="0" smtClean="0">
                <a:solidFill>
                  <a:prstClr val="black"/>
                </a:solidFill>
              </a:rPr>
              <a:t>Consumer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209945" name="AutoShape 25"/>
          <p:cNvSpPr>
            <a:spLocks noChangeArrowheads="1"/>
          </p:cNvSpPr>
          <p:nvPr/>
        </p:nvSpPr>
        <p:spPr bwMode="auto">
          <a:xfrm>
            <a:off x="5173662" y="4391159"/>
            <a:ext cx="990600" cy="671512"/>
          </a:xfrm>
          <a:prstGeom prst="flowChartMagneticDisk">
            <a:avLst/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000" b="1">
                <a:solidFill>
                  <a:prstClr val="black"/>
                </a:solidFill>
              </a:rPr>
              <a:t>Message</a:t>
            </a:r>
          </a:p>
          <a:p>
            <a:pPr algn="ctr" eaLnBrk="0" hangingPunct="0"/>
            <a:r>
              <a:rPr lang="en-US" sz="1000" b="1">
                <a:solidFill>
                  <a:prstClr val="black"/>
                </a:solidFill>
              </a:rPr>
              <a:t>Database</a:t>
            </a:r>
          </a:p>
        </p:txBody>
      </p:sp>
      <p:sp>
        <p:nvSpPr>
          <p:cNvPr id="209947" name="Line 27"/>
          <p:cNvSpPr>
            <a:spLocks noChangeShapeType="1"/>
          </p:cNvSpPr>
          <p:nvPr/>
        </p:nvSpPr>
        <p:spPr bwMode="auto">
          <a:xfrm>
            <a:off x="7856537" y="3515916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 flipV="1">
            <a:off x="5635624" y="1391841"/>
            <a:ext cx="547688" cy="10582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49" name="Line 29"/>
          <p:cNvSpPr>
            <a:spLocks noChangeShapeType="1"/>
          </p:cNvSpPr>
          <p:nvPr/>
        </p:nvSpPr>
        <p:spPr bwMode="auto">
          <a:xfrm>
            <a:off x="5635624" y="2857104"/>
            <a:ext cx="54133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>
            <a:off x="5626099" y="3515916"/>
            <a:ext cx="557213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>
            <a:off x="5635624" y="2153841"/>
            <a:ext cx="557213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2" name="Line 32"/>
          <p:cNvSpPr>
            <a:spLocks noChangeShapeType="1"/>
          </p:cNvSpPr>
          <p:nvPr/>
        </p:nvSpPr>
        <p:spPr bwMode="auto">
          <a:xfrm flipH="1">
            <a:off x="877887" y="2041129"/>
            <a:ext cx="15875" cy="32273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3" name="Line 33"/>
          <p:cNvSpPr>
            <a:spLocks noChangeShapeType="1"/>
          </p:cNvSpPr>
          <p:nvPr/>
        </p:nvSpPr>
        <p:spPr bwMode="auto">
          <a:xfrm>
            <a:off x="893762" y="3009504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4" name="Line 34"/>
          <p:cNvSpPr>
            <a:spLocks noChangeShapeType="1"/>
          </p:cNvSpPr>
          <p:nvPr/>
        </p:nvSpPr>
        <p:spPr bwMode="auto">
          <a:xfrm flipH="1">
            <a:off x="4217987" y="4631929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5" name="Line 35"/>
          <p:cNvSpPr>
            <a:spLocks noChangeShapeType="1"/>
          </p:cNvSpPr>
          <p:nvPr/>
        </p:nvSpPr>
        <p:spPr bwMode="auto">
          <a:xfrm>
            <a:off x="893762" y="2041129"/>
            <a:ext cx="32702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6" name="Line 36"/>
          <p:cNvSpPr>
            <a:spLocks noChangeShapeType="1"/>
          </p:cNvSpPr>
          <p:nvPr/>
        </p:nvSpPr>
        <p:spPr bwMode="auto">
          <a:xfrm>
            <a:off x="893762" y="3850879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57" name="AutoShape 37"/>
          <p:cNvSpPr>
            <a:spLocks noChangeArrowheads="1"/>
          </p:cNvSpPr>
          <p:nvPr/>
        </p:nvSpPr>
        <p:spPr bwMode="auto">
          <a:xfrm>
            <a:off x="3883024" y="2076847"/>
            <a:ext cx="812800" cy="588962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000" b="1" dirty="0" smtClean="0">
                <a:solidFill>
                  <a:prstClr val="black"/>
                </a:solidFill>
              </a:rPr>
              <a:t>Test Case</a:t>
            </a:r>
          </a:p>
          <a:p>
            <a:pPr algn="ctr" eaLnBrk="0" hangingPunct="0"/>
            <a:r>
              <a:rPr lang="en-US" sz="1000" b="1" dirty="0" smtClean="0">
                <a:solidFill>
                  <a:prstClr val="black"/>
                </a:solidFill>
              </a:rPr>
              <a:t> Artifacts</a:t>
            </a:r>
            <a:endParaRPr lang="en-US" sz="1000" b="1" dirty="0">
              <a:solidFill>
                <a:prstClr val="black"/>
              </a:solidFill>
            </a:endParaRPr>
          </a:p>
          <a:p>
            <a:pPr algn="ctr" eaLnBrk="0" hangingPunct="0"/>
            <a:r>
              <a:rPr lang="en-US" sz="1000" b="1" dirty="0" smtClean="0">
                <a:solidFill>
                  <a:prstClr val="black"/>
                </a:solidFill>
              </a:rPr>
              <a:t> </a:t>
            </a:r>
            <a:r>
              <a:rPr lang="en-US" sz="1000" b="1" dirty="0">
                <a:solidFill>
                  <a:prstClr val="black"/>
                </a:solidFill>
              </a:rPr>
              <a:t>(XML)</a:t>
            </a:r>
          </a:p>
        </p:txBody>
      </p:sp>
      <p:sp>
        <p:nvSpPr>
          <p:cNvPr id="209961" name="Line 41"/>
          <p:cNvSpPr>
            <a:spLocks noChangeShapeType="1"/>
          </p:cNvSpPr>
          <p:nvPr/>
        </p:nvSpPr>
        <p:spPr bwMode="auto">
          <a:xfrm>
            <a:off x="4259261" y="1837928"/>
            <a:ext cx="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63" name="Line 43"/>
          <p:cNvSpPr>
            <a:spLocks noChangeShapeType="1"/>
          </p:cNvSpPr>
          <p:nvPr/>
        </p:nvSpPr>
        <p:spPr bwMode="auto">
          <a:xfrm flipH="1">
            <a:off x="3008311" y="2041128"/>
            <a:ext cx="1" cy="2485881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64" name="Line 44"/>
          <p:cNvSpPr>
            <a:spLocks noChangeShapeType="1"/>
          </p:cNvSpPr>
          <p:nvPr/>
        </p:nvSpPr>
        <p:spPr bwMode="auto">
          <a:xfrm>
            <a:off x="2547937" y="3850879"/>
            <a:ext cx="4603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65" name="Line 45"/>
          <p:cNvSpPr>
            <a:spLocks noChangeShapeType="1"/>
          </p:cNvSpPr>
          <p:nvPr/>
        </p:nvSpPr>
        <p:spPr bwMode="auto">
          <a:xfrm>
            <a:off x="2327275" y="2031604"/>
            <a:ext cx="681037" cy="952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66" name="Line 46"/>
          <p:cNvSpPr>
            <a:spLocks noChangeShapeType="1"/>
          </p:cNvSpPr>
          <p:nvPr/>
        </p:nvSpPr>
        <p:spPr bwMode="auto">
          <a:xfrm>
            <a:off x="2547937" y="3009504"/>
            <a:ext cx="4603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67" name="Line 47"/>
          <p:cNvSpPr>
            <a:spLocks noChangeShapeType="1"/>
          </p:cNvSpPr>
          <p:nvPr/>
        </p:nvSpPr>
        <p:spPr bwMode="auto">
          <a:xfrm flipV="1">
            <a:off x="3008312" y="3139678"/>
            <a:ext cx="793750" cy="476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71" name="Line 51"/>
          <p:cNvSpPr>
            <a:spLocks noChangeShapeType="1"/>
          </p:cNvSpPr>
          <p:nvPr/>
        </p:nvSpPr>
        <p:spPr bwMode="auto">
          <a:xfrm flipH="1">
            <a:off x="4210049" y="4843066"/>
            <a:ext cx="96361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72" name="Line 52"/>
          <p:cNvSpPr>
            <a:spLocks noChangeShapeType="1"/>
          </p:cNvSpPr>
          <p:nvPr/>
        </p:nvSpPr>
        <p:spPr bwMode="auto">
          <a:xfrm>
            <a:off x="4217987" y="4843066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9974" name="AutoShape 54"/>
          <p:cNvSpPr>
            <a:spLocks noChangeArrowheads="1"/>
          </p:cNvSpPr>
          <p:nvPr/>
        </p:nvSpPr>
        <p:spPr bwMode="auto">
          <a:xfrm>
            <a:off x="1928283" y="1174682"/>
            <a:ext cx="558800" cy="461963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700" b="1">
                <a:solidFill>
                  <a:prstClr val="black"/>
                </a:solidFill>
              </a:rPr>
              <a:t>Profiles</a:t>
            </a:r>
          </a:p>
          <a:p>
            <a:pPr algn="ctr" eaLnBrk="0" hangingPunct="0"/>
            <a:r>
              <a:rPr lang="en-US" sz="700" b="1">
                <a:solidFill>
                  <a:prstClr val="black"/>
                </a:solidFill>
              </a:rPr>
              <a:t>(XML)</a:t>
            </a:r>
          </a:p>
        </p:txBody>
      </p:sp>
      <p:sp>
        <p:nvSpPr>
          <p:cNvPr id="55" name="AutoShape 49"/>
          <p:cNvSpPr>
            <a:spLocks noChangeArrowheads="1"/>
          </p:cNvSpPr>
          <p:nvPr/>
        </p:nvSpPr>
        <p:spPr bwMode="auto">
          <a:xfrm>
            <a:off x="2299958" y="3363515"/>
            <a:ext cx="558800" cy="461963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700" b="1" dirty="0">
                <a:solidFill>
                  <a:prstClr val="black"/>
                </a:solidFill>
              </a:rPr>
              <a:t>Results</a:t>
            </a:r>
          </a:p>
          <a:p>
            <a:pPr algn="ctr" eaLnBrk="0" hangingPunct="0"/>
            <a:r>
              <a:rPr lang="en-US" sz="700" b="1" dirty="0">
                <a:solidFill>
                  <a:prstClr val="black"/>
                </a:solidFill>
              </a:rPr>
              <a:t>Report</a:t>
            </a:r>
          </a:p>
          <a:p>
            <a:pPr algn="ctr" eaLnBrk="0" hangingPunct="0"/>
            <a:r>
              <a:rPr lang="en-US" sz="700" b="1" dirty="0">
                <a:solidFill>
                  <a:prstClr val="black"/>
                </a:solidFill>
              </a:rPr>
              <a:t>Files (XML)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1062" y="696516"/>
            <a:ext cx="714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Gazelle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61568" y="1031081"/>
            <a:ext cx="1287053" cy="26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Test Setup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Line 41"/>
          <p:cNvSpPr>
            <a:spLocks noChangeShapeType="1"/>
          </p:cNvSpPr>
          <p:nvPr/>
        </p:nvSpPr>
        <p:spPr bwMode="auto">
          <a:xfrm>
            <a:off x="4259261" y="1295400"/>
            <a:ext cx="1" cy="2205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AutoShape 37"/>
          <p:cNvSpPr>
            <a:spLocks noChangeArrowheads="1"/>
          </p:cNvSpPr>
          <p:nvPr/>
        </p:nvSpPr>
        <p:spPr bwMode="auto">
          <a:xfrm>
            <a:off x="961231" y="1221447"/>
            <a:ext cx="812800" cy="588962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000" b="1" dirty="0" smtClean="0">
                <a:solidFill>
                  <a:prstClr val="black"/>
                </a:solidFill>
              </a:rPr>
              <a:t>Test Case</a:t>
            </a:r>
          </a:p>
          <a:p>
            <a:pPr algn="ctr" eaLnBrk="0" hangingPunct="0"/>
            <a:r>
              <a:rPr lang="en-US" sz="1000" b="1" dirty="0" smtClean="0">
                <a:solidFill>
                  <a:prstClr val="black"/>
                </a:solidFill>
              </a:rPr>
              <a:t> Artifacts</a:t>
            </a:r>
            <a:endParaRPr lang="en-US" sz="1000" b="1" dirty="0">
              <a:solidFill>
                <a:prstClr val="black"/>
              </a:solidFill>
            </a:endParaRPr>
          </a:p>
          <a:p>
            <a:pPr algn="ctr" eaLnBrk="0" hangingPunct="0"/>
            <a:r>
              <a:rPr lang="en-US" sz="1000" b="1" dirty="0" smtClean="0">
                <a:solidFill>
                  <a:prstClr val="black"/>
                </a:solidFill>
              </a:rPr>
              <a:t> </a:t>
            </a:r>
            <a:r>
              <a:rPr lang="en-US" sz="1000" b="1" dirty="0">
                <a:solidFill>
                  <a:prstClr val="black"/>
                </a:solidFill>
              </a:rPr>
              <a:t>(XML)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4262" y="1163239"/>
            <a:ext cx="473075" cy="52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80136" y="1864916"/>
            <a:ext cx="473075" cy="52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64261" y="2611039"/>
            <a:ext cx="473075" cy="52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64262" y="3330179"/>
            <a:ext cx="473075" cy="52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GI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2215" y="4449916"/>
            <a:ext cx="1154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prstClr val="black"/>
                </a:solidFill>
              </a:rPr>
              <a:t>Use dedicated/specific </a:t>
            </a:r>
            <a:r>
              <a:rPr lang="en-US" sz="1000" dirty="0" smtClean="0">
                <a:solidFill>
                  <a:prstClr val="black"/>
                </a:solidFill>
              </a:rPr>
              <a:t>ports based on test set up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1176337" y="4278341"/>
            <a:ext cx="1371600" cy="457200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800" b="1" dirty="0">
                <a:solidFill>
                  <a:prstClr val="black"/>
                </a:solidFill>
              </a:rPr>
              <a:t>NIST HL7 V2</a:t>
            </a:r>
          </a:p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Test Agent(s)</a:t>
            </a:r>
            <a:endParaRPr lang="en-US" sz="800" b="1" dirty="0">
              <a:solidFill>
                <a:prstClr val="black"/>
              </a:solidFill>
            </a:endParaRPr>
          </a:p>
          <a:p>
            <a:pPr algn="ctr"/>
            <a:r>
              <a:rPr lang="en-US" sz="800" b="1" dirty="0">
                <a:solidFill>
                  <a:prstClr val="black"/>
                </a:solidFill>
              </a:rPr>
              <a:t>Web Service</a:t>
            </a: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>
            <a:off x="893761" y="4525602"/>
            <a:ext cx="2825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44"/>
          <p:cNvSpPr>
            <a:spLocks noChangeShapeType="1"/>
          </p:cNvSpPr>
          <p:nvPr/>
        </p:nvSpPr>
        <p:spPr bwMode="auto">
          <a:xfrm>
            <a:off x="2547936" y="4527010"/>
            <a:ext cx="46037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25969" y="696515"/>
            <a:ext cx="2113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GI = Gazelle User Interface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59662" y="4849416"/>
            <a:ext cx="538162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utoShape 37"/>
          <p:cNvSpPr>
            <a:spLocks noChangeArrowheads="1"/>
          </p:cNvSpPr>
          <p:nvPr/>
        </p:nvSpPr>
        <p:spPr bwMode="auto">
          <a:xfrm>
            <a:off x="3902868" y="3594498"/>
            <a:ext cx="812800" cy="486567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800" b="1" dirty="0" smtClean="0">
                <a:solidFill>
                  <a:prstClr val="black"/>
                </a:solidFill>
              </a:rPr>
              <a:t>Validation Report </a:t>
            </a:r>
          </a:p>
          <a:p>
            <a:pPr algn="ctr" eaLnBrk="0" hangingPunct="0"/>
            <a:r>
              <a:rPr lang="en-US" sz="800" b="1" dirty="0" smtClean="0">
                <a:solidFill>
                  <a:prstClr val="black"/>
                </a:solidFill>
              </a:rPr>
              <a:t>and </a:t>
            </a:r>
          </a:p>
          <a:p>
            <a:pPr algn="ctr" eaLnBrk="0" hangingPunct="0"/>
            <a:r>
              <a:rPr lang="en-US" sz="800" b="1" dirty="0" smtClean="0">
                <a:solidFill>
                  <a:prstClr val="black"/>
                </a:solidFill>
              </a:rPr>
              <a:t>Juror Document</a:t>
            </a:r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>
            <a:off x="4259261" y="3439717"/>
            <a:ext cx="2" cy="1547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62" y="5791200"/>
            <a:ext cx="2727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 smtClean="0">
                <a:solidFill>
                  <a:prstClr val="black"/>
                </a:solidFill>
              </a:rPr>
              <a:t>Vendor  login to Gazelle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 smtClean="0">
                <a:solidFill>
                  <a:prstClr val="black"/>
                </a:solidFill>
              </a:rPr>
              <a:t>Vendors set up Tests (Gazelle Manages)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 smtClean="0">
                <a:solidFill>
                  <a:prstClr val="black"/>
                </a:solidFill>
              </a:rPr>
              <a:t>Vendors reviews Test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 smtClean="0">
                <a:solidFill>
                  <a:prstClr val="black"/>
                </a:solidFill>
              </a:rPr>
              <a:t>Vendors configure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 smtClean="0">
                <a:solidFill>
                  <a:prstClr val="black"/>
                </a:solidFill>
              </a:rPr>
              <a:t>Gazelle begins test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 smtClean="0">
                <a:solidFill>
                  <a:prstClr val="black"/>
                </a:solidFill>
              </a:rPr>
              <a:t>Vendor A, B, &amp; D read data specification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61690" y="5774602"/>
            <a:ext cx="3193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000" dirty="0" smtClean="0">
                <a:solidFill>
                  <a:prstClr val="black"/>
                </a:solidFill>
              </a:rPr>
              <a:t>Vendor A sends message to Vendor C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 smtClean="0">
                <a:solidFill>
                  <a:prstClr val="black"/>
                </a:solidFill>
              </a:rPr>
              <a:t>Proxy captures message and forwards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 smtClean="0">
                <a:solidFill>
                  <a:prstClr val="black"/>
                </a:solidFill>
              </a:rPr>
              <a:t>Gazelle retrieves message from database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 smtClean="0">
                <a:solidFill>
                  <a:prstClr val="black"/>
                </a:solidFill>
              </a:rPr>
              <a:t>Gazelle accesses the validation service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 smtClean="0">
                <a:solidFill>
                  <a:prstClr val="black"/>
                </a:solidFill>
              </a:rPr>
              <a:t>Validation sends report  to Gazelle  to display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000" dirty="0" smtClean="0">
                <a:solidFill>
                  <a:prstClr val="black"/>
                </a:solidFill>
              </a:rPr>
              <a:t>Vendor B sends message to Vendor C (8-11 repeat)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65080" y="5725716"/>
            <a:ext cx="2727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000" dirty="0" smtClean="0">
                <a:solidFill>
                  <a:prstClr val="black"/>
                </a:solidFill>
              </a:rPr>
              <a:t>Vendor C processes messages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000" dirty="0" smtClean="0">
                <a:solidFill>
                  <a:prstClr val="black"/>
                </a:solidFill>
              </a:rPr>
              <a:t>Vendors D sends query message to C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000" dirty="0" smtClean="0">
                <a:solidFill>
                  <a:prstClr val="black"/>
                </a:solidFill>
              </a:rPr>
              <a:t>Repeat steps 8-11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000" dirty="0" smtClean="0">
                <a:solidFill>
                  <a:prstClr val="black"/>
                </a:solidFill>
              </a:rPr>
              <a:t>Gazelle displays comprehensive view of test results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8780" y="6627168"/>
            <a:ext cx="1115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R. Snelick 04/12/13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Interoperability Test Bed Architecture </a:t>
            </a:r>
            <a:r>
              <a:rPr lang="en-US" b="1" dirty="0" smtClean="0">
                <a:latin typeface="Calibri" panose="020F0502020204030204" pitchFamily="34" charset="0"/>
              </a:rPr>
              <a:t>– Virtual </a:t>
            </a:r>
            <a:r>
              <a:rPr lang="en-US" b="1" dirty="0" err="1" smtClean="0">
                <a:latin typeface="Calibri" panose="020F0502020204030204" pitchFamily="34" charset="0"/>
              </a:rPr>
              <a:t>Connectathon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467600" cy="581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19400" y="6227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1. Vendor login and registration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819400" y="821571"/>
            <a:ext cx="190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  <a:r>
              <a:rPr lang="en-US" sz="800" dirty="0" smtClean="0"/>
              <a:t>. Vendor sets up Tests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1020386"/>
            <a:ext cx="16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3. Vendor reviews Test Cases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33400"/>
            <a:ext cx="1905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4. Vendors configure their systems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715000" y="7575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Vendor A (Initiator) starts a new Test  Instance (which activates a single Test Step) or activates a different Test Step of an existing Test  Instance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2380468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6. Vendor A sends PIX/PDQ update/query message to Proxy/Port configured for Vendor B responding service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172200" y="3061156"/>
            <a:ext cx="2057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7. Proxy intercepts the initiator message 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02807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8 &amp; 16. Proxy forwards Message Id to JMS Queue asynchronously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3657600" y="3733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 &amp; 17. TEE gets JMS message from queue and loads message meta data from Proxy DB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5000" y="403860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 &amp; 18. TEE maps the Proxy message to Test Step instance and  stores mapping in Gazelle DB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905000" y="4443055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11 &amp; 19. TEE validates message using NIST and Gazelle validation services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905000" y="4724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12 &amp; 20. TEE updates Test Step and Test Instance execution status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6324600" y="3549879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13. PIX/PDQ initiator message is forwarded to Vendor B PIX/PDQ responding service.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38524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14. Vendor B processes initiator request message and returns response message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096000" y="3213556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15. Proxy intercepts the response message 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6000" y="2819400"/>
            <a:ext cx="22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21. Response message returned to Vendor A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781300" y="12192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22. Gazelle displays comprehensive view of test results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767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422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1_Default Design</vt:lpstr>
      <vt:lpstr>Office Theme</vt:lpstr>
      <vt:lpstr>Interoperability Test Bed Architecture (Draft)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Snelick, Robert D.</dc:creator>
  <cp:lastModifiedBy>Tareq I. Nabeel (AEGIS.net)</cp:lastModifiedBy>
  <cp:revision>59</cp:revision>
  <dcterms:created xsi:type="dcterms:W3CDTF">2006-08-16T00:00:00Z</dcterms:created>
  <dcterms:modified xsi:type="dcterms:W3CDTF">2013-10-21T16:31:50Z</dcterms:modified>
</cp:coreProperties>
</file>