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64"/>
  </p:notesMasterIdLst>
  <p:sldIdLst>
    <p:sldId id="256" r:id="rId2"/>
    <p:sldId id="257" r:id="rId3"/>
    <p:sldId id="477" r:id="rId4"/>
    <p:sldId id="482" r:id="rId5"/>
    <p:sldId id="481" r:id="rId6"/>
    <p:sldId id="484" r:id="rId7"/>
    <p:sldId id="483" r:id="rId8"/>
    <p:sldId id="485" r:id="rId9"/>
    <p:sldId id="487" r:id="rId10"/>
    <p:sldId id="497" r:id="rId11"/>
    <p:sldId id="492" r:id="rId12"/>
    <p:sldId id="493" r:id="rId13"/>
    <p:sldId id="494" r:id="rId14"/>
    <p:sldId id="498" r:id="rId15"/>
    <p:sldId id="486" r:id="rId16"/>
    <p:sldId id="501" r:id="rId17"/>
    <p:sldId id="500" r:id="rId18"/>
    <p:sldId id="502" r:id="rId19"/>
    <p:sldId id="503" r:id="rId20"/>
    <p:sldId id="505" r:id="rId21"/>
    <p:sldId id="506" r:id="rId22"/>
    <p:sldId id="507" r:id="rId23"/>
    <p:sldId id="509" r:id="rId24"/>
    <p:sldId id="510" r:id="rId25"/>
    <p:sldId id="511" r:id="rId26"/>
    <p:sldId id="525" r:id="rId27"/>
    <p:sldId id="526" r:id="rId28"/>
    <p:sldId id="475" r:id="rId29"/>
    <p:sldId id="476" r:id="rId30"/>
    <p:sldId id="478" r:id="rId31"/>
    <p:sldId id="479" r:id="rId32"/>
    <p:sldId id="480" r:id="rId33"/>
    <p:sldId id="513" r:id="rId34"/>
    <p:sldId id="515" r:id="rId35"/>
    <p:sldId id="516" r:id="rId36"/>
    <p:sldId id="514" r:id="rId37"/>
    <p:sldId id="518" r:id="rId38"/>
    <p:sldId id="519" r:id="rId39"/>
    <p:sldId id="517" r:id="rId40"/>
    <p:sldId id="521" r:id="rId41"/>
    <p:sldId id="523" r:id="rId42"/>
    <p:sldId id="522" r:id="rId43"/>
    <p:sldId id="524" r:id="rId44"/>
    <p:sldId id="543" r:id="rId45"/>
    <p:sldId id="530" r:id="rId46"/>
    <p:sldId id="544" r:id="rId47"/>
    <p:sldId id="531" r:id="rId48"/>
    <p:sldId id="545" r:id="rId49"/>
    <p:sldId id="533" r:id="rId50"/>
    <p:sldId id="534" r:id="rId51"/>
    <p:sldId id="535" r:id="rId52"/>
    <p:sldId id="536" r:id="rId53"/>
    <p:sldId id="537" r:id="rId54"/>
    <p:sldId id="538" r:id="rId55"/>
    <p:sldId id="539" r:id="rId56"/>
    <p:sldId id="540" r:id="rId57"/>
    <p:sldId id="541" r:id="rId58"/>
    <p:sldId id="542" r:id="rId59"/>
    <p:sldId id="488" r:id="rId60"/>
    <p:sldId id="489" r:id="rId61"/>
    <p:sldId id="491" r:id="rId62"/>
    <p:sldId id="490"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070" autoAdjust="0"/>
    <p:restoredTop sz="74021" autoAdjust="0"/>
  </p:normalViewPr>
  <p:slideViewPr>
    <p:cSldViewPr snapToGrid="0" snapToObjects="1">
      <p:cViewPr varScale="1">
        <p:scale>
          <a:sx n="52" d="100"/>
          <a:sy n="52" d="100"/>
        </p:scale>
        <p:origin x="4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17/04/2023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a:t>
            </a:fld>
            <a:endParaRPr lang="en-AU"/>
          </a:p>
        </p:txBody>
      </p:sp>
    </p:spTree>
    <p:extLst>
      <p:ext uri="{BB962C8B-B14F-4D97-AF65-F5344CB8AC3E}">
        <p14:creationId xmlns:p14="http://schemas.microsoft.com/office/powerpoint/2010/main" val="4120921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CEF4E50-3609-4D2D-A085-1E3B85013BC5}"/>
              </a:ext>
            </a:extLst>
          </p:cNvPr>
          <p:cNvSpPr>
            <a:spLocks noGrp="1"/>
          </p:cNvSpPr>
          <p:nvPr>
            <p:ph type="body" idx="1"/>
          </p:nvPr>
        </p:nvSpPr>
        <p:spPr/>
        <p:txBody>
          <a:bodyPr/>
          <a:lstStyle/>
          <a:p>
            <a:pPr algn="l"/>
            <a:endParaRPr lang="en-AU" dirty="0"/>
          </a:p>
        </p:txBody>
      </p:sp>
    </p:spTree>
    <p:extLst>
      <p:ext uri="{BB962C8B-B14F-4D97-AF65-F5344CB8AC3E}">
        <p14:creationId xmlns:p14="http://schemas.microsoft.com/office/powerpoint/2010/main" val="4234463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11</a:t>
            </a:fld>
            <a:endParaRPr lang="en-AU"/>
          </a:p>
        </p:txBody>
      </p:sp>
    </p:spTree>
    <p:extLst>
      <p:ext uri="{BB962C8B-B14F-4D97-AF65-F5344CB8AC3E}">
        <p14:creationId xmlns:p14="http://schemas.microsoft.com/office/powerpoint/2010/main" val="3976943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12</a:t>
            </a:fld>
            <a:endParaRPr lang="en-AU"/>
          </a:p>
        </p:txBody>
      </p:sp>
    </p:spTree>
    <p:extLst>
      <p:ext uri="{BB962C8B-B14F-4D97-AF65-F5344CB8AC3E}">
        <p14:creationId xmlns:p14="http://schemas.microsoft.com/office/powerpoint/2010/main" val="2987163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13</a:t>
            </a:fld>
            <a:endParaRPr lang="en-AU"/>
          </a:p>
        </p:txBody>
      </p:sp>
    </p:spTree>
    <p:extLst>
      <p:ext uri="{BB962C8B-B14F-4D97-AF65-F5344CB8AC3E}">
        <p14:creationId xmlns:p14="http://schemas.microsoft.com/office/powerpoint/2010/main" val="3785553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14</a:t>
            </a:fld>
            <a:endParaRPr lang="en-AU"/>
          </a:p>
        </p:txBody>
      </p:sp>
    </p:spTree>
    <p:extLst>
      <p:ext uri="{BB962C8B-B14F-4D97-AF65-F5344CB8AC3E}">
        <p14:creationId xmlns:p14="http://schemas.microsoft.com/office/powerpoint/2010/main" val="3860289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15</a:t>
            </a:fld>
            <a:endParaRPr lang="en-AU"/>
          </a:p>
        </p:txBody>
      </p:sp>
    </p:spTree>
    <p:extLst>
      <p:ext uri="{BB962C8B-B14F-4D97-AF65-F5344CB8AC3E}">
        <p14:creationId xmlns:p14="http://schemas.microsoft.com/office/powerpoint/2010/main" val="1964648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16</a:t>
            </a:fld>
            <a:endParaRPr lang="en-AU"/>
          </a:p>
        </p:txBody>
      </p:sp>
    </p:spTree>
    <p:extLst>
      <p:ext uri="{BB962C8B-B14F-4D97-AF65-F5344CB8AC3E}">
        <p14:creationId xmlns:p14="http://schemas.microsoft.com/office/powerpoint/2010/main" val="22945814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17</a:t>
            </a:fld>
            <a:endParaRPr lang="en-AU"/>
          </a:p>
        </p:txBody>
      </p:sp>
    </p:spTree>
    <p:extLst>
      <p:ext uri="{BB962C8B-B14F-4D97-AF65-F5344CB8AC3E}">
        <p14:creationId xmlns:p14="http://schemas.microsoft.com/office/powerpoint/2010/main" val="2440928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18</a:t>
            </a:fld>
            <a:endParaRPr lang="en-AU"/>
          </a:p>
        </p:txBody>
      </p:sp>
    </p:spTree>
    <p:extLst>
      <p:ext uri="{BB962C8B-B14F-4D97-AF65-F5344CB8AC3E}">
        <p14:creationId xmlns:p14="http://schemas.microsoft.com/office/powerpoint/2010/main" val="269147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19</a:t>
            </a:fld>
            <a:endParaRPr lang="en-AU"/>
          </a:p>
        </p:txBody>
      </p:sp>
    </p:spTree>
    <p:extLst>
      <p:ext uri="{BB962C8B-B14F-4D97-AF65-F5344CB8AC3E}">
        <p14:creationId xmlns:p14="http://schemas.microsoft.com/office/powerpoint/2010/main" val="2119533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a:t>
            </a:fld>
            <a:endParaRPr lang="en-AU"/>
          </a:p>
        </p:txBody>
      </p:sp>
    </p:spTree>
    <p:extLst>
      <p:ext uri="{BB962C8B-B14F-4D97-AF65-F5344CB8AC3E}">
        <p14:creationId xmlns:p14="http://schemas.microsoft.com/office/powerpoint/2010/main" val="1433158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20</a:t>
            </a:fld>
            <a:endParaRPr lang="en-AU"/>
          </a:p>
        </p:txBody>
      </p:sp>
    </p:spTree>
    <p:extLst>
      <p:ext uri="{BB962C8B-B14F-4D97-AF65-F5344CB8AC3E}">
        <p14:creationId xmlns:p14="http://schemas.microsoft.com/office/powerpoint/2010/main" val="2960440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21</a:t>
            </a:fld>
            <a:endParaRPr lang="en-AU"/>
          </a:p>
        </p:txBody>
      </p:sp>
    </p:spTree>
    <p:extLst>
      <p:ext uri="{BB962C8B-B14F-4D97-AF65-F5344CB8AC3E}">
        <p14:creationId xmlns:p14="http://schemas.microsoft.com/office/powerpoint/2010/main" val="3202385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22</a:t>
            </a:fld>
            <a:endParaRPr lang="en-AU"/>
          </a:p>
        </p:txBody>
      </p:sp>
    </p:spTree>
    <p:extLst>
      <p:ext uri="{BB962C8B-B14F-4D97-AF65-F5344CB8AC3E}">
        <p14:creationId xmlns:p14="http://schemas.microsoft.com/office/powerpoint/2010/main" val="2925471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23</a:t>
            </a:fld>
            <a:endParaRPr lang="en-AU"/>
          </a:p>
        </p:txBody>
      </p:sp>
    </p:spTree>
    <p:extLst>
      <p:ext uri="{BB962C8B-B14F-4D97-AF65-F5344CB8AC3E}">
        <p14:creationId xmlns:p14="http://schemas.microsoft.com/office/powerpoint/2010/main" val="11987724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24</a:t>
            </a:fld>
            <a:endParaRPr lang="en-AU"/>
          </a:p>
        </p:txBody>
      </p:sp>
    </p:spTree>
    <p:extLst>
      <p:ext uri="{BB962C8B-B14F-4D97-AF65-F5344CB8AC3E}">
        <p14:creationId xmlns:p14="http://schemas.microsoft.com/office/powerpoint/2010/main" val="42825909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Symbol" panose="05050102010706020507" pitchFamily="18" charset="2"/>
              <a:buNone/>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25</a:t>
            </a:fld>
            <a:endParaRPr lang="en-AU"/>
          </a:p>
        </p:txBody>
      </p:sp>
    </p:spTree>
    <p:extLst>
      <p:ext uri="{BB962C8B-B14F-4D97-AF65-F5344CB8AC3E}">
        <p14:creationId xmlns:p14="http://schemas.microsoft.com/office/powerpoint/2010/main" val="4839881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738DDE4-E40D-432A-BF17-4D46EF89B39D}"/>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8175689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738DDE4-E40D-432A-BF17-4D46EF89B39D}"/>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2645952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28</a:t>
            </a:fld>
            <a:endParaRPr lang="en-AU"/>
          </a:p>
        </p:txBody>
      </p:sp>
    </p:spTree>
    <p:extLst>
      <p:ext uri="{BB962C8B-B14F-4D97-AF65-F5344CB8AC3E}">
        <p14:creationId xmlns:p14="http://schemas.microsoft.com/office/powerpoint/2010/main" val="6128268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29</a:t>
            </a:fld>
            <a:endParaRPr lang="en-AU"/>
          </a:p>
        </p:txBody>
      </p:sp>
    </p:spTree>
    <p:extLst>
      <p:ext uri="{BB962C8B-B14F-4D97-AF65-F5344CB8AC3E}">
        <p14:creationId xmlns:p14="http://schemas.microsoft.com/office/powerpoint/2010/main" val="1636548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738DDE4-E40D-432A-BF17-4D46EF89B39D}"/>
              </a:ext>
            </a:extLst>
          </p:cNvPr>
          <p:cNvSpPr>
            <a:spLocks noGrp="1"/>
          </p:cNvSpPr>
          <p:nvPr>
            <p:ph type="body" idx="1"/>
          </p:nvPr>
        </p:nvSpPr>
        <p:spPr/>
        <p:txBody>
          <a:bodyPr/>
          <a:lstStyle/>
          <a:p>
            <a:endParaRPr lang="en-AU"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05DCECA-C050-482C-8F8B-8D0508012B38}"/>
              </a:ext>
            </a:extLst>
          </p:cNvPr>
          <p:cNvSpPr>
            <a:spLocks noGrp="1"/>
          </p:cNvSpPr>
          <p:nvPr>
            <p:ph type="body" idx="1"/>
          </p:nvPr>
        </p:nvSpPr>
        <p:spPr/>
        <p:txBody>
          <a:bodyPr/>
          <a:lstStyle/>
          <a:p>
            <a:endParaRPr lang="en-AU"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444B660A-C115-42B8-889F-50962CEDA323}"/>
              </a:ext>
            </a:extLst>
          </p:cNvPr>
          <p:cNvSpPr>
            <a:spLocks noGrp="1"/>
          </p:cNvSpPr>
          <p:nvPr>
            <p:ph type="body" idx="1"/>
          </p:nvPr>
        </p:nvSpPr>
        <p:spPr/>
        <p:txBody>
          <a:bodyPr/>
          <a:lstStyle/>
          <a:p>
            <a:pPr lvl="1"/>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5994058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2422744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6477540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0449976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321613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1061836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0125359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109469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a:t>
            </a:fld>
            <a:endParaRPr lang="en-AU"/>
          </a:p>
        </p:txBody>
      </p:sp>
    </p:spTree>
    <p:extLst>
      <p:ext uri="{BB962C8B-B14F-4D97-AF65-F5344CB8AC3E}">
        <p14:creationId xmlns:p14="http://schemas.microsoft.com/office/powerpoint/2010/main" val="34921860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8603383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9385297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5007800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5008526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69217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1363522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5090841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altLang="zh-CN" dirty="0"/>
          </a:p>
        </p:txBody>
      </p:sp>
    </p:spTree>
    <p:extLst>
      <p:ext uri="{BB962C8B-B14F-4D97-AF65-F5344CB8AC3E}">
        <p14:creationId xmlns:p14="http://schemas.microsoft.com/office/powerpoint/2010/main" val="5954798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3171229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7222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314AF099-EB78-484B-A88A-C69D4135FEA2}"/>
              </a:ext>
            </a:extLst>
          </p:cNvPr>
          <p:cNvSpPr>
            <a:spLocks noGrp="1"/>
          </p:cNvSpPr>
          <p:nvPr>
            <p:ph type="body" idx="1"/>
          </p:nvPr>
        </p:nvSpPr>
        <p:spPr/>
        <p:txBody>
          <a:bodyPr/>
          <a:lstStyle/>
          <a:p>
            <a:endParaRPr lang="en-AU"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1001284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3126115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0882604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5299033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7944429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8683599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9570905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733689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2657239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59</a:t>
            </a:fld>
            <a:endParaRPr lang="en-AU"/>
          </a:p>
        </p:txBody>
      </p:sp>
    </p:spTree>
    <p:extLst>
      <p:ext uri="{BB962C8B-B14F-4D97-AF65-F5344CB8AC3E}">
        <p14:creationId xmlns:p14="http://schemas.microsoft.com/office/powerpoint/2010/main" val="4010269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a:t>
            </a:fld>
            <a:endParaRPr lang="en-AU"/>
          </a:p>
        </p:txBody>
      </p:sp>
    </p:spTree>
    <p:extLst>
      <p:ext uri="{BB962C8B-B14F-4D97-AF65-F5344CB8AC3E}">
        <p14:creationId xmlns:p14="http://schemas.microsoft.com/office/powerpoint/2010/main" val="3398941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60</a:t>
            </a:fld>
            <a:endParaRPr lang="en-AU"/>
          </a:p>
        </p:txBody>
      </p:sp>
    </p:spTree>
    <p:extLst>
      <p:ext uri="{BB962C8B-B14F-4D97-AF65-F5344CB8AC3E}">
        <p14:creationId xmlns:p14="http://schemas.microsoft.com/office/powerpoint/2010/main" val="40289057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61</a:t>
            </a:fld>
            <a:endParaRPr lang="en-AU"/>
          </a:p>
        </p:txBody>
      </p:sp>
    </p:spTree>
    <p:extLst>
      <p:ext uri="{BB962C8B-B14F-4D97-AF65-F5344CB8AC3E}">
        <p14:creationId xmlns:p14="http://schemas.microsoft.com/office/powerpoint/2010/main" val="399666629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62</a:t>
            </a:fld>
            <a:endParaRPr lang="en-AU"/>
          </a:p>
        </p:txBody>
      </p:sp>
    </p:spTree>
    <p:extLst>
      <p:ext uri="{BB962C8B-B14F-4D97-AF65-F5344CB8AC3E}">
        <p14:creationId xmlns:p14="http://schemas.microsoft.com/office/powerpoint/2010/main" val="2952955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CEF4E50-3609-4D2D-A085-1E3B85013BC5}"/>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026099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8</a:t>
            </a:fld>
            <a:endParaRPr lang="en-AU"/>
          </a:p>
        </p:txBody>
      </p:sp>
    </p:spTree>
    <p:extLst>
      <p:ext uri="{BB962C8B-B14F-4D97-AF65-F5344CB8AC3E}">
        <p14:creationId xmlns:p14="http://schemas.microsoft.com/office/powerpoint/2010/main" val="3883220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CEF4E50-3609-4D2D-A085-1E3B85013BC5}"/>
              </a:ext>
            </a:extLst>
          </p:cNvPr>
          <p:cNvSpPr>
            <a:spLocks noGrp="1"/>
          </p:cNvSpPr>
          <p:nvPr>
            <p:ph type="body" idx="1"/>
          </p:nvPr>
        </p:nvSpPr>
        <p:spPr/>
        <p:txBody>
          <a:bodyPr/>
          <a:lstStyle/>
          <a:p>
            <a:pPr algn="l"/>
            <a:endParaRPr lang="en-AU" dirty="0"/>
          </a:p>
        </p:txBody>
      </p:sp>
    </p:spTree>
    <p:extLst>
      <p:ext uri="{BB962C8B-B14F-4D97-AF65-F5344CB8AC3E}">
        <p14:creationId xmlns:p14="http://schemas.microsoft.com/office/powerpoint/2010/main" val="3630750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4/17/2023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4/17/2023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4/17/2023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oracle.com/java/technologies/downloads/"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oracle.com/java/technologies/downloads/"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satoss.uni.lu/members/piotr/adtool/"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oracle.com/java/technologies/download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s://satoss.uni.lu/members/piotr/adtool/"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9.xml.rels><?xml version="1.0" encoding="UTF-8" standalone="yes"?>
<Relationships xmlns="http://schemas.openxmlformats.org/package/2006/relationships"><Relationship Id="rId3" Type="http://schemas.openxmlformats.org/officeDocument/2006/relationships/hyperlink" Target="https://labs.cits1003.jinhong.org/"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0.0.0.0:8888/"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0.0.0.0:8888/"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4"/>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1828801"/>
          </a:xfrm>
        </p:spPr>
        <p:txBody>
          <a:bodyPr>
            <a:normAutofit fontScale="90000"/>
          </a:bodyPr>
          <a:lstStyle/>
          <a:p>
            <a:r>
              <a:rPr lang="en-US" sz="4800" dirty="0"/>
              <a:t>CITS1003 Introduction to Cybersecurity</a:t>
            </a:r>
            <a:br>
              <a:rPr lang="en-US" sz="4800" dirty="0"/>
            </a:br>
            <a:r>
              <a:rPr lang="en-US" sz="4800" dirty="0"/>
              <a:t>[7] Incidents exercises</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3903138"/>
            <a:ext cx="7219954" cy="1049867"/>
          </a:xfrm>
        </p:spPr>
        <p:txBody>
          <a:bodyPr>
            <a:normAutofit/>
          </a:bodyPr>
          <a:lstStyle/>
          <a:p>
            <a:r>
              <a:rPr lang="en-US" dirty="0">
                <a:solidFill>
                  <a:srgbClr val="20D1FF"/>
                </a:solidFill>
              </a:rPr>
              <a:t>Dr </a:t>
            </a:r>
            <a:r>
              <a:rPr lang="en-US" dirty="0" err="1">
                <a:solidFill>
                  <a:srgbClr val="20D1FF"/>
                </a:solidFill>
              </a:rPr>
              <a:t>Zhi</a:t>
            </a:r>
            <a:r>
              <a:rPr lang="en-US" dirty="0">
                <a:solidFill>
                  <a:srgbClr val="20D1FF"/>
                </a:solidFill>
              </a:rPr>
              <a:t> Zhang</a:t>
            </a: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91439"/>
            <a:ext cx="10353762" cy="749808"/>
          </a:xfrm>
        </p:spPr>
        <p:txBody>
          <a:bodyPr/>
          <a:lstStyle/>
          <a:p>
            <a:r>
              <a:rPr lang="en-AU" sz="4000" dirty="0"/>
              <a:t>CALDERA</a:t>
            </a:r>
            <a:endParaRPr lang="en-AU" dirty="0"/>
          </a:p>
        </p:txBody>
      </p:sp>
      <p:pic>
        <p:nvPicPr>
          <p:cNvPr id="5" name="Picture 4">
            <a:extLst>
              <a:ext uri="{FF2B5EF4-FFF2-40B4-BE49-F238E27FC236}">
                <a16:creationId xmlns:a16="http://schemas.microsoft.com/office/drawing/2014/main" id="{06D52D72-55F6-4014-A0DE-3FA94A46A9CF}"/>
              </a:ext>
            </a:extLst>
          </p:cNvPr>
          <p:cNvPicPr>
            <a:picLocks noChangeAspect="1"/>
          </p:cNvPicPr>
          <p:nvPr/>
        </p:nvPicPr>
        <p:blipFill>
          <a:blip r:embed="rId3"/>
          <a:stretch>
            <a:fillRect/>
          </a:stretch>
        </p:blipFill>
        <p:spPr>
          <a:xfrm>
            <a:off x="919119" y="778001"/>
            <a:ext cx="10060485" cy="5659375"/>
          </a:xfrm>
          <a:prstGeom prst="rect">
            <a:avLst/>
          </a:prstGeom>
        </p:spPr>
      </p:pic>
      <p:sp>
        <p:nvSpPr>
          <p:cNvPr id="3" name="Rectangle 2">
            <a:extLst>
              <a:ext uri="{FF2B5EF4-FFF2-40B4-BE49-F238E27FC236}">
                <a16:creationId xmlns:a16="http://schemas.microsoft.com/office/drawing/2014/main" id="{2717C001-70A2-40DC-81F5-6DFE623C1849}"/>
              </a:ext>
            </a:extLst>
          </p:cNvPr>
          <p:cNvSpPr/>
          <p:nvPr/>
        </p:nvSpPr>
        <p:spPr>
          <a:xfrm>
            <a:off x="681375" y="3584448"/>
            <a:ext cx="1824081" cy="122529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148925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B5CCB9A-CAAC-4278-82F3-30F13CAC3E88}"/>
              </a:ext>
            </a:extLst>
          </p:cNvPr>
          <p:cNvSpPr>
            <a:spLocks noGrp="1"/>
          </p:cNvSpPr>
          <p:nvPr>
            <p:ph idx="1"/>
          </p:nvPr>
        </p:nvSpPr>
        <p:spPr>
          <a:xfrm>
            <a:off x="201167" y="770830"/>
            <a:ext cx="11777473" cy="5731921"/>
          </a:xfrm>
        </p:spPr>
        <p:txBody>
          <a:bodyPr>
            <a:normAutofit fontScale="92500" lnSpcReduction="10000"/>
          </a:bodyPr>
          <a:lstStyle/>
          <a:p>
            <a:r>
              <a:rPr lang="en-AU" sz="2800" dirty="0">
                <a:solidFill>
                  <a:srgbClr val="FF0000"/>
                </a:solidFill>
              </a:rPr>
              <a:t>Adversary</a:t>
            </a:r>
            <a:r>
              <a:rPr lang="en-AU" sz="2800" dirty="0"/>
              <a:t> is a </a:t>
            </a:r>
            <a:r>
              <a:rPr lang="en-US" sz="2800" dirty="0"/>
              <a:t>profile of instructions that describe various TTPs (Tactics, Techniques and Procedures) to be performed on a targeted system. An adversary profile can be used to simulate an attack automatically.</a:t>
            </a:r>
            <a:r>
              <a:rPr lang="en-AU" sz="2800" dirty="0"/>
              <a:t>  </a:t>
            </a:r>
          </a:p>
          <a:p>
            <a:pPr lvl="1"/>
            <a:r>
              <a:rPr lang="en-US" sz="2800" dirty="0">
                <a:solidFill>
                  <a:srgbClr val="FF0000"/>
                </a:solidFill>
              </a:rPr>
              <a:t>Tactics</a:t>
            </a:r>
            <a:r>
              <a:rPr lang="en-US" sz="2800" dirty="0"/>
              <a:t> are generalized attack activities. </a:t>
            </a:r>
          </a:p>
          <a:p>
            <a:pPr lvl="1"/>
            <a:r>
              <a:rPr lang="en-US" sz="2800" dirty="0">
                <a:solidFill>
                  <a:srgbClr val="FF0000"/>
                </a:solidFill>
              </a:rPr>
              <a:t>Techniques</a:t>
            </a:r>
            <a:r>
              <a:rPr lang="en-US" sz="2800" dirty="0"/>
              <a:t> are used to achieve a tactic, e.g., a tactic can be “discovery” and its techniques include network users discovery, system users discovery, running process discovery, etc. Thus, a tactic can have several techniques. </a:t>
            </a:r>
          </a:p>
          <a:p>
            <a:pPr lvl="1"/>
            <a:r>
              <a:rPr lang="en-US" sz="2800" dirty="0">
                <a:solidFill>
                  <a:srgbClr val="FF0000"/>
                </a:solidFill>
              </a:rPr>
              <a:t>Procedures</a:t>
            </a:r>
            <a:r>
              <a:rPr lang="en-US" sz="2800" dirty="0"/>
              <a:t> are series of steps that an attacker uses to achieve an attack goal. If an attacker wants to compromise a website, the procedures can involve scanning the target website for vulnerabilities, crafting an SQL query that includes malicious code, and submitting it to an unsecured form on the website to gain control of the server. Each step is an attack ability, which requires a technique. Each required technique can be picked from a tactic. </a:t>
            </a:r>
          </a:p>
          <a:p>
            <a:endParaRPr lang="en-US" sz="2600" dirty="0"/>
          </a:p>
          <a:p>
            <a:pPr lvl="1"/>
            <a:endParaRPr lang="en-US" sz="2800" dirty="0"/>
          </a:p>
          <a:p>
            <a:pPr marL="450000" lvl="1" indent="0">
              <a:buNone/>
            </a:pPr>
            <a:endParaRPr lang="en-US" sz="2800" dirty="0"/>
          </a:p>
          <a:p>
            <a:endParaRPr lang="en-AU" dirty="0"/>
          </a:p>
        </p:txBody>
      </p:sp>
      <p:sp>
        <p:nvSpPr>
          <p:cNvPr id="6" name="Title 1">
            <a:extLst>
              <a:ext uri="{FF2B5EF4-FFF2-40B4-BE49-F238E27FC236}">
                <a16:creationId xmlns:a16="http://schemas.microsoft.com/office/drawing/2014/main" id="{E11C95B3-E23A-4E0D-AC96-F40D650812CB}"/>
              </a:ext>
            </a:extLst>
          </p:cNvPr>
          <p:cNvSpPr>
            <a:spLocks noGrp="1"/>
          </p:cNvSpPr>
          <p:nvPr>
            <p:ph type="title"/>
          </p:nvPr>
        </p:nvSpPr>
        <p:spPr>
          <a:xfrm>
            <a:off x="2822863" y="1"/>
            <a:ext cx="6546273" cy="804672"/>
          </a:xfrm>
        </p:spPr>
        <p:txBody>
          <a:bodyPr/>
          <a:lstStyle/>
          <a:p>
            <a:r>
              <a:rPr lang="en-AU" sz="4000" dirty="0"/>
              <a:t>CALDERA</a:t>
            </a:r>
            <a:endParaRPr lang="en-AU" dirty="0"/>
          </a:p>
        </p:txBody>
      </p:sp>
    </p:spTree>
    <p:extLst>
      <p:ext uri="{BB962C8B-B14F-4D97-AF65-F5344CB8AC3E}">
        <p14:creationId xmlns:p14="http://schemas.microsoft.com/office/powerpoint/2010/main" val="1925715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B5CCB9A-CAAC-4278-82F3-30F13CAC3E88}"/>
              </a:ext>
            </a:extLst>
          </p:cNvPr>
          <p:cNvSpPr>
            <a:spLocks noGrp="1"/>
          </p:cNvSpPr>
          <p:nvPr>
            <p:ph idx="1"/>
          </p:nvPr>
        </p:nvSpPr>
        <p:spPr>
          <a:xfrm>
            <a:off x="178297" y="1276350"/>
            <a:ext cx="11625775" cy="4923282"/>
          </a:xfrm>
        </p:spPr>
        <p:txBody>
          <a:bodyPr>
            <a:normAutofit/>
          </a:bodyPr>
          <a:lstStyle/>
          <a:p>
            <a:r>
              <a:rPr lang="en-AU" sz="2800" dirty="0">
                <a:solidFill>
                  <a:srgbClr val="FF0000"/>
                </a:solidFill>
              </a:rPr>
              <a:t>Adversary</a:t>
            </a:r>
            <a:r>
              <a:rPr lang="en-AU" sz="2800" dirty="0"/>
              <a:t> is a </a:t>
            </a:r>
            <a:r>
              <a:rPr lang="en-US" sz="2800" dirty="0"/>
              <a:t>profile of instructions that describe various TTPs (tactics, techniques and procedures) to be performed on a targeted system. An adversary profile can be used to simulate an attack or evaluate the effectiveness of a security defense.</a:t>
            </a:r>
            <a:r>
              <a:rPr lang="en-AU" sz="2800" dirty="0"/>
              <a:t>  </a:t>
            </a:r>
            <a:endParaRPr lang="en-US" sz="2800" dirty="0"/>
          </a:p>
          <a:p>
            <a:r>
              <a:rPr lang="en-AU" sz="2800" dirty="0">
                <a:solidFill>
                  <a:srgbClr val="FF0000"/>
                </a:solidFill>
              </a:rPr>
              <a:t>Agent</a:t>
            </a:r>
            <a:r>
              <a:rPr lang="en-AU" sz="2800" dirty="0"/>
              <a:t> works as </a:t>
            </a:r>
            <a:r>
              <a:rPr lang="en-US" sz="2800" dirty="0"/>
              <a:t>a spy program that is installed on the targeted system and responsible for executing TTPs specified in the adversary profile. </a:t>
            </a:r>
            <a:endParaRPr lang="en-US" sz="2600" dirty="0"/>
          </a:p>
          <a:p>
            <a:endParaRPr lang="en-US" sz="2800" dirty="0"/>
          </a:p>
          <a:p>
            <a:pPr marL="450000" lvl="1" indent="0">
              <a:buNone/>
            </a:pPr>
            <a:endParaRPr lang="en-US" sz="2800" dirty="0"/>
          </a:p>
          <a:p>
            <a:endParaRPr lang="en-AU" dirty="0"/>
          </a:p>
        </p:txBody>
      </p:sp>
      <p:sp>
        <p:nvSpPr>
          <p:cNvPr id="6" name="Title 1">
            <a:extLst>
              <a:ext uri="{FF2B5EF4-FFF2-40B4-BE49-F238E27FC236}">
                <a16:creationId xmlns:a16="http://schemas.microsoft.com/office/drawing/2014/main" id="{E11C95B3-E23A-4E0D-AC96-F40D650812CB}"/>
              </a:ext>
            </a:extLst>
          </p:cNvPr>
          <p:cNvSpPr>
            <a:spLocks noGrp="1"/>
          </p:cNvSpPr>
          <p:nvPr>
            <p:ph type="title"/>
          </p:nvPr>
        </p:nvSpPr>
        <p:spPr>
          <a:xfrm>
            <a:off x="3075709" y="190657"/>
            <a:ext cx="6546273" cy="935421"/>
          </a:xfrm>
        </p:spPr>
        <p:txBody>
          <a:bodyPr/>
          <a:lstStyle/>
          <a:p>
            <a:r>
              <a:rPr lang="en-AU" sz="4000" dirty="0"/>
              <a:t>CALDERA</a:t>
            </a:r>
            <a:endParaRPr lang="en-AU" dirty="0"/>
          </a:p>
        </p:txBody>
      </p:sp>
    </p:spTree>
    <p:extLst>
      <p:ext uri="{BB962C8B-B14F-4D97-AF65-F5344CB8AC3E}">
        <p14:creationId xmlns:p14="http://schemas.microsoft.com/office/powerpoint/2010/main" val="1600805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B5CCB9A-CAAC-4278-82F3-30F13CAC3E88}"/>
              </a:ext>
            </a:extLst>
          </p:cNvPr>
          <p:cNvSpPr>
            <a:spLocks noGrp="1"/>
          </p:cNvSpPr>
          <p:nvPr>
            <p:ph idx="1"/>
          </p:nvPr>
        </p:nvSpPr>
        <p:spPr>
          <a:xfrm>
            <a:off x="178297" y="967359"/>
            <a:ext cx="11625775" cy="4923282"/>
          </a:xfrm>
        </p:spPr>
        <p:txBody>
          <a:bodyPr>
            <a:normAutofit/>
          </a:bodyPr>
          <a:lstStyle/>
          <a:p>
            <a:r>
              <a:rPr lang="en-AU" sz="2800" dirty="0">
                <a:solidFill>
                  <a:srgbClr val="FF0000"/>
                </a:solidFill>
              </a:rPr>
              <a:t>Adversary</a:t>
            </a:r>
            <a:r>
              <a:rPr lang="en-AU" sz="2800" dirty="0"/>
              <a:t> is a </a:t>
            </a:r>
            <a:r>
              <a:rPr lang="en-US" sz="2800" dirty="0"/>
              <a:t>profile of instructions that describe various TTPs (tactics, techniques and procedures) to be performed on a targeted system. An adversary profile can be used to simulate an attack or evaluate the effectiveness of a security defense.</a:t>
            </a:r>
            <a:r>
              <a:rPr lang="en-AU" sz="2800" dirty="0"/>
              <a:t>  </a:t>
            </a:r>
            <a:endParaRPr lang="en-US" sz="2800" dirty="0"/>
          </a:p>
          <a:p>
            <a:r>
              <a:rPr lang="en-AU" sz="2800" dirty="0">
                <a:solidFill>
                  <a:srgbClr val="FF0000"/>
                </a:solidFill>
              </a:rPr>
              <a:t>Agent</a:t>
            </a:r>
            <a:r>
              <a:rPr lang="en-AU" sz="2800" dirty="0"/>
              <a:t> works as </a:t>
            </a:r>
            <a:r>
              <a:rPr lang="en-US" sz="2800" dirty="0"/>
              <a:t>a spy program that is installed on the targeted system and responsible for executing TTPs specified in the adversary profile. </a:t>
            </a:r>
            <a:endParaRPr lang="en-US" sz="2600" dirty="0"/>
          </a:p>
          <a:p>
            <a:r>
              <a:rPr lang="en-US" sz="2800" dirty="0">
                <a:solidFill>
                  <a:srgbClr val="FF0000"/>
                </a:solidFill>
              </a:rPr>
              <a:t>Ability</a:t>
            </a:r>
            <a:r>
              <a:rPr lang="en-US" sz="2800" dirty="0"/>
              <a:t> refers to an attack step in an attack, e.g., find all the local users, compromise the current active user and gain privilege escalation. </a:t>
            </a:r>
          </a:p>
          <a:p>
            <a:endParaRPr lang="en-US" sz="2800" dirty="0"/>
          </a:p>
          <a:p>
            <a:pPr marL="450000" lvl="1" indent="0">
              <a:buNone/>
            </a:pPr>
            <a:endParaRPr lang="en-US" sz="2800" dirty="0"/>
          </a:p>
          <a:p>
            <a:endParaRPr lang="en-AU" dirty="0"/>
          </a:p>
        </p:txBody>
      </p:sp>
      <p:sp>
        <p:nvSpPr>
          <p:cNvPr id="6" name="Title 1">
            <a:extLst>
              <a:ext uri="{FF2B5EF4-FFF2-40B4-BE49-F238E27FC236}">
                <a16:creationId xmlns:a16="http://schemas.microsoft.com/office/drawing/2014/main" id="{E11C95B3-E23A-4E0D-AC96-F40D650812CB}"/>
              </a:ext>
            </a:extLst>
          </p:cNvPr>
          <p:cNvSpPr>
            <a:spLocks noGrp="1"/>
          </p:cNvSpPr>
          <p:nvPr>
            <p:ph type="title"/>
          </p:nvPr>
        </p:nvSpPr>
        <p:spPr>
          <a:xfrm>
            <a:off x="3075709" y="0"/>
            <a:ext cx="6546273" cy="935421"/>
          </a:xfrm>
        </p:spPr>
        <p:txBody>
          <a:bodyPr/>
          <a:lstStyle/>
          <a:p>
            <a:r>
              <a:rPr lang="en-AU" sz="4000" dirty="0"/>
              <a:t>CALDERA</a:t>
            </a:r>
            <a:endParaRPr lang="en-AU" dirty="0"/>
          </a:p>
        </p:txBody>
      </p:sp>
    </p:spTree>
    <p:extLst>
      <p:ext uri="{BB962C8B-B14F-4D97-AF65-F5344CB8AC3E}">
        <p14:creationId xmlns:p14="http://schemas.microsoft.com/office/powerpoint/2010/main" val="709109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B5CCB9A-CAAC-4278-82F3-30F13CAC3E88}"/>
              </a:ext>
            </a:extLst>
          </p:cNvPr>
          <p:cNvSpPr>
            <a:spLocks noGrp="1"/>
          </p:cNvSpPr>
          <p:nvPr>
            <p:ph idx="1"/>
          </p:nvPr>
        </p:nvSpPr>
        <p:spPr>
          <a:xfrm>
            <a:off x="89148" y="967359"/>
            <a:ext cx="12013703" cy="4923282"/>
          </a:xfrm>
        </p:spPr>
        <p:txBody>
          <a:bodyPr>
            <a:normAutofit/>
          </a:bodyPr>
          <a:lstStyle/>
          <a:p>
            <a:r>
              <a:rPr lang="en-AU" sz="2800" dirty="0">
                <a:solidFill>
                  <a:srgbClr val="FF0000"/>
                </a:solidFill>
              </a:rPr>
              <a:t>Adversary</a:t>
            </a:r>
            <a:r>
              <a:rPr lang="en-AU" sz="2800" dirty="0"/>
              <a:t> is a </a:t>
            </a:r>
            <a:r>
              <a:rPr lang="en-US" sz="2800" dirty="0"/>
              <a:t>profile of instructions that describe various TTPs (tactics, techniques and procedures) to be performed on a targeted system. An adversary profile can be used to simulate an attack or evaluate the effectiveness of a security defense.</a:t>
            </a:r>
            <a:r>
              <a:rPr lang="en-AU" sz="2800" dirty="0"/>
              <a:t>  </a:t>
            </a:r>
            <a:endParaRPr lang="en-US" sz="2800" dirty="0"/>
          </a:p>
          <a:p>
            <a:r>
              <a:rPr lang="en-AU" sz="2800" dirty="0">
                <a:solidFill>
                  <a:srgbClr val="FF0000"/>
                </a:solidFill>
              </a:rPr>
              <a:t>Agent</a:t>
            </a:r>
            <a:r>
              <a:rPr lang="en-AU" sz="2800" dirty="0"/>
              <a:t> works as </a:t>
            </a:r>
            <a:r>
              <a:rPr lang="en-US" sz="2800" dirty="0"/>
              <a:t>a spy program that is installed on the targeted system and responsible for executing TTPs specified in the adversary profile. </a:t>
            </a:r>
            <a:endParaRPr lang="en-US" sz="2600" dirty="0"/>
          </a:p>
          <a:p>
            <a:r>
              <a:rPr lang="en-US" sz="2800" dirty="0">
                <a:solidFill>
                  <a:srgbClr val="FF0000"/>
                </a:solidFill>
              </a:rPr>
              <a:t>Ability</a:t>
            </a:r>
            <a:r>
              <a:rPr lang="en-US" sz="2800" dirty="0"/>
              <a:t> refers to an attack step in an attack, e.g., find all the local users, compromise the current active user and gain privilege escalation. </a:t>
            </a:r>
          </a:p>
          <a:p>
            <a:r>
              <a:rPr lang="en-US" sz="2800" dirty="0">
                <a:solidFill>
                  <a:srgbClr val="FF0000"/>
                </a:solidFill>
              </a:rPr>
              <a:t>Operation</a:t>
            </a:r>
            <a:r>
              <a:rPr lang="en-US" sz="2800" dirty="0"/>
              <a:t> is to create an adversary profile and executes the profile via agent.</a:t>
            </a:r>
          </a:p>
          <a:p>
            <a:endParaRPr lang="en-US" sz="2800" dirty="0"/>
          </a:p>
          <a:p>
            <a:pPr marL="450000" lvl="1" indent="0">
              <a:buNone/>
            </a:pPr>
            <a:endParaRPr lang="en-US" sz="2800" dirty="0"/>
          </a:p>
          <a:p>
            <a:endParaRPr lang="en-AU" dirty="0"/>
          </a:p>
        </p:txBody>
      </p:sp>
      <p:sp>
        <p:nvSpPr>
          <p:cNvPr id="6" name="Title 1">
            <a:extLst>
              <a:ext uri="{FF2B5EF4-FFF2-40B4-BE49-F238E27FC236}">
                <a16:creationId xmlns:a16="http://schemas.microsoft.com/office/drawing/2014/main" id="{E11C95B3-E23A-4E0D-AC96-F40D650812CB}"/>
              </a:ext>
            </a:extLst>
          </p:cNvPr>
          <p:cNvSpPr>
            <a:spLocks noGrp="1"/>
          </p:cNvSpPr>
          <p:nvPr>
            <p:ph type="title"/>
          </p:nvPr>
        </p:nvSpPr>
        <p:spPr>
          <a:xfrm>
            <a:off x="3075709" y="14730"/>
            <a:ext cx="6546273" cy="935421"/>
          </a:xfrm>
        </p:spPr>
        <p:txBody>
          <a:bodyPr/>
          <a:lstStyle/>
          <a:p>
            <a:r>
              <a:rPr lang="en-AU" sz="4000" dirty="0"/>
              <a:t>CALDERA</a:t>
            </a:r>
            <a:endParaRPr lang="en-AU" dirty="0"/>
          </a:p>
        </p:txBody>
      </p:sp>
    </p:spTree>
    <p:extLst>
      <p:ext uri="{BB962C8B-B14F-4D97-AF65-F5344CB8AC3E}">
        <p14:creationId xmlns:p14="http://schemas.microsoft.com/office/powerpoint/2010/main" val="1484853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657AF6-335D-4D8B-8B36-7820095D4492}"/>
              </a:ext>
            </a:extLst>
          </p:cNvPr>
          <p:cNvPicPr>
            <a:picLocks noChangeAspect="1"/>
          </p:cNvPicPr>
          <p:nvPr/>
        </p:nvPicPr>
        <p:blipFill>
          <a:blip r:embed="rId3"/>
          <a:stretch>
            <a:fillRect/>
          </a:stretch>
        </p:blipFill>
        <p:spPr>
          <a:xfrm>
            <a:off x="805860" y="344212"/>
            <a:ext cx="10580279" cy="5847037"/>
          </a:xfrm>
          <a:prstGeom prst="rect">
            <a:avLst/>
          </a:prstGeom>
        </p:spPr>
      </p:pic>
    </p:spTree>
    <p:extLst>
      <p:ext uri="{BB962C8B-B14F-4D97-AF65-F5344CB8AC3E}">
        <p14:creationId xmlns:p14="http://schemas.microsoft.com/office/powerpoint/2010/main" val="791130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E12E25F-C39A-4AB1-AED1-F74537B123A1}"/>
              </a:ext>
            </a:extLst>
          </p:cNvPr>
          <p:cNvPicPr>
            <a:picLocks noChangeAspect="1"/>
          </p:cNvPicPr>
          <p:nvPr/>
        </p:nvPicPr>
        <p:blipFill>
          <a:blip r:embed="rId3"/>
          <a:stretch>
            <a:fillRect/>
          </a:stretch>
        </p:blipFill>
        <p:spPr>
          <a:xfrm>
            <a:off x="1238250" y="1519093"/>
            <a:ext cx="9715500" cy="3224357"/>
          </a:xfrm>
          <a:prstGeom prst="rect">
            <a:avLst/>
          </a:prstGeom>
        </p:spPr>
      </p:pic>
    </p:spTree>
    <p:extLst>
      <p:ext uri="{BB962C8B-B14F-4D97-AF65-F5344CB8AC3E}">
        <p14:creationId xmlns:p14="http://schemas.microsoft.com/office/powerpoint/2010/main" val="1107258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9F94674-05E3-4122-865B-AE5DC9120EEA}"/>
              </a:ext>
            </a:extLst>
          </p:cNvPr>
          <p:cNvPicPr>
            <a:picLocks noChangeAspect="1"/>
          </p:cNvPicPr>
          <p:nvPr/>
        </p:nvPicPr>
        <p:blipFill>
          <a:blip r:embed="rId3"/>
          <a:stretch>
            <a:fillRect/>
          </a:stretch>
        </p:blipFill>
        <p:spPr>
          <a:xfrm>
            <a:off x="876302" y="4190275"/>
            <a:ext cx="10229850" cy="2648320"/>
          </a:xfrm>
          <a:prstGeom prst="rect">
            <a:avLst/>
          </a:prstGeom>
        </p:spPr>
      </p:pic>
      <p:pic>
        <p:nvPicPr>
          <p:cNvPr id="8" name="Picture 7">
            <a:extLst>
              <a:ext uri="{FF2B5EF4-FFF2-40B4-BE49-F238E27FC236}">
                <a16:creationId xmlns:a16="http://schemas.microsoft.com/office/drawing/2014/main" id="{89CAAF0D-EE58-44F7-8329-D2F1EF8EF91F}"/>
              </a:ext>
            </a:extLst>
          </p:cNvPr>
          <p:cNvPicPr>
            <a:picLocks noChangeAspect="1"/>
          </p:cNvPicPr>
          <p:nvPr/>
        </p:nvPicPr>
        <p:blipFill>
          <a:blip r:embed="rId4"/>
          <a:stretch>
            <a:fillRect/>
          </a:stretch>
        </p:blipFill>
        <p:spPr>
          <a:xfrm>
            <a:off x="876301" y="285751"/>
            <a:ext cx="10229850" cy="3642734"/>
          </a:xfrm>
          <a:prstGeom prst="rect">
            <a:avLst/>
          </a:prstGeom>
        </p:spPr>
      </p:pic>
    </p:spTree>
    <p:extLst>
      <p:ext uri="{BB962C8B-B14F-4D97-AF65-F5344CB8AC3E}">
        <p14:creationId xmlns:p14="http://schemas.microsoft.com/office/powerpoint/2010/main" val="971991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96B1AB-DBF4-476E-B403-E2EE73F90D97}"/>
              </a:ext>
            </a:extLst>
          </p:cNvPr>
          <p:cNvPicPr>
            <a:picLocks noChangeAspect="1"/>
          </p:cNvPicPr>
          <p:nvPr/>
        </p:nvPicPr>
        <p:blipFill>
          <a:blip r:embed="rId3"/>
          <a:stretch>
            <a:fillRect/>
          </a:stretch>
        </p:blipFill>
        <p:spPr>
          <a:xfrm>
            <a:off x="1249581" y="486294"/>
            <a:ext cx="9706594" cy="5764873"/>
          </a:xfrm>
          <a:prstGeom prst="rect">
            <a:avLst/>
          </a:prstGeom>
        </p:spPr>
      </p:pic>
      <p:cxnSp>
        <p:nvCxnSpPr>
          <p:cNvPr id="10" name="Straight Connector 9">
            <a:extLst>
              <a:ext uri="{FF2B5EF4-FFF2-40B4-BE49-F238E27FC236}">
                <a16:creationId xmlns:a16="http://schemas.microsoft.com/office/drawing/2014/main" id="{54D49BD3-1383-4D9D-9080-4A5184CD9A58}"/>
              </a:ext>
            </a:extLst>
          </p:cNvPr>
          <p:cNvCxnSpPr>
            <a:cxnSpLocks/>
          </p:cNvCxnSpPr>
          <p:nvPr/>
        </p:nvCxnSpPr>
        <p:spPr>
          <a:xfrm>
            <a:off x="1249581" y="6251167"/>
            <a:ext cx="970659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05103B2-6E36-47CC-B169-D499926BEC15}"/>
              </a:ext>
            </a:extLst>
          </p:cNvPr>
          <p:cNvCxnSpPr>
            <a:cxnSpLocks/>
          </p:cNvCxnSpPr>
          <p:nvPr/>
        </p:nvCxnSpPr>
        <p:spPr>
          <a:xfrm>
            <a:off x="1249581" y="3226873"/>
            <a:ext cx="2923408"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ED0F27E-2670-49AA-B297-CB2AF861F458}"/>
              </a:ext>
            </a:extLst>
          </p:cNvPr>
          <p:cNvCxnSpPr>
            <a:cxnSpLocks/>
          </p:cNvCxnSpPr>
          <p:nvPr/>
        </p:nvCxnSpPr>
        <p:spPr>
          <a:xfrm>
            <a:off x="1249581" y="4246590"/>
            <a:ext cx="1768691"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77D50DB-1355-4461-9C1D-960C0329E69F}"/>
              </a:ext>
            </a:extLst>
          </p:cNvPr>
          <p:cNvCxnSpPr>
            <a:cxnSpLocks/>
          </p:cNvCxnSpPr>
          <p:nvPr/>
        </p:nvCxnSpPr>
        <p:spPr>
          <a:xfrm>
            <a:off x="1249581" y="3905275"/>
            <a:ext cx="1768691"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221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D12B00-579C-499E-A2B8-737044B48A17}"/>
              </a:ext>
            </a:extLst>
          </p:cNvPr>
          <p:cNvPicPr>
            <a:picLocks noChangeAspect="1"/>
          </p:cNvPicPr>
          <p:nvPr/>
        </p:nvPicPr>
        <p:blipFill>
          <a:blip r:embed="rId3"/>
          <a:stretch>
            <a:fillRect/>
          </a:stretch>
        </p:blipFill>
        <p:spPr>
          <a:xfrm>
            <a:off x="1042983" y="1186329"/>
            <a:ext cx="9812119" cy="4430699"/>
          </a:xfrm>
          <a:prstGeom prst="rect">
            <a:avLst/>
          </a:prstGeom>
        </p:spPr>
      </p:pic>
      <p:cxnSp>
        <p:nvCxnSpPr>
          <p:cNvPr id="12" name="Straight Connector 11">
            <a:extLst>
              <a:ext uri="{FF2B5EF4-FFF2-40B4-BE49-F238E27FC236}">
                <a16:creationId xmlns:a16="http://schemas.microsoft.com/office/drawing/2014/main" id="{A2B2B790-7D1C-430A-B8AA-A370797ECDD8}"/>
              </a:ext>
            </a:extLst>
          </p:cNvPr>
          <p:cNvCxnSpPr>
            <a:cxnSpLocks/>
          </p:cNvCxnSpPr>
          <p:nvPr/>
        </p:nvCxnSpPr>
        <p:spPr>
          <a:xfrm>
            <a:off x="1442595" y="5366433"/>
            <a:ext cx="905667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630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D3C775-F90B-4139-9795-E71E0EF57C14}"/>
              </a:ext>
            </a:extLst>
          </p:cNvPr>
          <p:cNvSpPr>
            <a:spLocks noGrp="1"/>
          </p:cNvSpPr>
          <p:nvPr>
            <p:ph idx="1"/>
          </p:nvPr>
        </p:nvSpPr>
        <p:spPr>
          <a:xfrm>
            <a:off x="913795" y="1042416"/>
            <a:ext cx="10353762" cy="4748783"/>
          </a:xfrm>
        </p:spPr>
        <p:txBody>
          <a:bodyPr/>
          <a:lstStyle/>
          <a:p>
            <a:r>
              <a:rPr lang="en-AU" sz="2800" dirty="0"/>
              <a:t>Automation</a:t>
            </a:r>
          </a:p>
          <a:p>
            <a:pPr lvl="1"/>
            <a:r>
              <a:rPr lang="en-AU" sz="2600" dirty="0"/>
              <a:t>CALDERA</a:t>
            </a:r>
          </a:p>
          <a:p>
            <a:pPr lvl="1"/>
            <a:r>
              <a:rPr lang="en-AU" sz="2600" dirty="0" err="1"/>
              <a:t>ADTool</a:t>
            </a:r>
            <a:endParaRPr lang="en-AU" sz="2600" dirty="0"/>
          </a:p>
          <a:p>
            <a:r>
              <a:rPr lang="en-AU" altLang="zh-CN" sz="2800" dirty="0"/>
              <a:t>P</a:t>
            </a:r>
            <a:r>
              <a:rPr lang="en-US" altLang="zh-CN" sz="2800" dirty="0" err="1"/>
              <a:t>roject</a:t>
            </a:r>
            <a:r>
              <a:rPr lang="en-US" altLang="zh-CN" sz="2800" dirty="0"/>
              <a:t> Overview</a:t>
            </a:r>
            <a:endParaRPr lang="en-AU" dirty="0"/>
          </a:p>
        </p:txBody>
      </p:sp>
    </p:spTree>
    <p:extLst>
      <p:ext uri="{BB962C8B-B14F-4D97-AF65-F5344CB8AC3E}">
        <p14:creationId xmlns:p14="http://schemas.microsoft.com/office/powerpoint/2010/main" val="2748406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08F8C9-805D-4BCD-99CF-5518751DE80B}"/>
              </a:ext>
            </a:extLst>
          </p:cNvPr>
          <p:cNvPicPr>
            <a:picLocks noChangeAspect="1"/>
          </p:cNvPicPr>
          <p:nvPr/>
        </p:nvPicPr>
        <p:blipFill>
          <a:blip r:embed="rId3"/>
          <a:stretch>
            <a:fillRect/>
          </a:stretch>
        </p:blipFill>
        <p:spPr>
          <a:xfrm>
            <a:off x="1257300" y="610247"/>
            <a:ext cx="9731829" cy="5202724"/>
          </a:xfrm>
          <a:prstGeom prst="rect">
            <a:avLst/>
          </a:prstGeom>
        </p:spPr>
      </p:pic>
    </p:spTree>
    <p:extLst>
      <p:ext uri="{BB962C8B-B14F-4D97-AF65-F5344CB8AC3E}">
        <p14:creationId xmlns:p14="http://schemas.microsoft.com/office/powerpoint/2010/main" val="3214777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C7F6C6-4453-4037-A504-2A3C7275CCF7}"/>
              </a:ext>
            </a:extLst>
          </p:cNvPr>
          <p:cNvPicPr>
            <a:picLocks noChangeAspect="1"/>
          </p:cNvPicPr>
          <p:nvPr/>
        </p:nvPicPr>
        <p:blipFill>
          <a:blip r:embed="rId3"/>
          <a:stretch>
            <a:fillRect/>
          </a:stretch>
        </p:blipFill>
        <p:spPr>
          <a:xfrm>
            <a:off x="1828800" y="678072"/>
            <a:ext cx="8946639" cy="5428813"/>
          </a:xfrm>
          <a:prstGeom prst="rect">
            <a:avLst/>
          </a:prstGeom>
        </p:spPr>
      </p:pic>
    </p:spTree>
    <p:extLst>
      <p:ext uri="{BB962C8B-B14F-4D97-AF65-F5344CB8AC3E}">
        <p14:creationId xmlns:p14="http://schemas.microsoft.com/office/powerpoint/2010/main" val="1635056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C82B634-8C5E-4782-A3CA-B940D46F2208}"/>
              </a:ext>
            </a:extLst>
          </p:cNvPr>
          <p:cNvPicPr>
            <a:picLocks noChangeAspect="1"/>
          </p:cNvPicPr>
          <p:nvPr/>
        </p:nvPicPr>
        <p:blipFill>
          <a:blip r:embed="rId3"/>
          <a:stretch>
            <a:fillRect/>
          </a:stretch>
        </p:blipFill>
        <p:spPr>
          <a:xfrm>
            <a:off x="1882670" y="554819"/>
            <a:ext cx="8002117" cy="5715351"/>
          </a:xfrm>
          <a:prstGeom prst="rect">
            <a:avLst/>
          </a:prstGeom>
        </p:spPr>
      </p:pic>
    </p:spTree>
    <p:extLst>
      <p:ext uri="{BB962C8B-B14F-4D97-AF65-F5344CB8AC3E}">
        <p14:creationId xmlns:p14="http://schemas.microsoft.com/office/powerpoint/2010/main" val="3447878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5689F2-A429-47B7-9783-5F975E467F00}"/>
              </a:ext>
            </a:extLst>
          </p:cNvPr>
          <p:cNvPicPr>
            <a:picLocks noChangeAspect="1"/>
          </p:cNvPicPr>
          <p:nvPr/>
        </p:nvPicPr>
        <p:blipFill>
          <a:blip r:embed="rId3"/>
          <a:stretch>
            <a:fillRect/>
          </a:stretch>
        </p:blipFill>
        <p:spPr>
          <a:xfrm>
            <a:off x="1228045" y="580230"/>
            <a:ext cx="9939308" cy="5816569"/>
          </a:xfrm>
          <a:prstGeom prst="rect">
            <a:avLst/>
          </a:prstGeom>
        </p:spPr>
      </p:pic>
    </p:spTree>
    <p:extLst>
      <p:ext uri="{BB962C8B-B14F-4D97-AF65-F5344CB8AC3E}">
        <p14:creationId xmlns:p14="http://schemas.microsoft.com/office/powerpoint/2010/main" val="3700541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357C84-286A-4FC5-B85F-92618256E99F}"/>
              </a:ext>
            </a:extLst>
          </p:cNvPr>
          <p:cNvPicPr>
            <a:picLocks noChangeAspect="1"/>
          </p:cNvPicPr>
          <p:nvPr/>
        </p:nvPicPr>
        <p:blipFill>
          <a:blip r:embed="rId3"/>
          <a:stretch>
            <a:fillRect/>
          </a:stretch>
        </p:blipFill>
        <p:spPr>
          <a:xfrm>
            <a:off x="2113161" y="2530763"/>
            <a:ext cx="7446163" cy="1355438"/>
          </a:xfrm>
          <a:prstGeom prst="rect">
            <a:avLst/>
          </a:prstGeom>
        </p:spPr>
      </p:pic>
      <p:pic>
        <p:nvPicPr>
          <p:cNvPr id="6" name="Picture 5">
            <a:extLst>
              <a:ext uri="{FF2B5EF4-FFF2-40B4-BE49-F238E27FC236}">
                <a16:creationId xmlns:a16="http://schemas.microsoft.com/office/drawing/2014/main" id="{F369C22B-55A2-4A4F-9576-6E9D1F8C3254}"/>
              </a:ext>
            </a:extLst>
          </p:cNvPr>
          <p:cNvPicPr>
            <a:picLocks noChangeAspect="1"/>
          </p:cNvPicPr>
          <p:nvPr/>
        </p:nvPicPr>
        <p:blipFill>
          <a:blip r:embed="rId4"/>
          <a:stretch>
            <a:fillRect/>
          </a:stretch>
        </p:blipFill>
        <p:spPr>
          <a:xfrm>
            <a:off x="2113162" y="3886202"/>
            <a:ext cx="7552842" cy="1355438"/>
          </a:xfrm>
          <a:prstGeom prst="rect">
            <a:avLst/>
          </a:prstGeom>
        </p:spPr>
      </p:pic>
      <p:pic>
        <p:nvPicPr>
          <p:cNvPr id="8" name="Picture 7">
            <a:extLst>
              <a:ext uri="{FF2B5EF4-FFF2-40B4-BE49-F238E27FC236}">
                <a16:creationId xmlns:a16="http://schemas.microsoft.com/office/drawing/2014/main" id="{090C4256-44F0-4287-874F-7E426B22874F}"/>
              </a:ext>
            </a:extLst>
          </p:cNvPr>
          <p:cNvPicPr>
            <a:picLocks noChangeAspect="1"/>
          </p:cNvPicPr>
          <p:nvPr/>
        </p:nvPicPr>
        <p:blipFill>
          <a:blip r:embed="rId5"/>
          <a:stretch>
            <a:fillRect/>
          </a:stretch>
        </p:blipFill>
        <p:spPr>
          <a:xfrm>
            <a:off x="2113161" y="915375"/>
            <a:ext cx="7552842" cy="1615386"/>
          </a:xfrm>
          <a:prstGeom prst="rect">
            <a:avLst/>
          </a:prstGeom>
        </p:spPr>
      </p:pic>
    </p:spTree>
    <p:extLst>
      <p:ext uri="{BB962C8B-B14F-4D97-AF65-F5344CB8AC3E}">
        <p14:creationId xmlns:p14="http://schemas.microsoft.com/office/powerpoint/2010/main" val="2553333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E44260-C02F-4396-A45C-202AE8FFECC4}"/>
              </a:ext>
            </a:extLst>
          </p:cNvPr>
          <p:cNvPicPr/>
          <p:nvPr/>
        </p:nvPicPr>
        <p:blipFill>
          <a:blip r:embed="rId3">
            <a:extLst>
              <a:ext uri="{28A0092B-C50C-407E-A947-70E740481C1C}">
                <a14:useLocalDpi xmlns:a14="http://schemas.microsoft.com/office/drawing/2010/main" val="0"/>
              </a:ext>
            </a:extLst>
          </a:blip>
          <a:stretch>
            <a:fillRect/>
          </a:stretch>
        </p:blipFill>
        <p:spPr>
          <a:xfrm>
            <a:off x="2102497" y="2743200"/>
            <a:ext cx="7987005" cy="2600325"/>
          </a:xfrm>
          <a:prstGeom prst="rect">
            <a:avLst/>
          </a:prstGeom>
        </p:spPr>
      </p:pic>
      <p:pic>
        <p:nvPicPr>
          <p:cNvPr id="3" name="Picture 2">
            <a:extLst>
              <a:ext uri="{FF2B5EF4-FFF2-40B4-BE49-F238E27FC236}">
                <a16:creationId xmlns:a16="http://schemas.microsoft.com/office/drawing/2014/main" id="{2C641E3E-08F1-4869-9C88-334903467B04}"/>
              </a:ext>
            </a:extLst>
          </p:cNvPr>
          <p:cNvPicPr>
            <a:picLocks noChangeAspect="1"/>
          </p:cNvPicPr>
          <p:nvPr/>
        </p:nvPicPr>
        <p:blipFill>
          <a:blip r:embed="rId4"/>
          <a:stretch>
            <a:fillRect/>
          </a:stretch>
        </p:blipFill>
        <p:spPr>
          <a:xfrm>
            <a:off x="1962498" y="456877"/>
            <a:ext cx="8267001" cy="2129161"/>
          </a:xfrm>
          <a:prstGeom prst="rect">
            <a:avLst/>
          </a:prstGeom>
        </p:spPr>
      </p:pic>
    </p:spTree>
    <p:extLst>
      <p:ext uri="{BB962C8B-B14F-4D97-AF65-F5344CB8AC3E}">
        <p14:creationId xmlns:p14="http://schemas.microsoft.com/office/powerpoint/2010/main" val="4234484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sz="4000" dirty="0"/>
              <a:t>CALDERA</a:t>
            </a:r>
            <a:endParaRPr lang="en-AU" dirty="0"/>
          </a:p>
        </p:txBody>
      </p:sp>
      <p:sp>
        <p:nvSpPr>
          <p:cNvPr id="5" name="Content Placeholder 2">
            <a:extLst>
              <a:ext uri="{FF2B5EF4-FFF2-40B4-BE49-F238E27FC236}">
                <a16:creationId xmlns:a16="http://schemas.microsoft.com/office/drawing/2014/main" id="{7B5CCB9A-CAAC-4278-82F3-30F13CAC3E88}"/>
              </a:ext>
            </a:extLst>
          </p:cNvPr>
          <p:cNvSpPr>
            <a:spLocks noGrp="1"/>
          </p:cNvSpPr>
          <p:nvPr>
            <p:ph idx="1"/>
          </p:nvPr>
        </p:nvSpPr>
        <p:spPr>
          <a:xfrm>
            <a:off x="133253" y="935421"/>
            <a:ext cx="11925494" cy="4248704"/>
          </a:xfrm>
        </p:spPr>
        <p:txBody>
          <a:bodyPr>
            <a:normAutofit/>
          </a:bodyPr>
          <a:lstStyle/>
          <a:p>
            <a:r>
              <a:rPr lang="en-AU" sz="2800" dirty="0"/>
              <a:t>Why is CALDERA developed</a:t>
            </a:r>
            <a:r>
              <a:rPr lang="en-US" sz="2800" dirty="0"/>
              <a:t>?</a:t>
            </a:r>
          </a:p>
          <a:p>
            <a:pPr lvl="1"/>
            <a:r>
              <a:rPr lang="en-AU" sz="2800" dirty="0">
                <a:solidFill>
                  <a:srgbClr val="FF0000"/>
                </a:solidFill>
              </a:rPr>
              <a:t>cyber range </a:t>
            </a:r>
            <a:r>
              <a:rPr lang="en-US" sz="2800" dirty="0"/>
              <a:t>simulates real-world network environment that can be used to replicate real-world cyber scenarios.</a:t>
            </a:r>
          </a:p>
          <a:p>
            <a:pPr lvl="1"/>
            <a:r>
              <a:rPr lang="en-US" sz="2800" dirty="0">
                <a:solidFill>
                  <a:srgbClr val="FF0000"/>
                </a:solidFill>
              </a:rPr>
              <a:t>red team </a:t>
            </a:r>
            <a:r>
              <a:rPr lang="en-US" sz="2800" dirty="0"/>
              <a:t>is a group of security professionals who simulate cyber attacks and thus identify weaknesses that can be exploited by real attackers</a:t>
            </a:r>
          </a:p>
          <a:p>
            <a:pPr lvl="1"/>
            <a:r>
              <a:rPr lang="en-US" sz="2800" dirty="0">
                <a:solidFill>
                  <a:srgbClr val="FF0000"/>
                </a:solidFill>
              </a:rPr>
              <a:t>blue team </a:t>
            </a:r>
            <a:r>
              <a:rPr lang="en-US" sz="2800" dirty="0"/>
              <a:t>is a group of security professionals who respond to the simulated attacks and test their incident responses.</a:t>
            </a:r>
          </a:p>
          <a:p>
            <a:pPr marL="450000" lvl="1" indent="0">
              <a:buNone/>
            </a:pPr>
            <a:endParaRPr lang="en-US" sz="2800" dirty="0"/>
          </a:p>
          <a:p>
            <a:endParaRPr lang="en-AU" dirty="0"/>
          </a:p>
        </p:txBody>
      </p:sp>
    </p:spTree>
    <p:extLst>
      <p:ext uri="{BB962C8B-B14F-4D97-AF65-F5344CB8AC3E}">
        <p14:creationId xmlns:p14="http://schemas.microsoft.com/office/powerpoint/2010/main" val="4129353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sz="4000" dirty="0"/>
              <a:t>CALDERA</a:t>
            </a:r>
            <a:endParaRPr lang="en-AU" dirty="0"/>
          </a:p>
        </p:txBody>
      </p:sp>
      <p:sp>
        <p:nvSpPr>
          <p:cNvPr id="5" name="Content Placeholder 2">
            <a:extLst>
              <a:ext uri="{FF2B5EF4-FFF2-40B4-BE49-F238E27FC236}">
                <a16:creationId xmlns:a16="http://schemas.microsoft.com/office/drawing/2014/main" id="{7B5CCB9A-CAAC-4278-82F3-30F13CAC3E88}"/>
              </a:ext>
            </a:extLst>
          </p:cNvPr>
          <p:cNvSpPr>
            <a:spLocks noGrp="1"/>
          </p:cNvSpPr>
          <p:nvPr>
            <p:ph idx="1"/>
          </p:nvPr>
        </p:nvSpPr>
        <p:spPr>
          <a:xfrm>
            <a:off x="133253" y="935420"/>
            <a:ext cx="11925494" cy="5273993"/>
          </a:xfrm>
        </p:spPr>
        <p:txBody>
          <a:bodyPr>
            <a:normAutofit/>
          </a:bodyPr>
          <a:lstStyle/>
          <a:p>
            <a:r>
              <a:rPr lang="en-AU" sz="2800" dirty="0"/>
              <a:t>Why is CALDERA developed</a:t>
            </a:r>
            <a:r>
              <a:rPr lang="en-US" sz="2800" dirty="0"/>
              <a:t>?</a:t>
            </a:r>
          </a:p>
          <a:p>
            <a:pPr lvl="1"/>
            <a:r>
              <a:rPr lang="en-AU" sz="2800" dirty="0"/>
              <a:t>CALDERA provides a cyber-range environment.</a:t>
            </a:r>
          </a:p>
          <a:p>
            <a:pPr lvl="1"/>
            <a:r>
              <a:rPr lang="en-AU" sz="2800" dirty="0"/>
              <a:t>A red team can automate simulated attacks that are modelled from real-world threat actors, identify </a:t>
            </a:r>
            <a:r>
              <a:rPr lang="en-US" sz="2800" dirty="0"/>
              <a:t>weaknesses in a target organization’s network and test the incident-response mechanisms that are deployed. </a:t>
            </a:r>
          </a:p>
          <a:p>
            <a:pPr lvl="1"/>
            <a:r>
              <a:rPr lang="en-US" sz="2800" dirty="0"/>
              <a:t>Correspondingly, a blue team can inspect the effectiveness of their deployed defenses and incident-response mechanisms, thus improving their incident response capabilities, better preparing for real-world cyber threats and mitigating the risks associated with cyber attacks.</a:t>
            </a:r>
          </a:p>
          <a:p>
            <a:pPr marL="450000" lvl="1" indent="0">
              <a:buNone/>
            </a:pPr>
            <a:endParaRPr lang="en-US" sz="2800" dirty="0"/>
          </a:p>
          <a:p>
            <a:endParaRPr lang="en-AU" dirty="0"/>
          </a:p>
        </p:txBody>
      </p:sp>
    </p:spTree>
    <p:extLst>
      <p:ext uri="{BB962C8B-B14F-4D97-AF65-F5344CB8AC3E}">
        <p14:creationId xmlns:p14="http://schemas.microsoft.com/office/powerpoint/2010/main" val="746592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370746"/>
            <a:ext cx="10353762" cy="935421"/>
          </a:xfrm>
        </p:spPr>
        <p:txBody>
          <a:bodyPr/>
          <a:lstStyle/>
          <a:p>
            <a:r>
              <a:rPr lang="en-AU" dirty="0" err="1"/>
              <a:t>ADTool</a:t>
            </a:r>
            <a:endParaRPr lang="en-AU" dirty="0"/>
          </a:p>
        </p:txBody>
      </p:sp>
      <p:sp>
        <p:nvSpPr>
          <p:cNvPr id="5" name="Content Placeholder 2">
            <a:extLst>
              <a:ext uri="{FF2B5EF4-FFF2-40B4-BE49-F238E27FC236}">
                <a16:creationId xmlns:a16="http://schemas.microsoft.com/office/drawing/2014/main" id="{7B5CCB9A-CAAC-4278-82F3-30F13CAC3E88}"/>
              </a:ext>
            </a:extLst>
          </p:cNvPr>
          <p:cNvSpPr>
            <a:spLocks noGrp="1"/>
          </p:cNvSpPr>
          <p:nvPr>
            <p:ph idx="1"/>
          </p:nvPr>
        </p:nvSpPr>
        <p:spPr>
          <a:xfrm>
            <a:off x="635498" y="1571625"/>
            <a:ext cx="11411722" cy="3714749"/>
          </a:xfrm>
        </p:spPr>
        <p:txBody>
          <a:bodyPr>
            <a:normAutofit/>
          </a:bodyPr>
          <a:lstStyle/>
          <a:p>
            <a:r>
              <a:rPr lang="en-AU" sz="2800" dirty="0"/>
              <a:t>What is </a:t>
            </a:r>
            <a:r>
              <a:rPr lang="en-US" sz="2800" dirty="0" err="1"/>
              <a:t>ADTool</a:t>
            </a:r>
            <a:r>
              <a:rPr lang="en-US" sz="2800" dirty="0"/>
              <a:t>?</a:t>
            </a:r>
          </a:p>
          <a:p>
            <a:pPr lvl="1"/>
            <a:r>
              <a:rPr lang="en-US" sz="2800" dirty="0" err="1"/>
              <a:t>ADTool</a:t>
            </a:r>
            <a:r>
              <a:rPr lang="en-US" sz="2800" dirty="0"/>
              <a:t>, short for Attack-Defense Tree Tool, allows a user to model and analyze attack-defense scenarios using attack-defense trees.</a:t>
            </a:r>
          </a:p>
          <a:p>
            <a:pPr marL="450000" lvl="1" indent="0">
              <a:buNone/>
            </a:pPr>
            <a:endParaRPr lang="en-US" sz="2800" dirty="0"/>
          </a:p>
          <a:p>
            <a:endParaRPr lang="en-AU" dirty="0"/>
          </a:p>
        </p:txBody>
      </p:sp>
    </p:spTree>
    <p:extLst>
      <p:ext uri="{BB962C8B-B14F-4D97-AF65-F5344CB8AC3E}">
        <p14:creationId xmlns:p14="http://schemas.microsoft.com/office/powerpoint/2010/main" val="1197411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94592"/>
            <a:ext cx="10353762" cy="935421"/>
          </a:xfrm>
        </p:spPr>
        <p:txBody>
          <a:bodyPr/>
          <a:lstStyle/>
          <a:p>
            <a:r>
              <a:rPr lang="en-AU" dirty="0" err="1"/>
              <a:t>ADTool</a:t>
            </a:r>
            <a:endParaRPr lang="en-AU" dirty="0"/>
          </a:p>
        </p:txBody>
      </p:sp>
      <p:sp>
        <p:nvSpPr>
          <p:cNvPr id="5" name="Content Placeholder 2">
            <a:extLst>
              <a:ext uri="{FF2B5EF4-FFF2-40B4-BE49-F238E27FC236}">
                <a16:creationId xmlns:a16="http://schemas.microsoft.com/office/drawing/2014/main" id="{7B5CCB9A-CAAC-4278-82F3-30F13CAC3E88}"/>
              </a:ext>
            </a:extLst>
          </p:cNvPr>
          <p:cNvSpPr>
            <a:spLocks noGrp="1"/>
          </p:cNvSpPr>
          <p:nvPr>
            <p:ph idx="1"/>
          </p:nvPr>
        </p:nvSpPr>
        <p:spPr>
          <a:xfrm>
            <a:off x="178297" y="1030013"/>
            <a:ext cx="11625775" cy="3714749"/>
          </a:xfrm>
        </p:spPr>
        <p:txBody>
          <a:bodyPr>
            <a:normAutofit/>
          </a:bodyPr>
          <a:lstStyle/>
          <a:p>
            <a:r>
              <a:rPr lang="en-AU" sz="2800" dirty="0"/>
              <a:t>Installation</a:t>
            </a:r>
            <a:endParaRPr lang="en-US" sz="2800" dirty="0"/>
          </a:p>
          <a:p>
            <a:pPr lvl="1"/>
            <a:r>
              <a:rPr lang="en-US" sz="2800" dirty="0"/>
              <a:t>Download JDK (Java Development Kit) here: </a:t>
            </a:r>
            <a:r>
              <a:rPr lang="en-US" sz="2800" dirty="0">
                <a:hlinkClick r:id="rId3"/>
              </a:rPr>
              <a:t>https://www.oracle.com/java/technologies/downloads/</a:t>
            </a:r>
            <a:endParaRPr lang="en-US" sz="2800" dirty="0"/>
          </a:p>
          <a:p>
            <a:pPr lvl="2"/>
            <a:r>
              <a:rPr lang="en-US" sz="2600" dirty="0"/>
              <a:t>Filename: jdk-17_windows-x64_bin.exe</a:t>
            </a:r>
          </a:p>
          <a:p>
            <a:pPr lvl="1"/>
            <a:r>
              <a:rPr lang="en-US" sz="2800" dirty="0"/>
              <a:t>Install JDK</a:t>
            </a:r>
          </a:p>
          <a:p>
            <a:pPr marL="450000" lvl="1" indent="0">
              <a:buNone/>
            </a:pPr>
            <a:endParaRPr lang="en-US" sz="2800" dirty="0"/>
          </a:p>
          <a:p>
            <a:endParaRPr lang="en-AU" dirty="0"/>
          </a:p>
        </p:txBody>
      </p:sp>
    </p:spTree>
    <p:extLst>
      <p:ext uri="{BB962C8B-B14F-4D97-AF65-F5344CB8AC3E}">
        <p14:creationId xmlns:p14="http://schemas.microsoft.com/office/powerpoint/2010/main" val="2983096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352544"/>
            <a:ext cx="10353762" cy="935421"/>
          </a:xfrm>
        </p:spPr>
        <p:txBody>
          <a:bodyPr/>
          <a:lstStyle/>
          <a:p>
            <a:r>
              <a:rPr lang="en-AU" sz="4000" dirty="0"/>
              <a:t>CALDERA</a:t>
            </a:r>
            <a:endParaRPr lang="en-AU" dirty="0"/>
          </a:p>
        </p:txBody>
      </p:sp>
      <p:sp>
        <p:nvSpPr>
          <p:cNvPr id="5" name="Content Placeholder 2">
            <a:extLst>
              <a:ext uri="{FF2B5EF4-FFF2-40B4-BE49-F238E27FC236}">
                <a16:creationId xmlns:a16="http://schemas.microsoft.com/office/drawing/2014/main" id="{7B5CCB9A-CAAC-4278-82F3-30F13CAC3E88}"/>
              </a:ext>
            </a:extLst>
          </p:cNvPr>
          <p:cNvSpPr>
            <a:spLocks noGrp="1"/>
          </p:cNvSpPr>
          <p:nvPr>
            <p:ph idx="1"/>
          </p:nvPr>
        </p:nvSpPr>
        <p:spPr>
          <a:xfrm>
            <a:off x="635498" y="1571625"/>
            <a:ext cx="11006375" cy="3714749"/>
          </a:xfrm>
        </p:spPr>
        <p:txBody>
          <a:bodyPr>
            <a:normAutofit/>
          </a:bodyPr>
          <a:lstStyle/>
          <a:p>
            <a:r>
              <a:rPr lang="en-AU" sz="2800" dirty="0"/>
              <a:t>What is CALDERA</a:t>
            </a:r>
            <a:r>
              <a:rPr lang="en-US" sz="2800" dirty="0"/>
              <a:t>?</a:t>
            </a:r>
          </a:p>
          <a:p>
            <a:pPr lvl="1"/>
            <a:r>
              <a:rPr lang="en-AU" sz="2800" dirty="0"/>
              <a:t>It is an open-source cyber security platform designed to automate adversary emulation, automate incident response, etc.</a:t>
            </a:r>
            <a:endParaRPr lang="en-US" sz="2800" dirty="0"/>
          </a:p>
          <a:p>
            <a:pPr marL="450000" lvl="1" indent="0">
              <a:buNone/>
            </a:pPr>
            <a:endParaRPr lang="en-US" sz="2800" dirty="0"/>
          </a:p>
          <a:p>
            <a:endParaRPr lang="en-AU" dirty="0"/>
          </a:p>
        </p:txBody>
      </p:sp>
    </p:spTree>
    <p:extLst>
      <p:ext uri="{BB962C8B-B14F-4D97-AF65-F5344CB8AC3E}">
        <p14:creationId xmlns:p14="http://schemas.microsoft.com/office/powerpoint/2010/main" val="91813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94592"/>
            <a:ext cx="10353762" cy="935421"/>
          </a:xfrm>
        </p:spPr>
        <p:txBody>
          <a:bodyPr/>
          <a:lstStyle/>
          <a:p>
            <a:r>
              <a:rPr lang="en-AU" dirty="0" err="1"/>
              <a:t>ADTool</a:t>
            </a:r>
            <a:endParaRPr lang="en-AU" dirty="0"/>
          </a:p>
        </p:txBody>
      </p:sp>
      <p:sp>
        <p:nvSpPr>
          <p:cNvPr id="5" name="Content Placeholder 2">
            <a:extLst>
              <a:ext uri="{FF2B5EF4-FFF2-40B4-BE49-F238E27FC236}">
                <a16:creationId xmlns:a16="http://schemas.microsoft.com/office/drawing/2014/main" id="{7B5CCB9A-CAAC-4278-82F3-30F13CAC3E88}"/>
              </a:ext>
            </a:extLst>
          </p:cNvPr>
          <p:cNvSpPr>
            <a:spLocks noGrp="1"/>
          </p:cNvSpPr>
          <p:nvPr>
            <p:ph idx="1"/>
          </p:nvPr>
        </p:nvSpPr>
        <p:spPr>
          <a:xfrm>
            <a:off x="178297" y="1030013"/>
            <a:ext cx="11625775" cy="3714749"/>
          </a:xfrm>
        </p:spPr>
        <p:txBody>
          <a:bodyPr>
            <a:normAutofit/>
          </a:bodyPr>
          <a:lstStyle/>
          <a:p>
            <a:r>
              <a:rPr lang="en-AU" sz="2800" dirty="0"/>
              <a:t>Installation</a:t>
            </a:r>
            <a:endParaRPr lang="en-US" sz="2800" dirty="0"/>
          </a:p>
          <a:p>
            <a:pPr lvl="1"/>
            <a:r>
              <a:rPr lang="en-US" sz="2800" dirty="0"/>
              <a:t>Download JDK here: </a:t>
            </a:r>
            <a:r>
              <a:rPr lang="en-US" sz="2800" dirty="0">
                <a:hlinkClick r:id="rId3"/>
              </a:rPr>
              <a:t>https://www.oracle.com/java/technologies/downloads/</a:t>
            </a:r>
            <a:endParaRPr lang="en-US" sz="2800" dirty="0"/>
          </a:p>
          <a:p>
            <a:pPr lvl="1"/>
            <a:r>
              <a:rPr lang="en-US" sz="2800" dirty="0"/>
              <a:t>Install JDK</a:t>
            </a:r>
          </a:p>
          <a:p>
            <a:pPr lvl="1"/>
            <a:r>
              <a:rPr lang="en-US" sz="2800" dirty="0"/>
              <a:t>Download </a:t>
            </a:r>
            <a:r>
              <a:rPr lang="en-US" sz="2800" dirty="0" err="1"/>
              <a:t>ADTool</a:t>
            </a:r>
            <a:r>
              <a:rPr lang="en-US" sz="2800" dirty="0"/>
              <a:t> here: </a:t>
            </a:r>
            <a:r>
              <a:rPr lang="en-AU" sz="2800" dirty="0">
                <a:hlinkClick r:id="rId4"/>
              </a:rPr>
              <a:t>https://satoss.uni.lu/members/piotr/adtool/</a:t>
            </a:r>
            <a:r>
              <a:rPr lang="en-US" sz="2800" dirty="0"/>
              <a:t> </a:t>
            </a:r>
          </a:p>
          <a:p>
            <a:pPr lvl="2"/>
            <a:r>
              <a:rPr lang="en-US" sz="2600" dirty="0"/>
              <a:t>Filename: ADTool-1.4-jar-with-dependencies.jar</a:t>
            </a:r>
          </a:p>
          <a:p>
            <a:pPr marL="450000" lvl="1" indent="0">
              <a:buNone/>
            </a:pPr>
            <a:endParaRPr lang="en-US" sz="2800" dirty="0"/>
          </a:p>
          <a:p>
            <a:endParaRPr lang="en-AU" dirty="0"/>
          </a:p>
        </p:txBody>
      </p:sp>
    </p:spTree>
    <p:extLst>
      <p:ext uri="{BB962C8B-B14F-4D97-AF65-F5344CB8AC3E}">
        <p14:creationId xmlns:p14="http://schemas.microsoft.com/office/powerpoint/2010/main" val="6844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94592"/>
            <a:ext cx="10353762" cy="935421"/>
          </a:xfrm>
        </p:spPr>
        <p:txBody>
          <a:bodyPr/>
          <a:lstStyle/>
          <a:p>
            <a:r>
              <a:rPr lang="en-AU" dirty="0" err="1"/>
              <a:t>ADTool</a:t>
            </a:r>
            <a:endParaRPr lang="en-AU" dirty="0"/>
          </a:p>
        </p:txBody>
      </p:sp>
      <p:sp>
        <p:nvSpPr>
          <p:cNvPr id="5" name="Content Placeholder 2">
            <a:extLst>
              <a:ext uri="{FF2B5EF4-FFF2-40B4-BE49-F238E27FC236}">
                <a16:creationId xmlns:a16="http://schemas.microsoft.com/office/drawing/2014/main" id="{7B5CCB9A-CAAC-4278-82F3-30F13CAC3E88}"/>
              </a:ext>
            </a:extLst>
          </p:cNvPr>
          <p:cNvSpPr>
            <a:spLocks noGrp="1"/>
          </p:cNvSpPr>
          <p:nvPr>
            <p:ph idx="1"/>
          </p:nvPr>
        </p:nvSpPr>
        <p:spPr>
          <a:xfrm>
            <a:off x="178297" y="1030013"/>
            <a:ext cx="11625775" cy="3714749"/>
          </a:xfrm>
        </p:spPr>
        <p:txBody>
          <a:bodyPr>
            <a:normAutofit/>
          </a:bodyPr>
          <a:lstStyle/>
          <a:p>
            <a:r>
              <a:rPr lang="en-AU" sz="2800" dirty="0"/>
              <a:t>Installation</a:t>
            </a:r>
            <a:endParaRPr lang="en-US" sz="2800" dirty="0"/>
          </a:p>
          <a:p>
            <a:pPr lvl="1"/>
            <a:r>
              <a:rPr lang="en-US" sz="2800" dirty="0"/>
              <a:t>Download JDK here: </a:t>
            </a:r>
            <a:r>
              <a:rPr lang="en-US" sz="2800" dirty="0">
                <a:hlinkClick r:id="rId3"/>
              </a:rPr>
              <a:t>https://www.oracle.com/java/technologies/downloads/</a:t>
            </a:r>
            <a:endParaRPr lang="en-US" sz="2800" dirty="0"/>
          </a:p>
          <a:p>
            <a:pPr lvl="1"/>
            <a:r>
              <a:rPr lang="en-US" sz="2800" dirty="0"/>
              <a:t>Download </a:t>
            </a:r>
            <a:r>
              <a:rPr lang="en-US" sz="2800" dirty="0" err="1"/>
              <a:t>ADTool</a:t>
            </a:r>
            <a:r>
              <a:rPr lang="en-US" sz="2800" dirty="0"/>
              <a:t> here: </a:t>
            </a:r>
            <a:r>
              <a:rPr lang="en-AU" sz="2800" dirty="0">
                <a:hlinkClick r:id="rId4"/>
              </a:rPr>
              <a:t>https://satoss.uni.lu/members/piotr/adtool/</a:t>
            </a:r>
            <a:r>
              <a:rPr lang="en-US" sz="2800" dirty="0"/>
              <a:t> </a:t>
            </a:r>
          </a:p>
          <a:p>
            <a:pPr lvl="1"/>
            <a:r>
              <a:rPr lang="en-US" sz="2800" dirty="0"/>
              <a:t>Open PowerShell from the directory where the tool is downloaded</a:t>
            </a:r>
          </a:p>
          <a:p>
            <a:pPr lvl="1"/>
            <a:r>
              <a:rPr lang="en-US" sz="2800" dirty="0"/>
              <a:t>Run this command: java –jar .\ADTool-1.4-jar-with-dependencies.jar</a:t>
            </a:r>
            <a:endParaRPr lang="en-AU" sz="2800" dirty="0"/>
          </a:p>
          <a:p>
            <a:pPr lvl="1"/>
            <a:endParaRPr lang="en-US" sz="2800" dirty="0"/>
          </a:p>
          <a:p>
            <a:pPr marL="450000" lvl="1" indent="0">
              <a:buNone/>
            </a:pPr>
            <a:endParaRPr lang="en-US" sz="2800" dirty="0"/>
          </a:p>
          <a:p>
            <a:endParaRPr lang="en-AU" dirty="0"/>
          </a:p>
        </p:txBody>
      </p:sp>
    </p:spTree>
    <p:extLst>
      <p:ext uri="{BB962C8B-B14F-4D97-AF65-F5344CB8AC3E}">
        <p14:creationId xmlns:p14="http://schemas.microsoft.com/office/powerpoint/2010/main" val="1625964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dirty="0" err="1"/>
              <a:t>ADTool</a:t>
            </a:r>
            <a:endParaRPr lang="en-AU" dirty="0"/>
          </a:p>
        </p:txBody>
      </p:sp>
      <p:pic>
        <p:nvPicPr>
          <p:cNvPr id="4" name="Picture 3">
            <a:extLst>
              <a:ext uri="{FF2B5EF4-FFF2-40B4-BE49-F238E27FC236}">
                <a16:creationId xmlns:a16="http://schemas.microsoft.com/office/drawing/2014/main" id="{7AD262F5-E6AE-4D3E-9172-597DB1B10259}"/>
              </a:ext>
            </a:extLst>
          </p:cNvPr>
          <p:cNvPicPr>
            <a:picLocks noChangeAspect="1"/>
          </p:cNvPicPr>
          <p:nvPr/>
        </p:nvPicPr>
        <p:blipFill>
          <a:blip r:embed="rId3"/>
          <a:stretch>
            <a:fillRect/>
          </a:stretch>
        </p:blipFill>
        <p:spPr>
          <a:xfrm>
            <a:off x="2545976" y="1237129"/>
            <a:ext cx="7145503" cy="4966447"/>
          </a:xfrm>
          <a:prstGeom prst="rect">
            <a:avLst/>
          </a:prstGeom>
        </p:spPr>
      </p:pic>
    </p:spTree>
    <p:extLst>
      <p:ext uri="{BB962C8B-B14F-4D97-AF65-F5344CB8AC3E}">
        <p14:creationId xmlns:p14="http://schemas.microsoft.com/office/powerpoint/2010/main" val="577743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74BDA1-A3EA-46F9-A9FD-D9EC4EFEE432}"/>
              </a:ext>
            </a:extLst>
          </p:cNvPr>
          <p:cNvPicPr>
            <a:picLocks noChangeAspect="1"/>
          </p:cNvPicPr>
          <p:nvPr/>
        </p:nvPicPr>
        <p:blipFill>
          <a:blip r:embed="rId3"/>
          <a:stretch>
            <a:fillRect/>
          </a:stretch>
        </p:blipFill>
        <p:spPr>
          <a:xfrm>
            <a:off x="1237129" y="671127"/>
            <a:ext cx="9718920" cy="5771749"/>
          </a:xfrm>
          <a:prstGeom prst="rect">
            <a:avLst/>
          </a:prstGeom>
        </p:spPr>
      </p:pic>
    </p:spTree>
    <p:extLst>
      <p:ext uri="{BB962C8B-B14F-4D97-AF65-F5344CB8AC3E}">
        <p14:creationId xmlns:p14="http://schemas.microsoft.com/office/powerpoint/2010/main" val="646598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74BDA1-A3EA-46F9-A9FD-D9EC4EFEE432}"/>
              </a:ext>
            </a:extLst>
          </p:cNvPr>
          <p:cNvPicPr>
            <a:picLocks noChangeAspect="1"/>
          </p:cNvPicPr>
          <p:nvPr/>
        </p:nvPicPr>
        <p:blipFill>
          <a:blip r:embed="rId3"/>
          <a:stretch>
            <a:fillRect/>
          </a:stretch>
        </p:blipFill>
        <p:spPr>
          <a:xfrm>
            <a:off x="1981200" y="543125"/>
            <a:ext cx="9718920" cy="5771749"/>
          </a:xfrm>
          <a:prstGeom prst="rect">
            <a:avLst/>
          </a:prstGeom>
        </p:spPr>
      </p:pic>
      <p:sp>
        <p:nvSpPr>
          <p:cNvPr id="8" name="Oval 7">
            <a:extLst>
              <a:ext uri="{FF2B5EF4-FFF2-40B4-BE49-F238E27FC236}">
                <a16:creationId xmlns:a16="http://schemas.microsoft.com/office/drawing/2014/main" id="{3E9521CE-FF4E-4775-8C31-260764DCBA25}"/>
              </a:ext>
            </a:extLst>
          </p:cNvPr>
          <p:cNvSpPr/>
          <p:nvPr/>
        </p:nvSpPr>
        <p:spPr>
          <a:xfrm>
            <a:off x="1721224" y="1652575"/>
            <a:ext cx="788537" cy="666975"/>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Rectangle 1">
            <a:extLst>
              <a:ext uri="{FF2B5EF4-FFF2-40B4-BE49-F238E27FC236}">
                <a16:creationId xmlns:a16="http://schemas.microsoft.com/office/drawing/2014/main" id="{13403F99-6242-4237-B99F-1F327F0571DE}"/>
              </a:ext>
            </a:extLst>
          </p:cNvPr>
          <p:cNvSpPr/>
          <p:nvPr/>
        </p:nvSpPr>
        <p:spPr>
          <a:xfrm>
            <a:off x="-13447" y="1652574"/>
            <a:ext cx="1864659"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tx1"/>
                </a:solidFill>
              </a:rPr>
              <a:t>or proponents</a:t>
            </a:r>
          </a:p>
        </p:txBody>
      </p:sp>
    </p:spTree>
    <p:extLst>
      <p:ext uri="{BB962C8B-B14F-4D97-AF65-F5344CB8AC3E}">
        <p14:creationId xmlns:p14="http://schemas.microsoft.com/office/powerpoint/2010/main" val="32125310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74BDA1-A3EA-46F9-A9FD-D9EC4EFEE432}"/>
              </a:ext>
            </a:extLst>
          </p:cNvPr>
          <p:cNvPicPr>
            <a:picLocks noChangeAspect="1"/>
          </p:cNvPicPr>
          <p:nvPr/>
        </p:nvPicPr>
        <p:blipFill>
          <a:blip r:embed="rId3"/>
          <a:stretch>
            <a:fillRect/>
          </a:stretch>
        </p:blipFill>
        <p:spPr>
          <a:xfrm>
            <a:off x="1981200" y="543125"/>
            <a:ext cx="9718920" cy="5771749"/>
          </a:xfrm>
          <a:prstGeom prst="rect">
            <a:avLst/>
          </a:prstGeom>
        </p:spPr>
      </p:pic>
      <p:sp>
        <p:nvSpPr>
          <p:cNvPr id="8" name="Oval 7">
            <a:extLst>
              <a:ext uri="{FF2B5EF4-FFF2-40B4-BE49-F238E27FC236}">
                <a16:creationId xmlns:a16="http://schemas.microsoft.com/office/drawing/2014/main" id="{3E9521CE-FF4E-4775-8C31-260764DCBA25}"/>
              </a:ext>
            </a:extLst>
          </p:cNvPr>
          <p:cNvSpPr/>
          <p:nvPr/>
        </p:nvSpPr>
        <p:spPr>
          <a:xfrm>
            <a:off x="1721224" y="1652575"/>
            <a:ext cx="788537" cy="666975"/>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Rectangle 1">
            <a:extLst>
              <a:ext uri="{FF2B5EF4-FFF2-40B4-BE49-F238E27FC236}">
                <a16:creationId xmlns:a16="http://schemas.microsoft.com/office/drawing/2014/main" id="{13403F99-6242-4237-B99F-1F327F0571DE}"/>
              </a:ext>
            </a:extLst>
          </p:cNvPr>
          <p:cNvSpPr/>
          <p:nvPr/>
        </p:nvSpPr>
        <p:spPr>
          <a:xfrm>
            <a:off x="-13447" y="1652574"/>
            <a:ext cx="1864659"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tx1"/>
                </a:solidFill>
              </a:rPr>
              <a:t>or proponents</a:t>
            </a:r>
          </a:p>
        </p:txBody>
      </p:sp>
      <p:sp>
        <p:nvSpPr>
          <p:cNvPr id="5" name="Rectangle 4">
            <a:extLst>
              <a:ext uri="{FF2B5EF4-FFF2-40B4-BE49-F238E27FC236}">
                <a16:creationId xmlns:a16="http://schemas.microsoft.com/office/drawing/2014/main" id="{484E6905-6A0F-4F7F-BA27-4DABA3BECC96}"/>
              </a:ext>
            </a:extLst>
          </p:cNvPr>
          <p:cNvSpPr/>
          <p:nvPr/>
        </p:nvSpPr>
        <p:spPr>
          <a:xfrm>
            <a:off x="85999" y="4871937"/>
            <a:ext cx="1511732"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tx1"/>
                </a:solidFill>
              </a:rPr>
              <a:t>proponents</a:t>
            </a:r>
          </a:p>
        </p:txBody>
      </p:sp>
      <p:sp>
        <p:nvSpPr>
          <p:cNvPr id="6" name="Rectangle 5">
            <a:extLst>
              <a:ext uri="{FF2B5EF4-FFF2-40B4-BE49-F238E27FC236}">
                <a16:creationId xmlns:a16="http://schemas.microsoft.com/office/drawing/2014/main" id="{83534F74-3C3A-4AA5-AB3B-4F087E958EA2}"/>
              </a:ext>
            </a:extLst>
          </p:cNvPr>
          <p:cNvSpPr/>
          <p:nvPr/>
        </p:nvSpPr>
        <p:spPr>
          <a:xfrm>
            <a:off x="491880" y="4095975"/>
            <a:ext cx="1511732"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tx1"/>
                </a:solidFill>
              </a:rPr>
              <a:t>or</a:t>
            </a:r>
          </a:p>
        </p:txBody>
      </p:sp>
      <p:cxnSp>
        <p:nvCxnSpPr>
          <p:cNvPr id="4" name="Straight Arrow Connector 3">
            <a:extLst>
              <a:ext uri="{FF2B5EF4-FFF2-40B4-BE49-F238E27FC236}">
                <a16:creationId xmlns:a16="http://schemas.microsoft.com/office/drawing/2014/main" id="{899D54EC-1D01-43D3-8D57-13EEB56947EC}"/>
              </a:ext>
            </a:extLst>
          </p:cNvPr>
          <p:cNvCxnSpPr/>
          <p:nvPr/>
        </p:nvCxnSpPr>
        <p:spPr>
          <a:xfrm>
            <a:off x="1474237" y="4429462"/>
            <a:ext cx="3956179" cy="1611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67CFED2-6330-4DB8-BBC9-852ABF13A526}"/>
              </a:ext>
            </a:extLst>
          </p:cNvPr>
          <p:cNvCxnSpPr>
            <a:cxnSpLocks/>
          </p:cNvCxnSpPr>
          <p:nvPr/>
        </p:nvCxnSpPr>
        <p:spPr>
          <a:xfrm>
            <a:off x="1441785" y="5198768"/>
            <a:ext cx="673707" cy="66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83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A3C1F86E-2630-4F00-AB2F-211F7D91C4B2}"/>
              </a:ext>
            </a:extLst>
          </p:cNvPr>
          <p:cNvSpPr>
            <a:spLocks noGrp="1"/>
          </p:cNvSpPr>
          <p:nvPr>
            <p:ph idx="1"/>
          </p:nvPr>
        </p:nvSpPr>
        <p:spPr>
          <a:xfrm>
            <a:off x="834333" y="402322"/>
            <a:ext cx="6621544" cy="2723344"/>
          </a:xfrm>
        </p:spPr>
        <p:txBody>
          <a:bodyPr>
            <a:normAutofit/>
          </a:bodyPr>
          <a:lstStyle/>
          <a:p>
            <a:r>
              <a:rPr lang="en-AU" sz="2800" dirty="0">
                <a:solidFill>
                  <a:schemeClr val="tx1"/>
                </a:solidFill>
                <a:effectLst/>
                <a:latin typeface="+mn-lt"/>
                <a:ea typeface="+mn-ea"/>
                <a:cs typeface="+mn-cs"/>
              </a:rPr>
              <a:t>RFID: </a:t>
            </a:r>
            <a:r>
              <a:rPr lang="en-US" sz="2800" dirty="0">
                <a:solidFill>
                  <a:schemeClr val="tx1"/>
                </a:solidFill>
                <a:effectLst/>
                <a:latin typeface="+mn-lt"/>
                <a:ea typeface="+mn-ea"/>
                <a:cs typeface="+mn-cs"/>
              </a:rPr>
              <a:t>Radio Frequency Identification </a:t>
            </a:r>
            <a:endParaRPr lang="en-US" sz="2800" dirty="0"/>
          </a:p>
          <a:p>
            <a:pPr lvl="1"/>
            <a:r>
              <a:rPr lang="en-US" sz="2800" dirty="0"/>
              <a:t>RFID Tag: </a:t>
            </a:r>
          </a:p>
          <a:p>
            <a:pPr lvl="1"/>
            <a:r>
              <a:rPr lang="en-AU" sz="2800" dirty="0">
                <a:solidFill>
                  <a:schemeClr val="tx1"/>
                </a:solidFill>
              </a:rPr>
              <a:t>RFID Reader</a:t>
            </a:r>
          </a:p>
          <a:p>
            <a:pPr lvl="1"/>
            <a:r>
              <a:rPr lang="en-AU" sz="2800" dirty="0">
                <a:solidFill>
                  <a:schemeClr val="tx1"/>
                </a:solidFill>
              </a:rPr>
              <a:t>RFID Backend Server</a:t>
            </a:r>
            <a:endParaRPr lang="en-US" sz="2800" dirty="0"/>
          </a:p>
          <a:p>
            <a:endParaRPr lang="en-AU" dirty="0"/>
          </a:p>
        </p:txBody>
      </p:sp>
    </p:spTree>
    <p:extLst>
      <p:ext uri="{BB962C8B-B14F-4D97-AF65-F5344CB8AC3E}">
        <p14:creationId xmlns:p14="http://schemas.microsoft.com/office/powerpoint/2010/main" val="14328728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A9F6B7-35A7-43F2-A2EB-5283FB284FC9}"/>
              </a:ext>
            </a:extLst>
          </p:cNvPr>
          <p:cNvPicPr>
            <a:picLocks noChangeAspect="1"/>
          </p:cNvPicPr>
          <p:nvPr/>
        </p:nvPicPr>
        <p:blipFill>
          <a:blip r:embed="rId3"/>
          <a:stretch>
            <a:fillRect/>
          </a:stretch>
        </p:blipFill>
        <p:spPr>
          <a:xfrm>
            <a:off x="517167" y="313765"/>
            <a:ext cx="10330775" cy="2136827"/>
          </a:xfrm>
          <a:prstGeom prst="rect">
            <a:avLst/>
          </a:prstGeom>
        </p:spPr>
      </p:pic>
      <p:sp>
        <p:nvSpPr>
          <p:cNvPr id="8" name="Rectangle 7">
            <a:extLst>
              <a:ext uri="{FF2B5EF4-FFF2-40B4-BE49-F238E27FC236}">
                <a16:creationId xmlns:a16="http://schemas.microsoft.com/office/drawing/2014/main" id="{CAB40D43-B4A0-48D1-849B-D18395BFAB9F}"/>
              </a:ext>
            </a:extLst>
          </p:cNvPr>
          <p:cNvSpPr/>
          <p:nvPr/>
        </p:nvSpPr>
        <p:spPr>
          <a:xfrm>
            <a:off x="1223794" y="214911"/>
            <a:ext cx="1864659"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bg1"/>
                </a:solidFill>
              </a:rPr>
              <a:t>RFID Tag</a:t>
            </a:r>
          </a:p>
        </p:txBody>
      </p:sp>
      <p:sp>
        <p:nvSpPr>
          <p:cNvPr id="9" name="Rectangle 8">
            <a:extLst>
              <a:ext uri="{FF2B5EF4-FFF2-40B4-BE49-F238E27FC236}">
                <a16:creationId xmlns:a16="http://schemas.microsoft.com/office/drawing/2014/main" id="{B61DC7C7-1198-429B-9BEA-9723F5975A5B}"/>
              </a:ext>
            </a:extLst>
          </p:cNvPr>
          <p:cNvSpPr/>
          <p:nvPr/>
        </p:nvSpPr>
        <p:spPr>
          <a:xfrm>
            <a:off x="4826896" y="214912"/>
            <a:ext cx="2366684"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bg1"/>
                </a:solidFill>
              </a:rPr>
              <a:t>RFID Reader</a:t>
            </a:r>
          </a:p>
        </p:txBody>
      </p:sp>
      <p:sp>
        <p:nvSpPr>
          <p:cNvPr id="10" name="Rectangle 9">
            <a:extLst>
              <a:ext uri="{FF2B5EF4-FFF2-40B4-BE49-F238E27FC236}">
                <a16:creationId xmlns:a16="http://schemas.microsoft.com/office/drawing/2014/main" id="{53293498-05CC-4177-9A07-313FEF856B47}"/>
              </a:ext>
            </a:extLst>
          </p:cNvPr>
          <p:cNvSpPr/>
          <p:nvPr/>
        </p:nvSpPr>
        <p:spPr>
          <a:xfrm>
            <a:off x="7852222" y="214912"/>
            <a:ext cx="3551072"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bg1"/>
                </a:solidFill>
              </a:rPr>
              <a:t>RFID Backend Server</a:t>
            </a:r>
          </a:p>
        </p:txBody>
      </p:sp>
      <p:sp>
        <p:nvSpPr>
          <p:cNvPr id="12" name="Content Placeholder 2">
            <a:extLst>
              <a:ext uri="{FF2B5EF4-FFF2-40B4-BE49-F238E27FC236}">
                <a16:creationId xmlns:a16="http://schemas.microsoft.com/office/drawing/2014/main" id="{7A1ED684-F9C9-4771-B12F-8B3F10F0B4C0}"/>
              </a:ext>
            </a:extLst>
          </p:cNvPr>
          <p:cNvSpPr txBox="1">
            <a:spLocks/>
          </p:cNvSpPr>
          <p:nvPr/>
        </p:nvSpPr>
        <p:spPr>
          <a:xfrm>
            <a:off x="331076" y="2604302"/>
            <a:ext cx="11729545" cy="3801035"/>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AU" sz="2200" dirty="0">
                <a:solidFill>
                  <a:schemeClr val="tx1"/>
                </a:solidFill>
                <a:effectLst/>
              </a:rPr>
              <a:t>Tag attachment: every RFID tag, denoting a </a:t>
            </a:r>
            <a:r>
              <a:rPr lang="en-US" sz="2200" dirty="0">
                <a:solidFill>
                  <a:schemeClr val="tx1"/>
                </a:solidFill>
                <a:effectLst/>
              </a:rPr>
              <a:t>unique identifier (UID), </a:t>
            </a:r>
            <a:r>
              <a:rPr lang="en-AU" sz="2200" dirty="0">
                <a:solidFill>
                  <a:schemeClr val="tx1"/>
                </a:solidFill>
                <a:effectLst/>
              </a:rPr>
              <a:t>is attached to an </a:t>
            </a:r>
            <a:r>
              <a:rPr lang="en-US" sz="2200" dirty="0">
                <a:solidFill>
                  <a:schemeClr val="tx1"/>
                </a:solidFill>
                <a:effectLst/>
              </a:rPr>
              <a:t>asset.</a:t>
            </a:r>
          </a:p>
          <a:p>
            <a:r>
              <a:rPr lang="en-US" sz="2200" dirty="0">
                <a:solidFill>
                  <a:schemeClr val="tx1"/>
                </a:solidFill>
                <a:effectLst/>
              </a:rPr>
              <a:t>Reader installation: every RFID reader is installed in locations where assets pass through. These readers continuously look for RFID tags by emitting radio frequency signals.</a:t>
            </a:r>
          </a:p>
          <a:p>
            <a:r>
              <a:rPr lang="en-US" sz="2200" dirty="0">
                <a:solidFill>
                  <a:schemeClr val="tx1"/>
                </a:solidFill>
                <a:effectLst/>
              </a:rPr>
              <a:t>Tag detection: When an asset passes within a range of the reader, its attached tag is detected. The tag sends its UID and geographic location to the reader. The reader then sends the information to an RFID backend server.</a:t>
            </a:r>
          </a:p>
          <a:p>
            <a:r>
              <a:rPr lang="en-US" sz="2200" dirty="0">
                <a:solidFill>
                  <a:schemeClr val="tx1"/>
                </a:solidFill>
                <a:effectLst/>
              </a:rPr>
              <a:t>Server processing: The RFID backend server processes the information by verifying the tag's identity, updating the asset's location, etc.</a:t>
            </a:r>
          </a:p>
          <a:p>
            <a:pPr marL="36900" indent="0">
              <a:buNone/>
            </a:pPr>
            <a:r>
              <a:rPr lang="en-US" sz="2200" dirty="0">
                <a:solidFill>
                  <a:schemeClr val="tx1"/>
                </a:solidFill>
                <a:effectLst/>
              </a:rPr>
              <a:t>Summary: The processed info is used to track the movement and location of assets in real-time. </a:t>
            </a:r>
            <a:endParaRPr lang="en-AU" sz="2200" dirty="0"/>
          </a:p>
        </p:txBody>
      </p:sp>
      <p:cxnSp>
        <p:nvCxnSpPr>
          <p:cNvPr id="3" name="Straight Arrow Connector 2">
            <a:extLst>
              <a:ext uri="{FF2B5EF4-FFF2-40B4-BE49-F238E27FC236}">
                <a16:creationId xmlns:a16="http://schemas.microsoft.com/office/drawing/2014/main" id="{FF00B55F-755B-4831-9B2D-12731BAACEE5}"/>
              </a:ext>
            </a:extLst>
          </p:cNvPr>
          <p:cNvCxnSpPr/>
          <p:nvPr/>
        </p:nvCxnSpPr>
        <p:spPr>
          <a:xfrm flipH="1">
            <a:off x="3370217" y="777383"/>
            <a:ext cx="1456679" cy="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6020284-2A84-4799-A54F-5BE54C065447}"/>
              </a:ext>
            </a:extLst>
          </p:cNvPr>
          <p:cNvCxnSpPr/>
          <p:nvPr/>
        </p:nvCxnSpPr>
        <p:spPr>
          <a:xfrm flipH="1">
            <a:off x="3370216" y="2144628"/>
            <a:ext cx="1456679" cy="1"/>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9453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74BDA1-A3EA-46F9-A9FD-D9EC4EFEE432}"/>
              </a:ext>
            </a:extLst>
          </p:cNvPr>
          <p:cNvPicPr>
            <a:picLocks noChangeAspect="1"/>
          </p:cNvPicPr>
          <p:nvPr/>
        </p:nvPicPr>
        <p:blipFill>
          <a:blip r:embed="rId3"/>
          <a:stretch>
            <a:fillRect/>
          </a:stretch>
        </p:blipFill>
        <p:spPr>
          <a:xfrm>
            <a:off x="1236540" y="543125"/>
            <a:ext cx="9718920" cy="5771749"/>
          </a:xfrm>
          <a:prstGeom prst="rect">
            <a:avLst/>
          </a:prstGeom>
        </p:spPr>
      </p:pic>
    </p:spTree>
    <p:extLst>
      <p:ext uri="{BB962C8B-B14F-4D97-AF65-F5344CB8AC3E}">
        <p14:creationId xmlns:p14="http://schemas.microsoft.com/office/powerpoint/2010/main" val="4473076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C077FD-43D4-46E4-A95C-D0CE2DC2395F}"/>
              </a:ext>
            </a:extLst>
          </p:cNvPr>
          <p:cNvPicPr>
            <a:picLocks noChangeAspect="1"/>
          </p:cNvPicPr>
          <p:nvPr/>
        </p:nvPicPr>
        <p:blipFill>
          <a:blip r:embed="rId3"/>
          <a:stretch>
            <a:fillRect/>
          </a:stretch>
        </p:blipFill>
        <p:spPr>
          <a:xfrm>
            <a:off x="727365" y="492482"/>
            <a:ext cx="10764980" cy="5855394"/>
          </a:xfrm>
          <a:prstGeom prst="rect">
            <a:avLst/>
          </a:prstGeom>
        </p:spPr>
      </p:pic>
      <p:sp>
        <p:nvSpPr>
          <p:cNvPr id="7" name="Rectangle 6">
            <a:extLst>
              <a:ext uri="{FF2B5EF4-FFF2-40B4-BE49-F238E27FC236}">
                <a16:creationId xmlns:a16="http://schemas.microsoft.com/office/drawing/2014/main" id="{7FAD11EA-8A1D-4DB1-A67E-1ADF90C1B240}"/>
              </a:ext>
            </a:extLst>
          </p:cNvPr>
          <p:cNvSpPr/>
          <p:nvPr/>
        </p:nvSpPr>
        <p:spPr>
          <a:xfrm>
            <a:off x="2542717" y="1063423"/>
            <a:ext cx="1864659"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or proponents</a:t>
            </a:r>
          </a:p>
        </p:txBody>
      </p:sp>
      <p:sp>
        <p:nvSpPr>
          <p:cNvPr id="11" name="Rectangle 10">
            <a:extLst>
              <a:ext uri="{FF2B5EF4-FFF2-40B4-BE49-F238E27FC236}">
                <a16:creationId xmlns:a16="http://schemas.microsoft.com/office/drawing/2014/main" id="{12E685D6-0EC7-4228-A076-47D2F2850A4E}"/>
              </a:ext>
            </a:extLst>
          </p:cNvPr>
          <p:cNvSpPr/>
          <p:nvPr/>
        </p:nvSpPr>
        <p:spPr>
          <a:xfrm>
            <a:off x="763450" y="3173820"/>
            <a:ext cx="1993832"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a:t>
            </a:r>
          </a:p>
        </p:txBody>
      </p:sp>
      <p:sp>
        <p:nvSpPr>
          <p:cNvPr id="12" name="Rectangle 11">
            <a:extLst>
              <a:ext uri="{FF2B5EF4-FFF2-40B4-BE49-F238E27FC236}">
                <a16:creationId xmlns:a16="http://schemas.microsoft.com/office/drawing/2014/main" id="{3BC236C9-26AA-4AC1-A4C1-C03C76077BFB}"/>
              </a:ext>
            </a:extLst>
          </p:cNvPr>
          <p:cNvSpPr/>
          <p:nvPr/>
        </p:nvSpPr>
        <p:spPr>
          <a:xfrm>
            <a:off x="4512736" y="3173820"/>
            <a:ext cx="876909"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a:t>
            </a:r>
          </a:p>
        </p:txBody>
      </p:sp>
      <p:sp>
        <p:nvSpPr>
          <p:cNvPr id="13" name="Rectangle 12">
            <a:extLst>
              <a:ext uri="{FF2B5EF4-FFF2-40B4-BE49-F238E27FC236}">
                <a16:creationId xmlns:a16="http://schemas.microsoft.com/office/drawing/2014/main" id="{5BEA751E-C436-40B8-A8A7-2D245683A5E0}"/>
              </a:ext>
            </a:extLst>
          </p:cNvPr>
          <p:cNvSpPr/>
          <p:nvPr/>
        </p:nvSpPr>
        <p:spPr>
          <a:xfrm>
            <a:off x="9128436" y="4101849"/>
            <a:ext cx="1068431"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a:t>
            </a:r>
          </a:p>
        </p:txBody>
      </p:sp>
    </p:spTree>
    <p:extLst>
      <p:ext uri="{BB962C8B-B14F-4D97-AF65-F5344CB8AC3E}">
        <p14:creationId xmlns:p14="http://schemas.microsoft.com/office/powerpoint/2010/main" val="631512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B5CCB9A-CAAC-4278-82F3-30F13CAC3E88}"/>
              </a:ext>
            </a:extLst>
          </p:cNvPr>
          <p:cNvSpPr>
            <a:spLocks noGrp="1"/>
          </p:cNvSpPr>
          <p:nvPr>
            <p:ph idx="1"/>
          </p:nvPr>
        </p:nvSpPr>
        <p:spPr>
          <a:xfrm>
            <a:off x="178297" y="1030013"/>
            <a:ext cx="11625775" cy="5169619"/>
          </a:xfrm>
        </p:spPr>
        <p:txBody>
          <a:bodyPr>
            <a:normAutofit/>
          </a:bodyPr>
          <a:lstStyle/>
          <a:p>
            <a:r>
              <a:rPr lang="en-AU" sz="2800" dirty="0"/>
              <a:t>Installation</a:t>
            </a:r>
            <a:endParaRPr lang="en-US" sz="2800" dirty="0"/>
          </a:p>
          <a:p>
            <a:pPr lvl="1"/>
            <a:r>
              <a:rPr lang="en-US" sz="2600" dirty="0"/>
              <a:t>Open a Linux VM</a:t>
            </a:r>
          </a:p>
          <a:p>
            <a:pPr lvl="1"/>
            <a:r>
              <a:rPr lang="en-AU" sz="2600" dirty="0"/>
              <a:t>Run the following commands:</a:t>
            </a:r>
          </a:p>
          <a:p>
            <a:pPr lvl="2"/>
            <a:r>
              <a:rPr lang="en-US" sz="2600" dirty="0" err="1"/>
              <a:t>sudo</a:t>
            </a:r>
            <a:r>
              <a:rPr lang="en-US" sz="2600" dirty="0"/>
              <a:t> apt install python3-pip </a:t>
            </a:r>
            <a:endParaRPr lang="en-AU" sz="2600" dirty="0"/>
          </a:p>
          <a:p>
            <a:pPr lvl="2"/>
            <a:r>
              <a:rPr lang="en-AU" sz="2600" dirty="0"/>
              <a:t>git clone https://github.com/mitre/caldera.git --recursive</a:t>
            </a:r>
          </a:p>
          <a:p>
            <a:pPr lvl="2"/>
            <a:r>
              <a:rPr lang="en-AU" sz="2600" dirty="0"/>
              <a:t>cd caldera</a:t>
            </a:r>
          </a:p>
          <a:p>
            <a:pPr lvl="2"/>
            <a:r>
              <a:rPr lang="en-AU" sz="2600" dirty="0"/>
              <a:t>pip3 install -r requirements.txt</a:t>
            </a:r>
          </a:p>
          <a:p>
            <a:pPr lvl="2"/>
            <a:r>
              <a:rPr lang="en-AU" sz="2600" dirty="0"/>
              <a:t>python3 server.py –insecure</a:t>
            </a:r>
          </a:p>
          <a:p>
            <a:pPr lvl="1"/>
            <a:endParaRPr lang="en-US" sz="2600" dirty="0"/>
          </a:p>
          <a:p>
            <a:pPr lvl="1"/>
            <a:endParaRPr lang="en-US" sz="2800" dirty="0"/>
          </a:p>
          <a:p>
            <a:pPr marL="450000" lvl="1" indent="0">
              <a:buNone/>
            </a:pPr>
            <a:endParaRPr lang="en-US" sz="2800" dirty="0"/>
          </a:p>
          <a:p>
            <a:endParaRPr lang="en-AU" dirty="0"/>
          </a:p>
        </p:txBody>
      </p:sp>
      <p:sp>
        <p:nvSpPr>
          <p:cNvPr id="6" name="Title 1">
            <a:extLst>
              <a:ext uri="{FF2B5EF4-FFF2-40B4-BE49-F238E27FC236}">
                <a16:creationId xmlns:a16="http://schemas.microsoft.com/office/drawing/2014/main" id="{E11C95B3-E23A-4E0D-AC96-F40D650812CB}"/>
              </a:ext>
            </a:extLst>
          </p:cNvPr>
          <p:cNvSpPr>
            <a:spLocks noGrp="1"/>
          </p:cNvSpPr>
          <p:nvPr>
            <p:ph type="title"/>
          </p:nvPr>
        </p:nvSpPr>
        <p:spPr>
          <a:xfrm>
            <a:off x="3075709" y="190657"/>
            <a:ext cx="6546273" cy="935421"/>
          </a:xfrm>
        </p:spPr>
        <p:txBody>
          <a:bodyPr/>
          <a:lstStyle/>
          <a:p>
            <a:r>
              <a:rPr lang="en-AU" sz="4000" dirty="0"/>
              <a:t>CALDERA</a:t>
            </a:r>
            <a:endParaRPr lang="en-AU" dirty="0"/>
          </a:p>
        </p:txBody>
      </p:sp>
    </p:spTree>
    <p:extLst>
      <p:ext uri="{BB962C8B-B14F-4D97-AF65-F5344CB8AC3E}">
        <p14:creationId xmlns:p14="http://schemas.microsoft.com/office/powerpoint/2010/main" val="22649884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C077FD-43D4-46E4-A95C-D0CE2DC2395F}"/>
              </a:ext>
            </a:extLst>
          </p:cNvPr>
          <p:cNvPicPr>
            <a:picLocks noChangeAspect="1"/>
          </p:cNvPicPr>
          <p:nvPr/>
        </p:nvPicPr>
        <p:blipFill>
          <a:blip r:embed="rId3"/>
          <a:stretch>
            <a:fillRect/>
          </a:stretch>
        </p:blipFill>
        <p:spPr>
          <a:xfrm>
            <a:off x="669320" y="513747"/>
            <a:ext cx="10886820" cy="5673437"/>
          </a:xfrm>
          <a:prstGeom prst="rect">
            <a:avLst/>
          </a:prstGeom>
        </p:spPr>
      </p:pic>
      <p:sp>
        <p:nvSpPr>
          <p:cNvPr id="7" name="Rectangle 6">
            <a:extLst>
              <a:ext uri="{FF2B5EF4-FFF2-40B4-BE49-F238E27FC236}">
                <a16:creationId xmlns:a16="http://schemas.microsoft.com/office/drawing/2014/main" id="{7FAD11EA-8A1D-4DB1-A67E-1ADF90C1B240}"/>
              </a:ext>
            </a:extLst>
          </p:cNvPr>
          <p:cNvSpPr/>
          <p:nvPr/>
        </p:nvSpPr>
        <p:spPr>
          <a:xfrm>
            <a:off x="1892596" y="1282674"/>
            <a:ext cx="2620140" cy="448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 or proponents</a:t>
            </a:r>
          </a:p>
        </p:txBody>
      </p:sp>
      <p:sp>
        <p:nvSpPr>
          <p:cNvPr id="8" name="Rectangle 7">
            <a:extLst>
              <a:ext uri="{FF2B5EF4-FFF2-40B4-BE49-F238E27FC236}">
                <a16:creationId xmlns:a16="http://schemas.microsoft.com/office/drawing/2014/main" id="{85A80A19-2AAB-4722-90F4-BF6A8160BF53}"/>
              </a:ext>
            </a:extLst>
          </p:cNvPr>
          <p:cNvSpPr/>
          <p:nvPr/>
        </p:nvSpPr>
        <p:spPr>
          <a:xfrm>
            <a:off x="763450" y="3173820"/>
            <a:ext cx="1993832"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a:t>
            </a:r>
          </a:p>
        </p:txBody>
      </p:sp>
      <p:sp>
        <p:nvSpPr>
          <p:cNvPr id="9" name="Rectangle 8">
            <a:extLst>
              <a:ext uri="{FF2B5EF4-FFF2-40B4-BE49-F238E27FC236}">
                <a16:creationId xmlns:a16="http://schemas.microsoft.com/office/drawing/2014/main" id="{165C8117-C941-4F7E-9E3E-4FE3C392ABE4}"/>
              </a:ext>
            </a:extLst>
          </p:cNvPr>
          <p:cNvSpPr/>
          <p:nvPr/>
        </p:nvSpPr>
        <p:spPr>
          <a:xfrm>
            <a:off x="4512736" y="3173820"/>
            <a:ext cx="876909"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a:t>
            </a:r>
          </a:p>
        </p:txBody>
      </p:sp>
      <p:sp>
        <p:nvSpPr>
          <p:cNvPr id="10" name="Rectangle 9">
            <a:extLst>
              <a:ext uri="{FF2B5EF4-FFF2-40B4-BE49-F238E27FC236}">
                <a16:creationId xmlns:a16="http://schemas.microsoft.com/office/drawing/2014/main" id="{004EC336-AF24-40BC-934D-8C4076805DDA}"/>
              </a:ext>
            </a:extLst>
          </p:cNvPr>
          <p:cNvSpPr/>
          <p:nvPr/>
        </p:nvSpPr>
        <p:spPr>
          <a:xfrm>
            <a:off x="9128436" y="4101849"/>
            <a:ext cx="1068431"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a:t>
            </a:r>
          </a:p>
        </p:txBody>
      </p:sp>
      <p:sp>
        <p:nvSpPr>
          <p:cNvPr id="11" name="Rectangle 10">
            <a:extLst>
              <a:ext uri="{FF2B5EF4-FFF2-40B4-BE49-F238E27FC236}">
                <a16:creationId xmlns:a16="http://schemas.microsoft.com/office/drawing/2014/main" id="{DCC73AD3-C095-4CC5-94D8-064AD5A9B2C0}"/>
              </a:ext>
            </a:extLst>
          </p:cNvPr>
          <p:cNvSpPr/>
          <p:nvPr/>
        </p:nvSpPr>
        <p:spPr>
          <a:xfrm>
            <a:off x="523846" y="2159479"/>
            <a:ext cx="2468352"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ap: and proponents</a:t>
            </a:r>
          </a:p>
        </p:txBody>
      </p:sp>
      <p:sp>
        <p:nvSpPr>
          <p:cNvPr id="12" name="Rectangle 11">
            <a:extLst>
              <a:ext uri="{FF2B5EF4-FFF2-40B4-BE49-F238E27FC236}">
                <a16:creationId xmlns:a16="http://schemas.microsoft.com/office/drawing/2014/main" id="{0092CCC9-B930-4A37-9E74-3CE3584055CA}"/>
              </a:ext>
            </a:extLst>
          </p:cNvPr>
          <p:cNvSpPr/>
          <p:nvPr/>
        </p:nvSpPr>
        <p:spPr>
          <a:xfrm>
            <a:off x="5684359" y="2037605"/>
            <a:ext cx="1059873"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ap</a:t>
            </a:r>
          </a:p>
        </p:txBody>
      </p:sp>
      <p:sp>
        <p:nvSpPr>
          <p:cNvPr id="13" name="Rectangle 12">
            <a:extLst>
              <a:ext uri="{FF2B5EF4-FFF2-40B4-BE49-F238E27FC236}">
                <a16:creationId xmlns:a16="http://schemas.microsoft.com/office/drawing/2014/main" id="{7A906EC0-59B3-49B8-AC74-4AF49449F8AF}"/>
              </a:ext>
            </a:extLst>
          </p:cNvPr>
          <p:cNvSpPr/>
          <p:nvPr/>
        </p:nvSpPr>
        <p:spPr>
          <a:xfrm>
            <a:off x="1331486" y="4862734"/>
            <a:ext cx="1660712" cy="4594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a:t>
            </a:r>
          </a:p>
        </p:txBody>
      </p:sp>
      <p:sp>
        <p:nvSpPr>
          <p:cNvPr id="15" name="Rectangle 14">
            <a:extLst>
              <a:ext uri="{FF2B5EF4-FFF2-40B4-BE49-F238E27FC236}">
                <a16:creationId xmlns:a16="http://schemas.microsoft.com/office/drawing/2014/main" id="{4DA204D6-C83D-4C2E-A5AD-A72DB7F0D3FB}"/>
              </a:ext>
            </a:extLst>
          </p:cNvPr>
          <p:cNvSpPr/>
          <p:nvPr/>
        </p:nvSpPr>
        <p:spPr>
          <a:xfrm>
            <a:off x="8298080" y="2891057"/>
            <a:ext cx="1660712" cy="4594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a:t>
            </a:r>
          </a:p>
        </p:txBody>
      </p:sp>
      <p:sp>
        <p:nvSpPr>
          <p:cNvPr id="16" name="Rectangle 15">
            <a:extLst>
              <a:ext uri="{FF2B5EF4-FFF2-40B4-BE49-F238E27FC236}">
                <a16:creationId xmlns:a16="http://schemas.microsoft.com/office/drawing/2014/main" id="{3C632DA3-80E9-4BC4-A978-AB75483CD891}"/>
              </a:ext>
            </a:extLst>
          </p:cNvPr>
          <p:cNvSpPr/>
          <p:nvPr/>
        </p:nvSpPr>
        <p:spPr>
          <a:xfrm>
            <a:off x="6507992" y="4228439"/>
            <a:ext cx="1660712" cy="4594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a:t>
            </a:r>
          </a:p>
        </p:txBody>
      </p:sp>
      <p:sp>
        <p:nvSpPr>
          <p:cNvPr id="17" name="Rectangle 16">
            <a:extLst>
              <a:ext uri="{FF2B5EF4-FFF2-40B4-BE49-F238E27FC236}">
                <a16:creationId xmlns:a16="http://schemas.microsoft.com/office/drawing/2014/main" id="{9065E943-789E-4AC2-AE62-95C1CCB66469}"/>
              </a:ext>
            </a:extLst>
          </p:cNvPr>
          <p:cNvSpPr/>
          <p:nvPr/>
        </p:nvSpPr>
        <p:spPr>
          <a:xfrm>
            <a:off x="7467724" y="4228439"/>
            <a:ext cx="1660712" cy="4594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a:t>
            </a:r>
          </a:p>
        </p:txBody>
      </p:sp>
    </p:spTree>
    <p:extLst>
      <p:ext uri="{BB962C8B-B14F-4D97-AF65-F5344CB8AC3E}">
        <p14:creationId xmlns:p14="http://schemas.microsoft.com/office/powerpoint/2010/main" val="18503707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C077FD-43D4-46E4-A95C-D0CE2DC2395F}"/>
              </a:ext>
            </a:extLst>
          </p:cNvPr>
          <p:cNvPicPr>
            <a:picLocks noChangeAspect="1"/>
          </p:cNvPicPr>
          <p:nvPr/>
        </p:nvPicPr>
        <p:blipFill>
          <a:blip r:embed="rId3"/>
          <a:stretch>
            <a:fillRect/>
          </a:stretch>
        </p:blipFill>
        <p:spPr>
          <a:xfrm>
            <a:off x="690585" y="578026"/>
            <a:ext cx="10886820" cy="5673437"/>
          </a:xfrm>
          <a:prstGeom prst="rect">
            <a:avLst/>
          </a:prstGeom>
        </p:spPr>
      </p:pic>
      <p:sp>
        <p:nvSpPr>
          <p:cNvPr id="7" name="Rectangle 6">
            <a:extLst>
              <a:ext uri="{FF2B5EF4-FFF2-40B4-BE49-F238E27FC236}">
                <a16:creationId xmlns:a16="http://schemas.microsoft.com/office/drawing/2014/main" id="{7FAD11EA-8A1D-4DB1-A67E-1ADF90C1B240}"/>
              </a:ext>
            </a:extLst>
          </p:cNvPr>
          <p:cNvSpPr/>
          <p:nvPr/>
        </p:nvSpPr>
        <p:spPr>
          <a:xfrm>
            <a:off x="1913861" y="1367734"/>
            <a:ext cx="2620140" cy="448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 or proponents</a:t>
            </a:r>
          </a:p>
        </p:txBody>
      </p:sp>
      <p:sp>
        <p:nvSpPr>
          <p:cNvPr id="8" name="Rectangle 7">
            <a:extLst>
              <a:ext uri="{FF2B5EF4-FFF2-40B4-BE49-F238E27FC236}">
                <a16:creationId xmlns:a16="http://schemas.microsoft.com/office/drawing/2014/main" id="{85A80A19-2AAB-4722-90F4-BF6A8160BF53}"/>
              </a:ext>
            </a:extLst>
          </p:cNvPr>
          <p:cNvSpPr/>
          <p:nvPr/>
        </p:nvSpPr>
        <p:spPr>
          <a:xfrm>
            <a:off x="784715" y="3258880"/>
            <a:ext cx="1993832"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a:t>
            </a:r>
          </a:p>
        </p:txBody>
      </p:sp>
      <p:sp>
        <p:nvSpPr>
          <p:cNvPr id="9" name="Rectangle 8">
            <a:extLst>
              <a:ext uri="{FF2B5EF4-FFF2-40B4-BE49-F238E27FC236}">
                <a16:creationId xmlns:a16="http://schemas.microsoft.com/office/drawing/2014/main" id="{165C8117-C941-4F7E-9E3E-4FE3C392ABE4}"/>
              </a:ext>
            </a:extLst>
          </p:cNvPr>
          <p:cNvSpPr/>
          <p:nvPr/>
        </p:nvSpPr>
        <p:spPr>
          <a:xfrm>
            <a:off x="4534001" y="3258880"/>
            <a:ext cx="876909"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a:t>
            </a:r>
          </a:p>
        </p:txBody>
      </p:sp>
      <p:sp>
        <p:nvSpPr>
          <p:cNvPr id="10" name="Rectangle 9">
            <a:extLst>
              <a:ext uri="{FF2B5EF4-FFF2-40B4-BE49-F238E27FC236}">
                <a16:creationId xmlns:a16="http://schemas.microsoft.com/office/drawing/2014/main" id="{004EC336-AF24-40BC-934D-8C4076805DDA}"/>
              </a:ext>
            </a:extLst>
          </p:cNvPr>
          <p:cNvSpPr/>
          <p:nvPr/>
        </p:nvSpPr>
        <p:spPr>
          <a:xfrm>
            <a:off x="9227225" y="4214153"/>
            <a:ext cx="1068431"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a:t>
            </a:r>
          </a:p>
        </p:txBody>
      </p:sp>
      <p:sp>
        <p:nvSpPr>
          <p:cNvPr id="11" name="Rectangle 10">
            <a:extLst>
              <a:ext uri="{FF2B5EF4-FFF2-40B4-BE49-F238E27FC236}">
                <a16:creationId xmlns:a16="http://schemas.microsoft.com/office/drawing/2014/main" id="{DCC73AD3-C095-4CC5-94D8-064AD5A9B2C0}"/>
              </a:ext>
            </a:extLst>
          </p:cNvPr>
          <p:cNvSpPr/>
          <p:nvPr/>
        </p:nvSpPr>
        <p:spPr>
          <a:xfrm>
            <a:off x="545111" y="2190832"/>
            <a:ext cx="2468352"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ap: and proponents</a:t>
            </a:r>
          </a:p>
        </p:txBody>
      </p:sp>
      <p:sp>
        <p:nvSpPr>
          <p:cNvPr id="12" name="Rectangle 11">
            <a:extLst>
              <a:ext uri="{FF2B5EF4-FFF2-40B4-BE49-F238E27FC236}">
                <a16:creationId xmlns:a16="http://schemas.microsoft.com/office/drawing/2014/main" id="{0092CCC9-B930-4A37-9E74-3CE3584055CA}"/>
              </a:ext>
            </a:extLst>
          </p:cNvPr>
          <p:cNvSpPr/>
          <p:nvPr/>
        </p:nvSpPr>
        <p:spPr>
          <a:xfrm>
            <a:off x="5688511" y="2109645"/>
            <a:ext cx="1059873"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ap</a:t>
            </a:r>
          </a:p>
        </p:txBody>
      </p:sp>
      <p:sp>
        <p:nvSpPr>
          <p:cNvPr id="13" name="Rectangle 12">
            <a:extLst>
              <a:ext uri="{FF2B5EF4-FFF2-40B4-BE49-F238E27FC236}">
                <a16:creationId xmlns:a16="http://schemas.microsoft.com/office/drawing/2014/main" id="{956E9A75-4DC8-46BF-A46A-4A9F8C6AFC86}"/>
              </a:ext>
            </a:extLst>
          </p:cNvPr>
          <p:cNvSpPr/>
          <p:nvPr/>
        </p:nvSpPr>
        <p:spPr>
          <a:xfrm>
            <a:off x="1106933" y="4948773"/>
            <a:ext cx="1344708" cy="4733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opponent</a:t>
            </a:r>
          </a:p>
        </p:txBody>
      </p:sp>
      <p:sp>
        <p:nvSpPr>
          <p:cNvPr id="14" name="Rectangle 13">
            <a:extLst>
              <a:ext uri="{FF2B5EF4-FFF2-40B4-BE49-F238E27FC236}">
                <a16:creationId xmlns:a16="http://schemas.microsoft.com/office/drawing/2014/main" id="{424C50CA-CC6E-4D58-BEFF-F907FA35C994}"/>
              </a:ext>
            </a:extLst>
          </p:cNvPr>
          <p:cNvSpPr/>
          <p:nvPr/>
        </p:nvSpPr>
        <p:spPr>
          <a:xfrm>
            <a:off x="8848876" y="2971036"/>
            <a:ext cx="1344708" cy="4733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opponent</a:t>
            </a:r>
          </a:p>
        </p:txBody>
      </p:sp>
      <p:sp>
        <p:nvSpPr>
          <p:cNvPr id="15" name="Rectangle 14">
            <a:extLst>
              <a:ext uri="{FF2B5EF4-FFF2-40B4-BE49-F238E27FC236}">
                <a16:creationId xmlns:a16="http://schemas.microsoft.com/office/drawing/2014/main" id="{F0FBFA6F-EB7B-4968-941C-DAA77AF0D00E}"/>
              </a:ext>
            </a:extLst>
          </p:cNvPr>
          <p:cNvSpPr/>
          <p:nvPr/>
        </p:nvSpPr>
        <p:spPr>
          <a:xfrm>
            <a:off x="6600769" y="4299534"/>
            <a:ext cx="1344708" cy="4733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opponent</a:t>
            </a:r>
          </a:p>
        </p:txBody>
      </p:sp>
      <p:sp>
        <p:nvSpPr>
          <p:cNvPr id="16" name="Rectangle 15">
            <a:extLst>
              <a:ext uri="{FF2B5EF4-FFF2-40B4-BE49-F238E27FC236}">
                <a16:creationId xmlns:a16="http://schemas.microsoft.com/office/drawing/2014/main" id="{48FA807D-55F7-4820-9923-7637F269B6DD}"/>
              </a:ext>
            </a:extLst>
          </p:cNvPr>
          <p:cNvSpPr/>
          <p:nvPr/>
        </p:nvSpPr>
        <p:spPr>
          <a:xfrm>
            <a:off x="7700984" y="4266057"/>
            <a:ext cx="1344708" cy="4733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opponent</a:t>
            </a:r>
          </a:p>
        </p:txBody>
      </p:sp>
      <p:sp>
        <p:nvSpPr>
          <p:cNvPr id="17" name="Rectangle 16">
            <a:extLst>
              <a:ext uri="{FF2B5EF4-FFF2-40B4-BE49-F238E27FC236}">
                <a16:creationId xmlns:a16="http://schemas.microsoft.com/office/drawing/2014/main" id="{86C0AC88-01A9-465D-962B-A2539A77347B}"/>
              </a:ext>
            </a:extLst>
          </p:cNvPr>
          <p:cNvSpPr/>
          <p:nvPr/>
        </p:nvSpPr>
        <p:spPr>
          <a:xfrm>
            <a:off x="5990765" y="3381860"/>
            <a:ext cx="1993832" cy="5777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err="1">
                <a:solidFill>
                  <a:schemeClr val="bg1"/>
                </a:solidFill>
              </a:rPr>
              <a:t>oo</a:t>
            </a:r>
            <a:r>
              <a:rPr lang="en-AU" sz="2000" b="1" dirty="0">
                <a:solidFill>
                  <a:schemeClr val="bg1"/>
                </a:solidFill>
              </a:rPr>
              <a:t>: or opponents</a:t>
            </a:r>
          </a:p>
        </p:txBody>
      </p:sp>
      <p:sp>
        <p:nvSpPr>
          <p:cNvPr id="18" name="Rectangle 17">
            <a:extLst>
              <a:ext uri="{FF2B5EF4-FFF2-40B4-BE49-F238E27FC236}">
                <a16:creationId xmlns:a16="http://schemas.microsoft.com/office/drawing/2014/main" id="{7773B01E-D669-459E-BEB4-B437394CAB96}"/>
              </a:ext>
            </a:extLst>
          </p:cNvPr>
          <p:cNvSpPr/>
          <p:nvPr/>
        </p:nvSpPr>
        <p:spPr>
          <a:xfrm>
            <a:off x="6987681" y="2294616"/>
            <a:ext cx="1660712" cy="4594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a:t>
            </a:r>
          </a:p>
        </p:txBody>
      </p:sp>
      <p:sp>
        <p:nvSpPr>
          <p:cNvPr id="19" name="Rectangle 18">
            <a:extLst>
              <a:ext uri="{FF2B5EF4-FFF2-40B4-BE49-F238E27FC236}">
                <a16:creationId xmlns:a16="http://schemas.microsoft.com/office/drawing/2014/main" id="{53D844EC-44BE-492E-9719-97D4CB5BDF0B}"/>
              </a:ext>
            </a:extLst>
          </p:cNvPr>
          <p:cNvSpPr/>
          <p:nvPr/>
        </p:nvSpPr>
        <p:spPr>
          <a:xfrm>
            <a:off x="8310381" y="3482506"/>
            <a:ext cx="1660712" cy="4594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a:t>
            </a:r>
          </a:p>
        </p:txBody>
      </p:sp>
      <p:sp>
        <p:nvSpPr>
          <p:cNvPr id="20" name="Rectangle 19">
            <a:extLst>
              <a:ext uri="{FF2B5EF4-FFF2-40B4-BE49-F238E27FC236}">
                <a16:creationId xmlns:a16="http://schemas.microsoft.com/office/drawing/2014/main" id="{D2DE551A-E061-4899-AAAD-2873CCF33873}"/>
              </a:ext>
            </a:extLst>
          </p:cNvPr>
          <p:cNvSpPr/>
          <p:nvPr/>
        </p:nvSpPr>
        <p:spPr>
          <a:xfrm>
            <a:off x="2437176" y="4516731"/>
            <a:ext cx="1068432" cy="4320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a:t>
            </a:r>
          </a:p>
        </p:txBody>
      </p:sp>
    </p:spTree>
    <p:extLst>
      <p:ext uri="{BB962C8B-B14F-4D97-AF65-F5344CB8AC3E}">
        <p14:creationId xmlns:p14="http://schemas.microsoft.com/office/powerpoint/2010/main" val="35147401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C077FD-43D4-46E4-A95C-D0CE2DC2395F}"/>
              </a:ext>
            </a:extLst>
          </p:cNvPr>
          <p:cNvPicPr>
            <a:picLocks noChangeAspect="1"/>
          </p:cNvPicPr>
          <p:nvPr/>
        </p:nvPicPr>
        <p:blipFill>
          <a:blip r:embed="rId3"/>
          <a:stretch>
            <a:fillRect/>
          </a:stretch>
        </p:blipFill>
        <p:spPr>
          <a:xfrm>
            <a:off x="669320" y="621039"/>
            <a:ext cx="10886820" cy="5673437"/>
          </a:xfrm>
          <a:prstGeom prst="rect">
            <a:avLst/>
          </a:prstGeom>
        </p:spPr>
      </p:pic>
      <p:sp>
        <p:nvSpPr>
          <p:cNvPr id="7" name="Rectangle 6">
            <a:extLst>
              <a:ext uri="{FF2B5EF4-FFF2-40B4-BE49-F238E27FC236}">
                <a16:creationId xmlns:a16="http://schemas.microsoft.com/office/drawing/2014/main" id="{7FAD11EA-8A1D-4DB1-A67E-1ADF90C1B240}"/>
              </a:ext>
            </a:extLst>
          </p:cNvPr>
          <p:cNvSpPr/>
          <p:nvPr/>
        </p:nvSpPr>
        <p:spPr>
          <a:xfrm>
            <a:off x="1892596" y="1431529"/>
            <a:ext cx="2620140" cy="448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 or proponents</a:t>
            </a:r>
          </a:p>
        </p:txBody>
      </p:sp>
      <p:sp>
        <p:nvSpPr>
          <p:cNvPr id="8" name="Rectangle 7">
            <a:extLst>
              <a:ext uri="{FF2B5EF4-FFF2-40B4-BE49-F238E27FC236}">
                <a16:creationId xmlns:a16="http://schemas.microsoft.com/office/drawing/2014/main" id="{85A80A19-2AAB-4722-90F4-BF6A8160BF53}"/>
              </a:ext>
            </a:extLst>
          </p:cNvPr>
          <p:cNvSpPr/>
          <p:nvPr/>
        </p:nvSpPr>
        <p:spPr>
          <a:xfrm>
            <a:off x="763450" y="3322675"/>
            <a:ext cx="1993832"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a:t>
            </a:r>
          </a:p>
        </p:txBody>
      </p:sp>
      <p:sp>
        <p:nvSpPr>
          <p:cNvPr id="9" name="Rectangle 8">
            <a:extLst>
              <a:ext uri="{FF2B5EF4-FFF2-40B4-BE49-F238E27FC236}">
                <a16:creationId xmlns:a16="http://schemas.microsoft.com/office/drawing/2014/main" id="{165C8117-C941-4F7E-9E3E-4FE3C392ABE4}"/>
              </a:ext>
            </a:extLst>
          </p:cNvPr>
          <p:cNvSpPr/>
          <p:nvPr/>
        </p:nvSpPr>
        <p:spPr>
          <a:xfrm>
            <a:off x="4512736" y="3322675"/>
            <a:ext cx="876909"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a:t>
            </a:r>
          </a:p>
        </p:txBody>
      </p:sp>
      <p:sp>
        <p:nvSpPr>
          <p:cNvPr id="10" name="Rectangle 9">
            <a:extLst>
              <a:ext uri="{FF2B5EF4-FFF2-40B4-BE49-F238E27FC236}">
                <a16:creationId xmlns:a16="http://schemas.microsoft.com/office/drawing/2014/main" id="{004EC336-AF24-40BC-934D-8C4076805DDA}"/>
              </a:ext>
            </a:extLst>
          </p:cNvPr>
          <p:cNvSpPr/>
          <p:nvPr/>
        </p:nvSpPr>
        <p:spPr>
          <a:xfrm>
            <a:off x="9205960" y="4233050"/>
            <a:ext cx="1068431"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a:t>
            </a:r>
          </a:p>
        </p:txBody>
      </p:sp>
      <p:sp>
        <p:nvSpPr>
          <p:cNvPr id="11" name="Rectangle 10">
            <a:extLst>
              <a:ext uri="{FF2B5EF4-FFF2-40B4-BE49-F238E27FC236}">
                <a16:creationId xmlns:a16="http://schemas.microsoft.com/office/drawing/2014/main" id="{DCC73AD3-C095-4CC5-94D8-064AD5A9B2C0}"/>
              </a:ext>
            </a:extLst>
          </p:cNvPr>
          <p:cNvSpPr/>
          <p:nvPr/>
        </p:nvSpPr>
        <p:spPr>
          <a:xfrm>
            <a:off x="523846" y="2244670"/>
            <a:ext cx="2468352"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ap: and proponents</a:t>
            </a:r>
          </a:p>
        </p:txBody>
      </p:sp>
      <p:sp>
        <p:nvSpPr>
          <p:cNvPr id="12" name="Rectangle 11">
            <a:extLst>
              <a:ext uri="{FF2B5EF4-FFF2-40B4-BE49-F238E27FC236}">
                <a16:creationId xmlns:a16="http://schemas.microsoft.com/office/drawing/2014/main" id="{0092CCC9-B930-4A37-9E74-3CE3584055CA}"/>
              </a:ext>
            </a:extLst>
          </p:cNvPr>
          <p:cNvSpPr/>
          <p:nvPr/>
        </p:nvSpPr>
        <p:spPr>
          <a:xfrm>
            <a:off x="5768403" y="2123577"/>
            <a:ext cx="1059873" cy="627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ap</a:t>
            </a:r>
          </a:p>
        </p:txBody>
      </p:sp>
      <p:sp>
        <p:nvSpPr>
          <p:cNvPr id="13" name="Rectangle 12">
            <a:extLst>
              <a:ext uri="{FF2B5EF4-FFF2-40B4-BE49-F238E27FC236}">
                <a16:creationId xmlns:a16="http://schemas.microsoft.com/office/drawing/2014/main" id="{956E9A75-4DC8-46BF-A46A-4A9F8C6AFC86}"/>
              </a:ext>
            </a:extLst>
          </p:cNvPr>
          <p:cNvSpPr/>
          <p:nvPr/>
        </p:nvSpPr>
        <p:spPr>
          <a:xfrm>
            <a:off x="1085668" y="5012568"/>
            <a:ext cx="1344708" cy="4733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opponent</a:t>
            </a:r>
          </a:p>
        </p:txBody>
      </p:sp>
      <p:sp>
        <p:nvSpPr>
          <p:cNvPr id="14" name="Rectangle 13">
            <a:extLst>
              <a:ext uri="{FF2B5EF4-FFF2-40B4-BE49-F238E27FC236}">
                <a16:creationId xmlns:a16="http://schemas.microsoft.com/office/drawing/2014/main" id="{424C50CA-CC6E-4D58-BEFF-F907FA35C994}"/>
              </a:ext>
            </a:extLst>
          </p:cNvPr>
          <p:cNvSpPr/>
          <p:nvPr/>
        </p:nvSpPr>
        <p:spPr>
          <a:xfrm>
            <a:off x="8827611" y="3034831"/>
            <a:ext cx="1344708" cy="4733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opponent</a:t>
            </a:r>
          </a:p>
        </p:txBody>
      </p:sp>
      <p:sp>
        <p:nvSpPr>
          <p:cNvPr id="15" name="Rectangle 14">
            <a:extLst>
              <a:ext uri="{FF2B5EF4-FFF2-40B4-BE49-F238E27FC236}">
                <a16:creationId xmlns:a16="http://schemas.microsoft.com/office/drawing/2014/main" id="{F0FBFA6F-EB7B-4968-941C-DAA77AF0D00E}"/>
              </a:ext>
            </a:extLst>
          </p:cNvPr>
          <p:cNvSpPr/>
          <p:nvPr/>
        </p:nvSpPr>
        <p:spPr>
          <a:xfrm>
            <a:off x="6579504" y="4363329"/>
            <a:ext cx="1344708" cy="4733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opponent</a:t>
            </a:r>
          </a:p>
        </p:txBody>
      </p:sp>
      <p:sp>
        <p:nvSpPr>
          <p:cNvPr id="16" name="Rectangle 15">
            <a:extLst>
              <a:ext uri="{FF2B5EF4-FFF2-40B4-BE49-F238E27FC236}">
                <a16:creationId xmlns:a16="http://schemas.microsoft.com/office/drawing/2014/main" id="{48FA807D-55F7-4820-9923-7637F269B6DD}"/>
              </a:ext>
            </a:extLst>
          </p:cNvPr>
          <p:cNvSpPr/>
          <p:nvPr/>
        </p:nvSpPr>
        <p:spPr>
          <a:xfrm>
            <a:off x="7679719" y="4329852"/>
            <a:ext cx="1344708" cy="4733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opponent</a:t>
            </a:r>
          </a:p>
        </p:txBody>
      </p:sp>
      <p:sp>
        <p:nvSpPr>
          <p:cNvPr id="17" name="Rectangle 16">
            <a:extLst>
              <a:ext uri="{FF2B5EF4-FFF2-40B4-BE49-F238E27FC236}">
                <a16:creationId xmlns:a16="http://schemas.microsoft.com/office/drawing/2014/main" id="{86C0AC88-01A9-465D-962B-A2539A77347B}"/>
              </a:ext>
            </a:extLst>
          </p:cNvPr>
          <p:cNvSpPr/>
          <p:nvPr/>
        </p:nvSpPr>
        <p:spPr>
          <a:xfrm>
            <a:off x="5969500" y="3445655"/>
            <a:ext cx="1993832" cy="5777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err="1">
                <a:solidFill>
                  <a:schemeClr val="bg1"/>
                </a:solidFill>
              </a:rPr>
              <a:t>oo</a:t>
            </a:r>
            <a:r>
              <a:rPr lang="en-AU" sz="2000" b="1" dirty="0">
                <a:solidFill>
                  <a:schemeClr val="bg1"/>
                </a:solidFill>
              </a:rPr>
              <a:t>: or opponent</a:t>
            </a:r>
          </a:p>
        </p:txBody>
      </p:sp>
      <p:sp>
        <p:nvSpPr>
          <p:cNvPr id="19" name="Rectangle 18">
            <a:extLst>
              <a:ext uri="{FF2B5EF4-FFF2-40B4-BE49-F238E27FC236}">
                <a16:creationId xmlns:a16="http://schemas.microsoft.com/office/drawing/2014/main" id="{53D844EC-44BE-492E-9719-97D4CB5BDF0B}"/>
              </a:ext>
            </a:extLst>
          </p:cNvPr>
          <p:cNvSpPr/>
          <p:nvPr/>
        </p:nvSpPr>
        <p:spPr>
          <a:xfrm>
            <a:off x="8632835" y="3545838"/>
            <a:ext cx="2844870" cy="3311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co: counter opponent</a:t>
            </a:r>
          </a:p>
        </p:txBody>
      </p:sp>
      <p:sp>
        <p:nvSpPr>
          <p:cNvPr id="20" name="Rectangle 19">
            <a:extLst>
              <a:ext uri="{FF2B5EF4-FFF2-40B4-BE49-F238E27FC236}">
                <a16:creationId xmlns:a16="http://schemas.microsoft.com/office/drawing/2014/main" id="{D2DE551A-E061-4899-AAAD-2873CCF33873}"/>
              </a:ext>
            </a:extLst>
          </p:cNvPr>
          <p:cNvSpPr/>
          <p:nvPr/>
        </p:nvSpPr>
        <p:spPr>
          <a:xfrm>
            <a:off x="2415910" y="4580526"/>
            <a:ext cx="3227803" cy="4320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cp: counter proponent</a:t>
            </a:r>
          </a:p>
        </p:txBody>
      </p:sp>
      <p:sp>
        <p:nvSpPr>
          <p:cNvPr id="21" name="Rectangle 20">
            <a:extLst>
              <a:ext uri="{FF2B5EF4-FFF2-40B4-BE49-F238E27FC236}">
                <a16:creationId xmlns:a16="http://schemas.microsoft.com/office/drawing/2014/main" id="{A9E354F2-2411-4E11-83D9-2092B22E2963}"/>
              </a:ext>
            </a:extLst>
          </p:cNvPr>
          <p:cNvSpPr/>
          <p:nvPr/>
        </p:nvSpPr>
        <p:spPr>
          <a:xfrm>
            <a:off x="7219463" y="2318760"/>
            <a:ext cx="1059873" cy="4320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cp</a:t>
            </a:r>
          </a:p>
        </p:txBody>
      </p:sp>
    </p:spTree>
    <p:extLst>
      <p:ext uri="{BB962C8B-B14F-4D97-AF65-F5344CB8AC3E}">
        <p14:creationId xmlns:p14="http://schemas.microsoft.com/office/powerpoint/2010/main" val="35870412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7172D3-75C5-4E6B-A506-FDC2791B1416}"/>
              </a:ext>
            </a:extLst>
          </p:cNvPr>
          <p:cNvPicPr>
            <a:picLocks noChangeAspect="1"/>
          </p:cNvPicPr>
          <p:nvPr/>
        </p:nvPicPr>
        <p:blipFill>
          <a:blip r:embed="rId3"/>
          <a:stretch>
            <a:fillRect/>
          </a:stretch>
        </p:blipFill>
        <p:spPr>
          <a:xfrm>
            <a:off x="275412" y="270164"/>
            <a:ext cx="11641175" cy="6359236"/>
          </a:xfrm>
          <a:prstGeom prst="rect">
            <a:avLst/>
          </a:prstGeom>
        </p:spPr>
      </p:pic>
    </p:spTree>
    <p:extLst>
      <p:ext uri="{BB962C8B-B14F-4D97-AF65-F5344CB8AC3E}">
        <p14:creationId xmlns:p14="http://schemas.microsoft.com/office/powerpoint/2010/main" val="40089207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7172D3-75C5-4E6B-A506-FDC2791B1416}"/>
              </a:ext>
            </a:extLst>
          </p:cNvPr>
          <p:cNvPicPr>
            <a:picLocks noChangeAspect="1"/>
          </p:cNvPicPr>
          <p:nvPr/>
        </p:nvPicPr>
        <p:blipFill>
          <a:blip r:embed="rId3"/>
          <a:stretch>
            <a:fillRect/>
          </a:stretch>
        </p:blipFill>
        <p:spPr>
          <a:xfrm>
            <a:off x="275412" y="270164"/>
            <a:ext cx="11641175" cy="6359236"/>
          </a:xfrm>
          <a:prstGeom prst="rect">
            <a:avLst/>
          </a:prstGeom>
        </p:spPr>
      </p:pic>
    </p:spTree>
    <p:extLst>
      <p:ext uri="{BB962C8B-B14F-4D97-AF65-F5344CB8AC3E}">
        <p14:creationId xmlns:p14="http://schemas.microsoft.com/office/powerpoint/2010/main" val="3612713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dirty="0"/>
              <a:t>Exercise (tree translation)</a:t>
            </a:r>
          </a:p>
        </p:txBody>
      </p:sp>
      <p:pic>
        <p:nvPicPr>
          <p:cNvPr id="24" name="Picture 23">
            <a:extLst>
              <a:ext uri="{FF2B5EF4-FFF2-40B4-BE49-F238E27FC236}">
                <a16:creationId xmlns:a16="http://schemas.microsoft.com/office/drawing/2014/main" id="{7D770456-6F9F-4C9F-8A1D-53814B8F30E3}"/>
              </a:ext>
            </a:extLst>
          </p:cNvPr>
          <p:cNvPicPr>
            <a:picLocks noChangeAspect="1"/>
          </p:cNvPicPr>
          <p:nvPr/>
        </p:nvPicPr>
        <p:blipFill>
          <a:blip r:embed="rId3"/>
          <a:stretch>
            <a:fillRect/>
          </a:stretch>
        </p:blipFill>
        <p:spPr>
          <a:xfrm>
            <a:off x="1698171" y="1099812"/>
            <a:ext cx="8403772" cy="5407378"/>
          </a:xfrm>
          <a:prstGeom prst="rect">
            <a:avLst/>
          </a:prstGeom>
        </p:spPr>
      </p:pic>
    </p:spTree>
    <p:extLst>
      <p:ext uri="{BB962C8B-B14F-4D97-AF65-F5344CB8AC3E}">
        <p14:creationId xmlns:p14="http://schemas.microsoft.com/office/powerpoint/2010/main" val="30911338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dirty="0"/>
              <a:t>Exercise (success probability for the nodes)</a:t>
            </a:r>
          </a:p>
        </p:txBody>
      </p:sp>
      <p:pic>
        <p:nvPicPr>
          <p:cNvPr id="5" name="Picture 4">
            <a:extLst>
              <a:ext uri="{FF2B5EF4-FFF2-40B4-BE49-F238E27FC236}">
                <a16:creationId xmlns:a16="http://schemas.microsoft.com/office/drawing/2014/main" id="{5E9D4FAE-9EA5-4927-8F70-E90C243EA17E}"/>
              </a:ext>
            </a:extLst>
          </p:cNvPr>
          <p:cNvPicPr>
            <a:picLocks noChangeAspect="1"/>
          </p:cNvPicPr>
          <p:nvPr/>
        </p:nvPicPr>
        <p:blipFill>
          <a:blip r:embed="rId3"/>
          <a:stretch>
            <a:fillRect/>
          </a:stretch>
        </p:blipFill>
        <p:spPr>
          <a:xfrm>
            <a:off x="919119" y="935421"/>
            <a:ext cx="9802958" cy="5288398"/>
          </a:xfrm>
          <a:prstGeom prst="rect">
            <a:avLst/>
          </a:prstGeom>
        </p:spPr>
      </p:pic>
      <p:pic>
        <p:nvPicPr>
          <p:cNvPr id="4" name="Picture 3">
            <a:extLst>
              <a:ext uri="{FF2B5EF4-FFF2-40B4-BE49-F238E27FC236}">
                <a16:creationId xmlns:a16="http://schemas.microsoft.com/office/drawing/2014/main" id="{07BA7B64-6AF9-4C08-AAEF-1353B9D28CB3}"/>
              </a:ext>
            </a:extLst>
          </p:cNvPr>
          <p:cNvPicPr>
            <a:picLocks noChangeAspect="1"/>
          </p:cNvPicPr>
          <p:nvPr/>
        </p:nvPicPr>
        <p:blipFill>
          <a:blip r:embed="rId4"/>
          <a:stretch>
            <a:fillRect/>
          </a:stretch>
        </p:blipFill>
        <p:spPr>
          <a:xfrm>
            <a:off x="8524568" y="935664"/>
            <a:ext cx="3220262" cy="1850065"/>
          </a:xfrm>
          <a:prstGeom prst="rect">
            <a:avLst/>
          </a:prstGeom>
        </p:spPr>
      </p:pic>
      <p:sp>
        <p:nvSpPr>
          <p:cNvPr id="6" name="Rectangle 5">
            <a:extLst>
              <a:ext uri="{FF2B5EF4-FFF2-40B4-BE49-F238E27FC236}">
                <a16:creationId xmlns:a16="http://schemas.microsoft.com/office/drawing/2014/main" id="{69F92E9A-2B5F-4177-93B9-09916C3328E6}"/>
              </a:ext>
            </a:extLst>
          </p:cNvPr>
          <p:cNvSpPr/>
          <p:nvPr/>
        </p:nvSpPr>
        <p:spPr>
          <a:xfrm>
            <a:off x="2537857" y="3237271"/>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BEB55EFD-BA53-450C-B6F4-2FD9BCBB61F7}"/>
              </a:ext>
            </a:extLst>
          </p:cNvPr>
          <p:cNvSpPr/>
          <p:nvPr/>
        </p:nvSpPr>
        <p:spPr>
          <a:xfrm>
            <a:off x="2690257" y="417269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5124B453-7009-4E27-A9F3-CF3B5E9C1FF0}"/>
              </a:ext>
            </a:extLst>
          </p:cNvPr>
          <p:cNvSpPr/>
          <p:nvPr/>
        </p:nvSpPr>
        <p:spPr>
          <a:xfrm>
            <a:off x="2989007" y="219437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2E47447F-9D1D-4119-9AC1-89A76461C26E}"/>
              </a:ext>
            </a:extLst>
          </p:cNvPr>
          <p:cNvSpPr/>
          <p:nvPr/>
        </p:nvSpPr>
        <p:spPr>
          <a:xfrm>
            <a:off x="5008022" y="123419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19F88072-7B73-4C39-85C6-1A390ED9D829}"/>
              </a:ext>
            </a:extLst>
          </p:cNvPr>
          <p:cNvSpPr/>
          <p:nvPr/>
        </p:nvSpPr>
        <p:spPr>
          <a:xfrm>
            <a:off x="5550685" y="322766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18FA6537-F0CE-44FE-A425-10E0BFC96171}"/>
              </a:ext>
            </a:extLst>
          </p:cNvPr>
          <p:cNvSpPr/>
          <p:nvPr/>
        </p:nvSpPr>
        <p:spPr>
          <a:xfrm>
            <a:off x="9438688" y="4348215"/>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84915FF7-F2B6-4F8F-987F-6E6AE8782CB9}"/>
              </a:ext>
            </a:extLst>
          </p:cNvPr>
          <p:cNvSpPr/>
          <p:nvPr/>
        </p:nvSpPr>
        <p:spPr>
          <a:xfrm>
            <a:off x="8194430" y="3290775"/>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Arial" panose="020B0604020202020204" pitchFamily="34" charset="0"/>
                <a:cs typeface="Arial" panose="020B0604020202020204" pitchFamily="34" charset="0"/>
              </a:rPr>
              <a:t>1.0</a:t>
            </a:r>
          </a:p>
        </p:txBody>
      </p:sp>
      <p:sp>
        <p:nvSpPr>
          <p:cNvPr id="15" name="Rectangle 14">
            <a:extLst>
              <a:ext uri="{FF2B5EF4-FFF2-40B4-BE49-F238E27FC236}">
                <a16:creationId xmlns:a16="http://schemas.microsoft.com/office/drawing/2014/main" id="{0ABB9AB2-8480-4BB4-9570-B265C933A8FD}"/>
              </a:ext>
            </a:extLst>
          </p:cNvPr>
          <p:cNvSpPr/>
          <p:nvPr/>
        </p:nvSpPr>
        <p:spPr>
          <a:xfrm>
            <a:off x="8477344" y="3290775"/>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AF641BBD-1AE1-4473-A3CD-89545BCB14F4}"/>
              </a:ext>
            </a:extLst>
          </p:cNvPr>
          <p:cNvSpPr/>
          <p:nvPr/>
        </p:nvSpPr>
        <p:spPr>
          <a:xfrm>
            <a:off x="8194429" y="2899539"/>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Cambria" panose="02040503050406030204" pitchFamily="18" charset="0"/>
                <a:ea typeface="Cambria" panose="02040503050406030204" pitchFamily="18" charset="0"/>
                <a:cs typeface="Arial" panose="020B0604020202020204" pitchFamily="34" charset="0"/>
              </a:rPr>
              <a:t>0.0</a:t>
            </a:r>
          </a:p>
        </p:txBody>
      </p:sp>
      <p:sp>
        <p:nvSpPr>
          <p:cNvPr id="14" name="Rectangle 13">
            <a:extLst>
              <a:ext uri="{FF2B5EF4-FFF2-40B4-BE49-F238E27FC236}">
                <a16:creationId xmlns:a16="http://schemas.microsoft.com/office/drawing/2014/main" id="{6893BAD6-018F-4A85-AE18-DB743550469F}"/>
              </a:ext>
            </a:extLst>
          </p:cNvPr>
          <p:cNvSpPr/>
          <p:nvPr/>
        </p:nvSpPr>
        <p:spPr>
          <a:xfrm>
            <a:off x="8477344" y="2883100"/>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a:extLst>
              <a:ext uri="{FF2B5EF4-FFF2-40B4-BE49-F238E27FC236}">
                <a16:creationId xmlns:a16="http://schemas.microsoft.com/office/drawing/2014/main" id="{4D8EB549-C67B-4E5F-AE5A-E138D56FAB02}"/>
              </a:ext>
            </a:extLst>
          </p:cNvPr>
          <p:cNvSpPr/>
          <p:nvPr/>
        </p:nvSpPr>
        <p:spPr>
          <a:xfrm>
            <a:off x="9910637" y="5503985"/>
            <a:ext cx="678426" cy="383458"/>
          </a:xfrm>
          <a:prstGeom prst="ellipse">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0.5</a:t>
            </a:r>
          </a:p>
        </p:txBody>
      </p:sp>
      <p:sp>
        <p:nvSpPr>
          <p:cNvPr id="17" name="Oval 16">
            <a:extLst>
              <a:ext uri="{FF2B5EF4-FFF2-40B4-BE49-F238E27FC236}">
                <a16:creationId xmlns:a16="http://schemas.microsoft.com/office/drawing/2014/main" id="{D8F6E3F1-1584-4907-914A-09F741A77C52}"/>
              </a:ext>
            </a:extLst>
          </p:cNvPr>
          <p:cNvSpPr/>
          <p:nvPr/>
        </p:nvSpPr>
        <p:spPr>
          <a:xfrm>
            <a:off x="6768755" y="2202024"/>
            <a:ext cx="963741" cy="410547"/>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1.0</a:t>
            </a:r>
          </a:p>
        </p:txBody>
      </p:sp>
      <p:sp>
        <p:nvSpPr>
          <p:cNvPr id="19" name="Oval 18">
            <a:extLst>
              <a:ext uri="{FF2B5EF4-FFF2-40B4-BE49-F238E27FC236}">
                <a16:creationId xmlns:a16="http://schemas.microsoft.com/office/drawing/2014/main" id="{566A02E2-2EBE-43BF-B9BB-09D39BA01D4C}"/>
              </a:ext>
            </a:extLst>
          </p:cNvPr>
          <p:cNvSpPr/>
          <p:nvPr/>
        </p:nvSpPr>
        <p:spPr>
          <a:xfrm>
            <a:off x="6750094" y="179372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20" name="Rectangle 19">
            <a:extLst>
              <a:ext uri="{FF2B5EF4-FFF2-40B4-BE49-F238E27FC236}">
                <a16:creationId xmlns:a16="http://schemas.microsoft.com/office/drawing/2014/main" id="{7DC8C79B-E10D-4AB0-A536-84D4932177A4}"/>
              </a:ext>
            </a:extLst>
          </p:cNvPr>
          <p:cNvSpPr/>
          <p:nvPr/>
        </p:nvSpPr>
        <p:spPr>
          <a:xfrm>
            <a:off x="6892751" y="176307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AD2BE259-8E32-49BB-8B6F-073A6E8E5732}"/>
              </a:ext>
            </a:extLst>
          </p:cNvPr>
          <p:cNvSpPr/>
          <p:nvPr/>
        </p:nvSpPr>
        <p:spPr>
          <a:xfrm>
            <a:off x="6892751" y="220202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0815009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dirty="0"/>
              <a:t>Exercise (success probability for the nodes)</a:t>
            </a:r>
          </a:p>
        </p:txBody>
      </p:sp>
      <p:pic>
        <p:nvPicPr>
          <p:cNvPr id="5" name="Picture 4">
            <a:extLst>
              <a:ext uri="{FF2B5EF4-FFF2-40B4-BE49-F238E27FC236}">
                <a16:creationId xmlns:a16="http://schemas.microsoft.com/office/drawing/2014/main" id="{5E9D4FAE-9EA5-4927-8F70-E90C243EA17E}"/>
              </a:ext>
            </a:extLst>
          </p:cNvPr>
          <p:cNvPicPr>
            <a:picLocks noChangeAspect="1"/>
          </p:cNvPicPr>
          <p:nvPr/>
        </p:nvPicPr>
        <p:blipFill>
          <a:blip r:embed="rId3"/>
          <a:stretch>
            <a:fillRect/>
          </a:stretch>
        </p:blipFill>
        <p:spPr>
          <a:xfrm>
            <a:off x="919119" y="935421"/>
            <a:ext cx="9802958" cy="5288398"/>
          </a:xfrm>
          <a:prstGeom prst="rect">
            <a:avLst/>
          </a:prstGeom>
        </p:spPr>
      </p:pic>
      <p:pic>
        <p:nvPicPr>
          <p:cNvPr id="4" name="Picture 3">
            <a:extLst>
              <a:ext uri="{FF2B5EF4-FFF2-40B4-BE49-F238E27FC236}">
                <a16:creationId xmlns:a16="http://schemas.microsoft.com/office/drawing/2014/main" id="{07BA7B64-6AF9-4C08-AAEF-1353B9D28CB3}"/>
              </a:ext>
            </a:extLst>
          </p:cNvPr>
          <p:cNvPicPr>
            <a:picLocks noChangeAspect="1"/>
          </p:cNvPicPr>
          <p:nvPr/>
        </p:nvPicPr>
        <p:blipFill>
          <a:blip r:embed="rId4"/>
          <a:stretch>
            <a:fillRect/>
          </a:stretch>
        </p:blipFill>
        <p:spPr>
          <a:xfrm>
            <a:off x="8524568" y="935664"/>
            <a:ext cx="3220262" cy="1850065"/>
          </a:xfrm>
          <a:prstGeom prst="rect">
            <a:avLst/>
          </a:prstGeom>
        </p:spPr>
      </p:pic>
      <p:sp>
        <p:nvSpPr>
          <p:cNvPr id="6" name="Rectangle 5">
            <a:extLst>
              <a:ext uri="{FF2B5EF4-FFF2-40B4-BE49-F238E27FC236}">
                <a16:creationId xmlns:a16="http://schemas.microsoft.com/office/drawing/2014/main" id="{69F92E9A-2B5F-4177-93B9-09916C3328E6}"/>
              </a:ext>
            </a:extLst>
          </p:cNvPr>
          <p:cNvSpPr/>
          <p:nvPr/>
        </p:nvSpPr>
        <p:spPr>
          <a:xfrm>
            <a:off x="2537857" y="3237271"/>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5124B453-7009-4E27-A9F3-CF3B5E9C1FF0}"/>
              </a:ext>
            </a:extLst>
          </p:cNvPr>
          <p:cNvSpPr/>
          <p:nvPr/>
        </p:nvSpPr>
        <p:spPr>
          <a:xfrm>
            <a:off x="2989007" y="219437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2E47447F-9D1D-4119-9AC1-89A76461C26E}"/>
              </a:ext>
            </a:extLst>
          </p:cNvPr>
          <p:cNvSpPr/>
          <p:nvPr/>
        </p:nvSpPr>
        <p:spPr>
          <a:xfrm>
            <a:off x="5008022" y="123419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19F88072-7B73-4C39-85C6-1A390ED9D829}"/>
              </a:ext>
            </a:extLst>
          </p:cNvPr>
          <p:cNvSpPr/>
          <p:nvPr/>
        </p:nvSpPr>
        <p:spPr>
          <a:xfrm>
            <a:off x="5550685" y="322766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18FA6537-F0CE-44FE-A425-10E0BFC96171}"/>
              </a:ext>
            </a:extLst>
          </p:cNvPr>
          <p:cNvSpPr/>
          <p:nvPr/>
        </p:nvSpPr>
        <p:spPr>
          <a:xfrm>
            <a:off x="9438688" y="4348215"/>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84915FF7-F2B6-4F8F-987F-6E6AE8782CB9}"/>
              </a:ext>
            </a:extLst>
          </p:cNvPr>
          <p:cNvSpPr/>
          <p:nvPr/>
        </p:nvSpPr>
        <p:spPr>
          <a:xfrm>
            <a:off x="8194430" y="3290775"/>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Arial" panose="020B0604020202020204" pitchFamily="34" charset="0"/>
                <a:cs typeface="Arial" panose="020B0604020202020204" pitchFamily="34" charset="0"/>
              </a:rPr>
              <a:t>1.0</a:t>
            </a:r>
          </a:p>
        </p:txBody>
      </p:sp>
      <p:sp>
        <p:nvSpPr>
          <p:cNvPr id="15" name="Rectangle 14">
            <a:extLst>
              <a:ext uri="{FF2B5EF4-FFF2-40B4-BE49-F238E27FC236}">
                <a16:creationId xmlns:a16="http://schemas.microsoft.com/office/drawing/2014/main" id="{0ABB9AB2-8480-4BB4-9570-B265C933A8FD}"/>
              </a:ext>
            </a:extLst>
          </p:cNvPr>
          <p:cNvSpPr/>
          <p:nvPr/>
        </p:nvSpPr>
        <p:spPr>
          <a:xfrm>
            <a:off x="8477344" y="3290775"/>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AF641BBD-1AE1-4473-A3CD-89545BCB14F4}"/>
              </a:ext>
            </a:extLst>
          </p:cNvPr>
          <p:cNvSpPr/>
          <p:nvPr/>
        </p:nvSpPr>
        <p:spPr>
          <a:xfrm>
            <a:off x="8194429" y="2899539"/>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Cambria" panose="02040503050406030204" pitchFamily="18" charset="0"/>
                <a:ea typeface="Cambria" panose="02040503050406030204" pitchFamily="18" charset="0"/>
                <a:cs typeface="Arial" panose="020B0604020202020204" pitchFamily="34" charset="0"/>
              </a:rPr>
              <a:t>0.0</a:t>
            </a:r>
          </a:p>
        </p:txBody>
      </p:sp>
      <p:sp>
        <p:nvSpPr>
          <p:cNvPr id="14" name="Rectangle 13">
            <a:extLst>
              <a:ext uri="{FF2B5EF4-FFF2-40B4-BE49-F238E27FC236}">
                <a16:creationId xmlns:a16="http://schemas.microsoft.com/office/drawing/2014/main" id="{6893BAD6-018F-4A85-AE18-DB743550469F}"/>
              </a:ext>
            </a:extLst>
          </p:cNvPr>
          <p:cNvSpPr/>
          <p:nvPr/>
        </p:nvSpPr>
        <p:spPr>
          <a:xfrm>
            <a:off x="8477344" y="2883100"/>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a:extLst>
              <a:ext uri="{FF2B5EF4-FFF2-40B4-BE49-F238E27FC236}">
                <a16:creationId xmlns:a16="http://schemas.microsoft.com/office/drawing/2014/main" id="{DD2FDB0C-7B1D-46C1-909F-425A603CC8B7}"/>
              </a:ext>
            </a:extLst>
          </p:cNvPr>
          <p:cNvSpPr/>
          <p:nvPr/>
        </p:nvSpPr>
        <p:spPr>
          <a:xfrm>
            <a:off x="9910637" y="5503985"/>
            <a:ext cx="678426" cy="383458"/>
          </a:xfrm>
          <a:prstGeom prst="ellipse">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0.5</a:t>
            </a:r>
          </a:p>
        </p:txBody>
      </p:sp>
      <p:sp>
        <p:nvSpPr>
          <p:cNvPr id="17" name="Oval 16">
            <a:extLst>
              <a:ext uri="{FF2B5EF4-FFF2-40B4-BE49-F238E27FC236}">
                <a16:creationId xmlns:a16="http://schemas.microsoft.com/office/drawing/2014/main" id="{8D2D57B7-D8D1-48C3-8511-B80369C7D9A2}"/>
              </a:ext>
            </a:extLst>
          </p:cNvPr>
          <p:cNvSpPr/>
          <p:nvPr/>
        </p:nvSpPr>
        <p:spPr>
          <a:xfrm>
            <a:off x="6768755" y="2202024"/>
            <a:ext cx="963741" cy="410547"/>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1.0</a:t>
            </a:r>
          </a:p>
        </p:txBody>
      </p:sp>
      <p:sp>
        <p:nvSpPr>
          <p:cNvPr id="19" name="Oval 18">
            <a:extLst>
              <a:ext uri="{FF2B5EF4-FFF2-40B4-BE49-F238E27FC236}">
                <a16:creationId xmlns:a16="http://schemas.microsoft.com/office/drawing/2014/main" id="{9BCD16FF-AD72-4A34-931D-554DABC73BF5}"/>
              </a:ext>
            </a:extLst>
          </p:cNvPr>
          <p:cNvSpPr/>
          <p:nvPr/>
        </p:nvSpPr>
        <p:spPr>
          <a:xfrm>
            <a:off x="6750094" y="179372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20" name="Rectangle 19">
            <a:extLst>
              <a:ext uri="{FF2B5EF4-FFF2-40B4-BE49-F238E27FC236}">
                <a16:creationId xmlns:a16="http://schemas.microsoft.com/office/drawing/2014/main" id="{09FBBEE7-2D92-4F61-A41E-8BF08BF24589}"/>
              </a:ext>
            </a:extLst>
          </p:cNvPr>
          <p:cNvSpPr/>
          <p:nvPr/>
        </p:nvSpPr>
        <p:spPr>
          <a:xfrm>
            <a:off x="6892751" y="176307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0D174373-DFF6-4439-A8D1-FC6288E4B3AB}"/>
              </a:ext>
            </a:extLst>
          </p:cNvPr>
          <p:cNvSpPr/>
          <p:nvPr/>
        </p:nvSpPr>
        <p:spPr>
          <a:xfrm>
            <a:off x="6892751" y="220202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386952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dirty="0"/>
              <a:t>Exercise (success probability for the nodes)</a:t>
            </a:r>
          </a:p>
        </p:txBody>
      </p:sp>
      <p:pic>
        <p:nvPicPr>
          <p:cNvPr id="5" name="Picture 4">
            <a:extLst>
              <a:ext uri="{FF2B5EF4-FFF2-40B4-BE49-F238E27FC236}">
                <a16:creationId xmlns:a16="http://schemas.microsoft.com/office/drawing/2014/main" id="{5E9D4FAE-9EA5-4927-8F70-E90C243EA17E}"/>
              </a:ext>
            </a:extLst>
          </p:cNvPr>
          <p:cNvPicPr>
            <a:picLocks noChangeAspect="1"/>
          </p:cNvPicPr>
          <p:nvPr/>
        </p:nvPicPr>
        <p:blipFill>
          <a:blip r:embed="rId3"/>
          <a:stretch>
            <a:fillRect/>
          </a:stretch>
        </p:blipFill>
        <p:spPr>
          <a:xfrm>
            <a:off x="919119" y="935421"/>
            <a:ext cx="9802958" cy="5288398"/>
          </a:xfrm>
          <a:prstGeom prst="rect">
            <a:avLst/>
          </a:prstGeom>
        </p:spPr>
      </p:pic>
      <p:pic>
        <p:nvPicPr>
          <p:cNvPr id="4" name="Picture 3">
            <a:extLst>
              <a:ext uri="{FF2B5EF4-FFF2-40B4-BE49-F238E27FC236}">
                <a16:creationId xmlns:a16="http://schemas.microsoft.com/office/drawing/2014/main" id="{07BA7B64-6AF9-4C08-AAEF-1353B9D28CB3}"/>
              </a:ext>
            </a:extLst>
          </p:cNvPr>
          <p:cNvPicPr>
            <a:picLocks noChangeAspect="1"/>
          </p:cNvPicPr>
          <p:nvPr/>
        </p:nvPicPr>
        <p:blipFill>
          <a:blip r:embed="rId4"/>
          <a:stretch>
            <a:fillRect/>
          </a:stretch>
        </p:blipFill>
        <p:spPr>
          <a:xfrm>
            <a:off x="8524568" y="935664"/>
            <a:ext cx="3220262" cy="1850065"/>
          </a:xfrm>
          <a:prstGeom prst="rect">
            <a:avLst/>
          </a:prstGeom>
        </p:spPr>
      </p:pic>
      <p:sp>
        <p:nvSpPr>
          <p:cNvPr id="6" name="Rectangle 5">
            <a:extLst>
              <a:ext uri="{FF2B5EF4-FFF2-40B4-BE49-F238E27FC236}">
                <a16:creationId xmlns:a16="http://schemas.microsoft.com/office/drawing/2014/main" id="{69F92E9A-2B5F-4177-93B9-09916C3328E6}"/>
              </a:ext>
            </a:extLst>
          </p:cNvPr>
          <p:cNvSpPr/>
          <p:nvPr/>
        </p:nvSpPr>
        <p:spPr>
          <a:xfrm>
            <a:off x="2537857" y="3237271"/>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5124B453-7009-4E27-A9F3-CF3B5E9C1FF0}"/>
              </a:ext>
            </a:extLst>
          </p:cNvPr>
          <p:cNvSpPr/>
          <p:nvPr/>
        </p:nvSpPr>
        <p:spPr>
          <a:xfrm>
            <a:off x="2989007" y="219437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2E47447F-9D1D-4119-9AC1-89A76461C26E}"/>
              </a:ext>
            </a:extLst>
          </p:cNvPr>
          <p:cNvSpPr/>
          <p:nvPr/>
        </p:nvSpPr>
        <p:spPr>
          <a:xfrm>
            <a:off x="5008022" y="123419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19F88072-7B73-4C39-85C6-1A390ED9D829}"/>
              </a:ext>
            </a:extLst>
          </p:cNvPr>
          <p:cNvSpPr/>
          <p:nvPr/>
        </p:nvSpPr>
        <p:spPr>
          <a:xfrm>
            <a:off x="5550685" y="322766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18FA6537-F0CE-44FE-A425-10E0BFC96171}"/>
              </a:ext>
            </a:extLst>
          </p:cNvPr>
          <p:cNvSpPr/>
          <p:nvPr/>
        </p:nvSpPr>
        <p:spPr>
          <a:xfrm>
            <a:off x="9438688" y="4348215"/>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84915FF7-F2B6-4F8F-987F-6E6AE8782CB9}"/>
              </a:ext>
            </a:extLst>
          </p:cNvPr>
          <p:cNvSpPr/>
          <p:nvPr/>
        </p:nvSpPr>
        <p:spPr>
          <a:xfrm>
            <a:off x="8194430" y="3290775"/>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Arial" panose="020B0604020202020204" pitchFamily="34" charset="0"/>
                <a:cs typeface="Arial" panose="020B0604020202020204" pitchFamily="34" charset="0"/>
              </a:rPr>
              <a:t>1.0</a:t>
            </a:r>
          </a:p>
        </p:txBody>
      </p:sp>
      <p:sp>
        <p:nvSpPr>
          <p:cNvPr id="15" name="Rectangle 14">
            <a:extLst>
              <a:ext uri="{FF2B5EF4-FFF2-40B4-BE49-F238E27FC236}">
                <a16:creationId xmlns:a16="http://schemas.microsoft.com/office/drawing/2014/main" id="{0ABB9AB2-8480-4BB4-9570-B265C933A8FD}"/>
              </a:ext>
            </a:extLst>
          </p:cNvPr>
          <p:cNvSpPr/>
          <p:nvPr/>
        </p:nvSpPr>
        <p:spPr>
          <a:xfrm>
            <a:off x="8477344" y="3290775"/>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AF641BBD-1AE1-4473-A3CD-89545BCB14F4}"/>
              </a:ext>
            </a:extLst>
          </p:cNvPr>
          <p:cNvSpPr/>
          <p:nvPr/>
        </p:nvSpPr>
        <p:spPr>
          <a:xfrm>
            <a:off x="8194429" y="2899539"/>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Cambria" panose="02040503050406030204" pitchFamily="18" charset="0"/>
                <a:ea typeface="Cambria" panose="02040503050406030204" pitchFamily="18" charset="0"/>
                <a:cs typeface="Arial" panose="020B0604020202020204" pitchFamily="34" charset="0"/>
              </a:rPr>
              <a:t>0.0</a:t>
            </a:r>
          </a:p>
        </p:txBody>
      </p:sp>
      <p:sp>
        <p:nvSpPr>
          <p:cNvPr id="14" name="Rectangle 13">
            <a:extLst>
              <a:ext uri="{FF2B5EF4-FFF2-40B4-BE49-F238E27FC236}">
                <a16:creationId xmlns:a16="http://schemas.microsoft.com/office/drawing/2014/main" id="{6893BAD6-018F-4A85-AE18-DB743550469F}"/>
              </a:ext>
            </a:extLst>
          </p:cNvPr>
          <p:cNvSpPr/>
          <p:nvPr/>
        </p:nvSpPr>
        <p:spPr>
          <a:xfrm>
            <a:off x="8477344" y="2883100"/>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Oval 16">
            <a:extLst>
              <a:ext uri="{FF2B5EF4-FFF2-40B4-BE49-F238E27FC236}">
                <a16:creationId xmlns:a16="http://schemas.microsoft.com/office/drawing/2014/main" id="{897BD9AD-75D4-46B2-A033-F4F364E38560}"/>
              </a:ext>
            </a:extLst>
          </p:cNvPr>
          <p:cNvSpPr/>
          <p:nvPr/>
        </p:nvSpPr>
        <p:spPr>
          <a:xfrm>
            <a:off x="9910637" y="5503985"/>
            <a:ext cx="678426" cy="383458"/>
          </a:xfrm>
          <a:prstGeom prst="ellipse">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0.5</a:t>
            </a:r>
          </a:p>
        </p:txBody>
      </p:sp>
      <p:sp>
        <p:nvSpPr>
          <p:cNvPr id="19" name="Oval 18">
            <a:extLst>
              <a:ext uri="{FF2B5EF4-FFF2-40B4-BE49-F238E27FC236}">
                <a16:creationId xmlns:a16="http://schemas.microsoft.com/office/drawing/2014/main" id="{4F1B8BD0-13F4-4DBC-A79B-CD1BF29868FD}"/>
              </a:ext>
            </a:extLst>
          </p:cNvPr>
          <p:cNvSpPr/>
          <p:nvPr/>
        </p:nvSpPr>
        <p:spPr>
          <a:xfrm>
            <a:off x="6768755" y="2202024"/>
            <a:ext cx="963741" cy="410547"/>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1.0</a:t>
            </a:r>
          </a:p>
        </p:txBody>
      </p:sp>
      <p:sp>
        <p:nvSpPr>
          <p:cNvPr id="20" name="Oval 19">
            <a:extLst>
              <a:ext uri="{FF2B5EF4-FFF2-40B4-BE49-F238E27FC236}">
                <a16:creationId xmlns:a16="http://schemas.microsoft.com/office/drawing/2014/main" id="{A2474ADA-B97C-4396-B7E6-D973C39730B5}"/>
              </a:ext>
            </a:extLst>
          </p:cNvPr>
          <p:cNvSpPr/>
          <p:nvPr/>
        </p:nvSpPr>
        <p:spPr>
          <a:xfrm>
            <a:off x="6750094" y="179372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21" name="Rectangle 20">
            <a:extLst>
              <a:ext uri="{FF2B5EF4-FFF2-40B4-BE49-F238E27FC236}">
                <a16:creationId xmlns:a16="http://schemas.microsoft.com/office/drawing/2014/main" id="{B0628C94-0D57-4AD3-AFD7-673A78575865}"/>
              </a:ext>
            </a:extLst>
          </p:cNvPr>
          <p:cNvSpPr/>
          <p:nvPr/>
        </p:nvSpPr>
        <p:spPr>
          <a:xfrm>
            <a:off x="6892751" y="176307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id="{F375B140-E38E-4F73-9192-F0D64CE8D82D}"/>
              </a:ext>
            </a:extLst>
          </p:cNvPr>
          <p:cNvSpPr/>
          <p:nvPr/>
        </p:nvSpPr>
        <p:spPr>
          <a:xfrm>
            <a:off x="6892751" y="220202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5512230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dirty="0"/>
              <a:t>Exercise (success probability for the nodes)</a:t>
            </a:r>
          </a:p>
        </p:txBody>
      </p:sp>
      <p:pic>
        <p:nvPicPr>
          <p:cNvPr id="5" name="Picture 4">
            <a:extLst>
              <a:ext uri="{FF2B5EF4-FFF2-40B4-BE49-F238E27FC236}">
                <a16:creationId xmlns:a16="http://schemas.microsoft.com/office/drawing/2014/main" id="{5E9D4FAE-9EA5-4927-8F70-E90C243EA17E}"/>
              </a:ext>
            </a:extLst>
          </p:cNvPr>
          <p:cNvPicPr>
            <a:picLocks noChangeAspect="1"/>
          </p:cNvPicPr>
          <p:nvPr/>
        </p:nvPicPr>
        <p:blipFill>
          <a:blip r:embed="rId3"/>
          <a:stretch>
            <a:fillRect/>
          </a:stretch>
        </p:blipFill>
        <p:spPr>
          <a:xfrm>
            <a:off x="919119" y="935421"/>
            <a:ext cx="9802958" cy="5288398"/>
          </a:xfrm>
          <a:prstGeom prst="rect">
            <a:avLst/>
          </a:prstGeom>
        </p:spPr>
      </p:pic>
      <p:pic>
        <p:nvPicPr>
          <p:cNvPr id="4" name="Picture 3">
            <a:extLst>
              <a:ext uri="{FF2B5EF4-FFF2-40B4-BE49-F238E27FC236}">
                <a16:creationId xmlns:a16="http://schemas.microsoft.com/office/drawing/2014/main" id="{07BA7B64-6AF9-4C08-AAEF-1353B9D28CB3}"/>
              </a:ext>
            </a:extLst>
          </p:cNvPr>
          <p:cNvPicPr>
            <a:picLocks noChangeAspect="1"/>
          </p:cNvPicPr>
          <p:nvPr/>
        </p:nvPicPr>
        <p:blipFill>
          <a:blip r:embed="rId4"/>
          <a:stretch>
            <a:fillRect/>
          </a:stretch>
        </p:blipFill>
        <p:spPr>
          <a:xfrm>
            <a:off x="8524568" y="935664"/>
            <a:ext cx="3220262" cy="1850065"/>
          </a:xfrm>
          <a:prstGeom prst="rect">
            <a:avLst/>
          </a:prstGeom>
        </p:spPr>
      </p:pic>
      <p:sp>
        <p:nvSpPr>
          <p:cNvPr id="6" name="Rectangle 5">
            <a:extLst>
              <a:ext uri="{FF2B5EF4-FFF2-40B4-BE49-F238E27FC236}">
                <a16:creationId xmlns:a16="http://schemas.microsoft.com/office/drawing/2014/main" id="{69F92E9A-2B5F-4177-93B9-09916C3328E6}"/>
              </a:ext>
            </a:extLst>
          </p:cNvPr>
          <p:cNvSpPr/>
          <p:nvPr/>
        </p:nvSpPr>
        <p:spPr>
          <a:xfrm>
            <a:off x="2537857" y="3237271"/>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5124B453-7009-4E27-A9F3-CF3B5E9C1FF0}"/>
              </a:ext>
            </a:extLst>
          </p:cNvPr>
          <p:cNvSpPr/>
          <p:nvPr/>
        </p:nvSpPr>
        <p:spPr>
          <a:xfrm>
            <a:off x="2989007" y="219437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2E47447F-9D1D-4119-9AC1-89A76461C26E}"/>
              </a:ext>
            </a:extLst>
          </p:cNvPr>
          <p:cNvSpPr/>
          <p:nvPr/>
        </p:nvSpPr>
        <p:spPr>
          <a:xfrm>
            <a:off x="5008022" y="123419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19F88072-7B73-4C39-85C6-1A390ED9D829}"/>
              </a:ext>
            </a:extLst>
          </p:cNvPr>
          <p:cNvSpPr/>
          <p:nvPr/>
        </p:nvSpPr>
        <p:spPr>
          <a:xfrm>
            <a:off x="5550685" y="322766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18FA6537-F0CE-44FE-A425-10E0BFC96171}"/>
              </a:ext>
            </a:extLst>
          </p:cNvPr>
          <p:cNvSpPr/>
          <p:nvPr/>
        </p:nvSpPr>
        <p:spPr>
          <a:xfrm>
            <a:off x="9438688" y="4348215"/>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84915FF7-F2B6-4F8F-987F-6E6AE8782CB9}"/>
              </a:ext>
            </a:extLst>
          </p:cNvPr>
          <p:cNvSpPr/>
          <p:nvPr/>
        </p:nvSpPr>
        <p:spPr>
          <a:xfrm>
            <a:off x="8194430" y="3290775"/>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Arial" panose="020B0604020202020204" pitchFamily="34" charset="0"/>
                <a:cs typeface="Arial" panose="020B0604020202020204" pitchFamily="34" charset="0"/>
              </a:rPr>
              <a:t>1.0</a:t>
            </a:r>
          </a:p>
        </p:txBody>
      </p:sp>
      <p:sp>
        <p:nvSpPr>
          <p:cNvPr id="15" name="Rectangle 14">
            <a:extLst>
              <a:ext uri="{FF2B5EF4-FFF2-40B4-BE49-F238E27FC236}">
                <a16:creationId xmlns:a16="http://schemas.microsoft.com/office/drawing/2014/main" id="{0ABB9AB2-8480-4BB4-9570-B265C933A8FD}"/>
              </a:ext>
            </a:extLst>
          </p:cNvPr>
          <p:cNvSpPr/>
          <p:nvPr/>
        </p:nvSpPr>
        <p:spPr>
          <a:xfrm>
            <a:off x="8477344" y="3290775"/>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AF641BBD-1AE1-4473-A3CD-89545BCB14F4}"/>
              </a:ext>
            </a:extLst>
          </p:cNvPr>
          <p:cNvSpPr/>
          <p:nvPr/>
        </p:nvSpPr>
        <p:spPr>
          <a:xfrm>
            <a:off x="8194429" y="2899539"/>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Cambria" panose="02040503050406030204" pitchFamily="18" charset="0"/>
                <a:ea typeface="Cambria" panose="02040503050406030204" pitchFamily="18" charset="0"/>
                <a:cs typeface="Arial" panose="020B0604020202020204" pitchFamily="34" charset="0"/>
              </a:rPr>
              <a:t>0.0</a:t>
            </a:r>
          </a:p>
        </p:txBody>
      </p:sp>
      <p:sp>
        <p:nvSpPr>
          <p:cNvPr id="14" name="Rectangle 13">
            <a:extLst>
              <a:ext uri="{FF2B5EF4-FFF2-40B4-BE49-F238E27FC236}">
                <a16:creationId xmlns:a16="http://schemas.microsoft.com/office/drawing/2014/main" id="{6893BAD6-018F-4A85-AE18-DB743550469F}"/>
              </a:ext>
            </a:extLst>
          </p:cNvPr>
          <p:cNvSpPr/>
          <p:nvPr/>
        </p:nvSpPr>
        <p:spPr>
          <a:xfrm>
            <a:off x="8477344" y="2883100"/>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Oval 16">
            <a:extLst>
              <a:ext uri="{FF2B5EF4-FFF2-40B4-BE49-F238E27FC236}">
                <a16:creationId xmlns:a16="http://schemas.microsoft.com/office/drawing/2014/main" id="{897BD9AD-75D4-46B2-A033-F4F364E38560}"/>
              </a:ext>
            </a:extLst>
          </p:cNvPr>
          <p:cNvSpPr/>
          <p:nvPr/>
        </p:nvSpPr>
        <p:spPr>
          <a:xfrm>
            <a:off x="9910637" y="5503985"/>
            <a:ext cx="678426" cy="383458"/>
          </a:xfrm>
          <a:prstGeom prst="ellipse">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0.5</a:t>
            </a:r>
          </a:p>
        </p:txBody>
      </p:sp>
      <p:sp>
        <p:nvSpPr>
          <p:cNvPr id="19" name="Oval 18">
            <a:extLst>
              <a:ext uri="{FF2B5EF4-FFF2-40B4-BE49-F238E27FC236}">
                <a16:creationId xmlns:a16="http://schemas.microsoft.com/office/drawing/2014/main" id="{4F1B8BD0-13F4-4DBC-A79B-CD1BF29868FD}"/>
              </a:ext>
            </a:extLst>
          </p:cNvPr>
          <p:cNvSpPr/>
          <p:nvPr/>
        </p:nvSpPr>
        <p:spPr>
          <a:xfrm>
            <a:off x="6768755" y="2202024"/>
            <a:ext cx="963741" cy="410547"/>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1.0</a:t>
            </a:r>
          </a:p>
        </p:txBody>
      </p:sp>
      <p:sp>
        <p:nvSpPr>
          <p:cNvPr id="20" name="Oval 19">
            <a:extLst>
              <a:ext uri="{FF2B5EF4-FFF2-40B4-BE49-F238E27FC236}">
                <a16:creationId xmlns:a16="http://schemas.microsoft.com/office/drawing/2014/main" id="{A2474ADA-B97C-4396-B7E6-D973C39730B5}"/>
              </a:ext>
            </a:extLst>
          </p:cNvPr>
          <p:cNvSpPr/>
          <p:nvPr/>
        </p:nvSpPr>
        <p:spPr>
          <a:xfrm>
            <a:off x="6750094" y="179372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21" name="Rectangle 20">
            <a:extLst>
              <a:ext uri="{FF2B5EF4-FFF2-40B4-BE49-F238E27FC236}">
                <a16:creationId xmlns:a16="http://schemas.microsoft.com/office/drawing/2014/main" id="{B0628C94-0D57-4AD3-AFD7-673A78575865}"/>
              </a:ext>
            </a:extLst>
          </p:cNvPr>
          <p:cNvSpPr/>
          <p:nvPr/>
        </p:nvSpPr>
        <p:spPr>
          <a:xfrm>
            <a:off x="6892751" y="176307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id="{F375B140-E38E-4F73-9192-F0D64CE8D82D}"/>
              </a:ext>
            </a:extLst>
          </p:cNvPr>
          <p:cNvSpPr/>
          <p:nvPr/>
        </p:nvSpPr>
        <p:spPr>
          <a:xfrm>
            <a:off x="6892751" y="220202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Oval 23">
            <a:extLst>
              <a:ext uri="{FF2B5EF4-FFF2-40B4-BE49-F238E27FC236}">
                <a16:creationId xmlns:a16="http://schemas.microsoft.com/office/drawing/2014/main" id="{38A06212-D0A0-469D-9A63-E1F992DA971B}"/>
              </a:ext>
            </a:extLst>
          </p:cNvPr>
          <p:cNvSpPr/>
          <p:nvPr/>
        </p:nvSpPr>
        <p:spPr>
          <a:xfrm>
            <a:off x="988052" y="4142941"/>
            <a:ext cx="2565045" cy="886259"/>
          </a:xfrm>
          <a:prstGeom prst="ellipse">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Tree>
    <p:extLst>
      <p:ext uri="{BB962C8B-B14F-4D97-AF65-F5344CB8AC3E}">
        <p14:creationId xmlns:p14="http://schemas.microsoft.com/office/powerpoint/2010/main" val="193090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79E6A9F-A8B3-45D1-87FA-3D1F04B369F5}"/>
              </a:ext>
            </a:extLst>
          </p:cNvPr>
          <p:cNvPicPr>
            <a:picLocks noChangeAspect="1"/>
          </p:cNvPicPr>
          <p:nvPr/>
        </p:nvPicPr>
        <p:blipFill>
          <a:blip r:embed="rId3"/>
          <a:stretch>
            <a:fillRect/>
          </a:stretch>
        </p:blipFill>
        <p:spPr>
          <a:xfrm>
            <a:off x="1366172" y="3895345"/>
            <a:ext cx="9459656" cy="2798062"/>
          </a:xfrm>
          <a:prstGeom prst="rect">
            <a:avLst/>
          </a:prstGeom>
        </p:spPr>
      </p:pic>
      <p:pic>
        <p:nvPicPr>
          <p:cNvPr id="10" name="Picture 9">
            <a:extLst>
              <a:ext uri="{FF2B5EF4-FFF2-40B4-BE49-F238E27FC236}">
                <a16:creationId xmlns:a16="http://schemas.microsoft.com/office/drawing/2014/main" id="{EAE14904-5E53-4B7F-86C6-12B73809697E}"/>
              </a:ext>
            </a:extLst>
          </p:cNvPr>
          <p:cNvPicPr>
            <a:picLocks noChangeAspect="1"/>
          </p:cNvPicPr>
          <p:nvPr/>
        </p:nvPicPr>
        <p:blipFill>
          <a:blip r:embed="rId4"/>
          <a:stretch>
            <a:fillRect/>
          </a:stretch>
        </p:blipFill>
        <p:spPr>
          <a:xfrm>
            <a:off x="1366172" y="164593"/>
            <a:ext cx="9459656" cy="3730751"/>
          </a:xfrm>
          <a:prstGeom prst="rect">
            <a:avLst/>
          </a:prstGeom>
        </p:spPr>
      </p:pic>
      <p:cxnSp>
        <p:nvCxnSpPr>
          <p:cNvPr id="14" name="Straight Connector 13">
            <a:extLst>
              <a:ext uri="{FF2B5EF4-FFF2-40B4-BE49-F238E27FC236}">
                <a16:creationId xmlns:a16="http://schemas.microsoft.com/office/drawing/2014/main" id="{2218DA3B-32E3-43B3-94CD-410A869D016D}"/>
              </a:ext>
            </a:extLst>
          </p:cNvPr>
          <p:cNvCxnSpPr>
            <a:cxnSpLocks/>
          </p:cNvCxnSpPr>
          <p:nvPr/>
        </p:nvCxnSpPr>
        <p:spPr>
          <a:xfrm>
            <a:off x="4962144" y="6620254"/>
            <a:ext cx="5681472"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55A2769-FEC4-469B-B56B-7D4C7917A59F}"/>
              </a:ext>
            </a:extLst>
          </p:cNvPr>
          <p:cNvCxnSpPr>
            <a:cxnSpLocks/>
          </p:cNvCxnSpPr>
          <p:nvPr/>
        </p:nvCxnSpPr>
        <p:spPr>
          <a:xfrm>
            <a:off x="1408176" y="6748272"/>
            <a:ext cx="2212848"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3261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dirty="0"/>
              <a:t>Exercise (success probability for the nodes)</a:t>
            </a:r>
          </a:p>
        </p:txBody>
      </p:sp>
      <p:pic>
        <p:nvPicPr>
          <p:cNvPr id="5" name="Picture 4">
            <a:extLst>
              <a:ext uri="{FF2B5EF4-FFF2-40B4-BE49-F238E27FC236}">
                <a16:creationId xmlns:a16="http://schemas.microsoft.com/office/drawing/2014/main" id="{5E9D4FAE-9EA5-4927-8F70-E90C243EA17E}"/>
              </a:ext>
            </a:extLst>
          </p:cNvPr>
          <p:cNvPicPr>
            <a:picLocks noChangeAspect="1"/>
          </p:cNvPicPr>
          <p:nvPr/>
        </p:nvPicPr>
        <p:blipFill>
          <a:blip r:embed="rId3"/>
          <a:stretch>
            <a:fillRect/>
          </a:stretch>
        </p:blipFill>
        <p:spPr>
          <a:xfrm>
            <a:off x="742950" y="935421"/>
            <a:ext cx="9979127" cy="5288398"/>
          </a:xfrm>
          <a:prstGeom prst="rect">
            <a:avLst/>
          </a:prstGeom>
        </p:spPr>
      </p:pic>
      <p:pic>
        <p:nvPicPr>
          <p:cNvPr id="4" name="Picture 3">
            <a:extLst>
              <a:ext uri="{FF2B5EF4-FFF2-40B4-BE49-F238E27FC236}">
                <a16:creationId xmlns:a16="http://schemas.microsoft.com/office/drawing/2014/main" id="{07BA7B64-6AF9-4C08-AAEF-1353B9D28CB3}"/>
              </a:ext>
            </a:extLst>
          </p:cNvPr>
          <p:cNvPicPr>
            <a:picLocks noChangeAspect="1"/>
          </p:cNvPicPr>
          <p:nvPr/>
        </p:nvPicPr>
        <p:blipFill>
          <a:blip r:embed="rId4"/>
          <a:stretch>
            <a:fillRect/>
          </a:stretch>
        </p:blipFill>
        <p:spPr>
          <a:xfrm>
            <a:off x="8524568" y="935664"/>
            <a:ext cx="3220262" cy="1678803"/>
          </a:xfrm>
          <a:prstGeom prst="rect">
            <a:avLst/>
          </a:prstGeom>
        </p:spPr>
      </p:pic>
      <p:sp>
        <p:nvSpPr>
          <p:cNvPr id="8" name="Rectangle 7">
            <a:extLst>
              <a:ext uri="{FF2B5EF4-FFF2-40B4-BE49-F238E27FC236}">
                <a16:creationId xmlns:a16="http://schemas.microsoft.com/office/drawing/2014/main" id="{5124B453-7009-4E27-A9F3-CF3B5E9C1FF0}"/>
              </a:ext>
            </a:extLst>
          </p:cNvPr>
          <p:cNvSpPr/>
          <p:nvPr/>
        </p:nvSpPr>
        <p:spPr>
          <a:xfrm>
            <a:off x="2836607" y="221342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2E47447F-9D1D-4119-9AC1-89A76461C26E}"/>
              </a:ext>
            </a:extLst>
          </p:cNvPr>
          <p:cNvSpPr/>
          <p:nvPr/>
        </p:nvSpPr>
        <p:spPr>
          <a:xfrm>
            <a:off x="4912772" y="123419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19F88072-7B73-4C39-85C6-1A390ED9D829}"/>
              </a:ext>
            </a:extLst>
          </p:cNvPr>
          <p:cNvSpPr/>
          <p:nvPr/>
        </p:nvSpPr>
        <p:spPr>
          <a:xfrm>
            <a:off x="5493535" y="322766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18FA6537-F0CE-44FE-A425-10E0BFC96171}"/>
              </a:ext>
            </a:extLst>
          </p:cNvPr>
          <p:cNvSpPr/>
          <p:nvPr/>
        </p:nvSpPr>
        <p:spPr>
          <a:xfrm>
            <a:off x="9438688" y="4367265"/>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84915FF7-F2B6-4F8F-987F-6E6AE8782CB9}"/>
              </a:ext>
            </a:extLst>
          </p:cNvPr>
          <p:cNvSpPr/>
          <p:nvPr/>
        </p:nvSpPr>
        <p:spPr>
          <a:xfrm>
            <a:off x="8194430" y="3290775"/>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Arial" panose="020B0604020202020204" pitchFamily="34" charset="0"/>
                <a:cs typeface="Arial" panose="020B0604020202020204" pitchFamily="34" charset="0"/>
              </a:rPr>
              <a:t>1.0</a:t>
            </a:r>
          </a:p>
        </p:txBody>
      </p:sp>
      <p:sp>
        <p:nvSpPr>
          <p:cNvPr id="15" name="Rectangle 14">
            <a:extLst>
              <a:ext uri="{FF2B5EF4-FFF2-40B4-BE49-F238E27FC236}">
                <a16:creationId xmlns:a16="http://schemas.microsoft.com/office/drawing/2014/main" id="{0ABB9AB2-8480-4BB4-9570-B265C933A8FD}"/>
              </a:ext>
            </a:extLst>
          </p:cNvPr>
          <p:cNvSpPr/>
          <p:nvPr/>
        </p:nvSpPr>
        <p:spPr>
          <a:xfrm>
            <a:off x="8477344" y="3290775"/>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AF641BBD-1AE1-4473-A3CD-89545BCB14F4}"/>
              </a:ext>
            </a:extLst>
          </p:cNvPr>
          <p:cNvSpPr/>
          <p:nvPr/>
        </p:nvSpPr>
        <p:spPr>
          <a:xfrm>
            <a:off x="8194429" y="2899539"/>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Cambria" panose="02040503050406030204" pitchFamily="18" charset="0"/>
                <a:ea typeface="Cambria" panose="02040503050406030204" pitchFamily="18" charset="0"/>
                <a:cs typeface="Arial" panose="020B0604020202020204" pitchFamily="34" charset="0"/>
              </a:rPr>
              <a:t>0.0</a:t>
            </a:r>
          </a:p>
        </p:txBody>
      </p:sp>
      <p:sp>
        <p:nvSpPr>
          <p:cNvPr id="14" name="Rectangle 13">
            <a:extLst>
              <a:ext uri="{FF2B5EF4-FFF2-40B4-BE49-F238E27FC236}">
                <a16:creationId xmlns:a16="http://schemas.microsoft.com/office/drawing/2014/main" id="{6893BAD6-018F-4A85-AE18-DB743550469F}"/>
              </a:ext>
            </a:extLst>
          </p:cNvPr>
          <p:cNvSpPr/>
          <p:nvPr/>
        </p:nvSpPr>
        <p:spPr>
          <a:xfrm>
            <a:off x="8477344" y="2883100"/>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C7B1E7C0-6898-41C6-93BD-D0CD26828926}"/>
              </a:ext>
            </a:extLst>
          </p:cNvPr>
          <p:cNvSpPr/>
          <p:nvPr/>
        </p:nvSpPr>
        <p:spPr>
          <a:xfrm>
            <a:off x="457200" y="3196161"/>
            <a:ext cx="2222466" cy="478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rgbClr val="FF0000"/>
                </a:solidFill>
              </a:rPr>
              <a:t>0.75+0.5-0.75*0.5</a:t>
            </a:r>
          </a:p>
        </p:txBody>
      </p:sp>
      <p:sp>
        <p:nvSpPr>
          <p:cNvPr id="17" name="Oval 16">
            <a:extLst>
              <a:ext uri="{FF2B5EF4-FFF2-40B4-BE49-F238E27FC236}">
                <a16:creationId xmlns:a16="http://schemas.microsoft.com/office/drawing/2014/main" id="{15F19A3E-18F6-4BEE-8B64-9F7D6F4CAB3F}"/>
              </a:ext>
            </a:extLst>
          </p:cNvPr>
          <p:cNvSpPr/>
          <p:nvPr/>
        </p:nvSpPr>
        <p:spPr>
          <a:xfrm>
            <a:off x="9910637" y="5503985"/>
            <a:ext cx="678426" cy="383458"/>
          </a:xfrm>
          <a:prstGeom prst="ellipse">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0.5</a:t>
            </a:r>
          </a:p>
        </p:txBody>
      </p:sp>
      <p:sp>
        <p:nvSpPr>
          <p:cNvPr id="19" name="Oval 18">
            <a:extLst>
              <a:ext uri="{FF2B5EF4-FFF2-40B4-BE49-F238E27FC236}">
                <a16:creationId xmlns:a16="http://schemas.microsoft.com/office/drawing/2014/main" id="{E131517D-AB02-40C2-B555-ADCB406FB642}"/>
              </a:ext>
            </a:extLst>
          </p:cNvPr>
          <p:cNvSpPr/>
          <p:nvPr/>
        </p:nvSpPr>
        <p:spPr>
          <a:xfrm>
            <a:off x="6768755" y="2202024"/>
            <a:ext cx="963741" cy="410547"/>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1.0</a:t>
            </a:r>
          </a:p>
        </p:txBody>
      </p:sp>
      <p:sp>
        <p:nvSpPr>
          <p:cNvPr id="20" name="Oval 19">
            <a:extLst>
              <a:ext uri="{FF2B5EF4-FFF2-40B4-BE49-F238E27FC236}">
                <a16:creationId xmlns:a16="http://schemas.microsoft.com/office/drawing/2014/main" id="{F662B5C3-E052-406D-8E6A-7773A6F5C9E5}"/>
              </a:ext>
            </a:extLst>
          </p:cNvPr>
          <p:cNvSpPr/>
          <p:nvPr/>
        </p:nvSpPr>
        <p:spPr>
          <a:xfrm>
            <a:off x="6750094" y="179372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21" name="Rectangle 20">
            <a:extLst>
              <a:ext uri="{FF2B5EF4-FFF2-40B4-BE49-F238E27FC236}">
                <a16:creationId xmlns:a16="http://schemas.microsoft.com/office/drawing/2014/main" id="{B81C8A8E-5E0D-4020-88F9-C88A893A3174}"/>
              </a:ext>
            </a:extLst>
          </p:cNvPr>
          <p:cNvSpPr/>
          <p:nvPr/>
        </p:nvSpPr>
        <p:spPr>
          <a:xfrm>
            <a:off x="6892751" y="176307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id="{6BDD56C6-BEF1-47C3-B0DA-E57B0761DB20}"/>
              </a:ext>
            </a:extLst>
          </p:cNvPr>
          <p:cNvSpPr/>
          <p:nvPr/>
        </p:nvSpPr>
        <p:spPr>
          <a:xfrm>
            <a:off x="6892751" y="220202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43347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dirty="0"/>
              <a:t>Exercise (success probability for the nodes)</a:t>
            </a:r>
          </a:p>
        </p:txBody>
      </p:sp>
      <p:pic>
        <p:nvPicPr>
          <p:cNvPr id="5" name="Picture 4">
            <a:extLst>
              <a:ext uri="{FF2B5EF4-FFF2-40B4-BE49-F238E27FC236}">
                <a16:creationId xmlns:a16="http://schemas.microsoft.com/office/drawing/2014/main" id="{5E9D4FAE-9EA5-4927-8F70-E90C243EA17E}"/>
              </a:ext>
            </a:extLst>
          </p:cNvPr>
          <p:cNvPicPr>
            <a:picLocks noChangeAspect="1"/>
          </p:cNvPicPr>
          <p:nvPr/>
        </p:nvPicPr>
        <p:blipFill>
          <a:blip r:embed="rId3"/>
          <a:stretch>
            <a:fillRect/>
          </a:stretch>
        </p:blipFill>
        <p:spPr>
          <a:xfrm>
            <a:off x="742950" y="935421"/>
            <a:ext cx="9979127" cy="5288398"/>
          </a:xfrm>
          <a:prstGeom prst="rect">
            <a:avLst/>
          </a:prstGeom>
        </p:spPr>
      </p:pic>
      <p:pic>
        <p:nvPicPr>
          <p:cNvPr id="4" name="Picture 3">
            <a:extLst>
              <a:ext uri="{FF2B5EF4-FFF2-40B4-BE49-F238E27FC236}">
                <a16:creationId xmlns:a16="http://schemas.microsoft.com/office/drawing/2014/main" id="{07BA7B64-6AF9-4C08-AAEF-1353B9D28CB3}"/>
              </a:ext>
            </a:extLst>
          </p:cNvPr>
          <p:cNvPicPr>
            <a:picLocks noChangeAspect="1"/>
          </p:cNvPicPr>
          <p:nvPr/>
        </p:nvPicPr>
        <p:blipFill>
          <a:blip r:embed="rId4"/>
          <a:stretch>
            <a:fillRect/>
          </a:stretch>
        </p:blipFill>
        <p:spPr>
          <a:xfrm>
            <a:off x="8524568" y="935664"/>
            <a:ext cx="3220262" cy="1678803"/>
          </a:xfrm>
          <a:prstGeom prst="rect">
            <a:avLst/>
          </a:prstGeom>
        </p:spPr>
      </p:pic>
      <p:sp>
        <p:nvSpPr>
          <p:cNvPr id="9" name="Rectangle 8">
            <a:extLst>
              <a:ext uri="{FF2B5EF4-FFF2-40B4-BE49-F238E27FC236}">
                <a16:creationId xmlns:a16="http://schemas.microsoft.com/office/drawing/2014/main" id="{2E47447F-9D1D-4119-9AC1-89A76461C26E}"/>
              </a:ext>
            </a:extLst>
          </p:cNvPr>
          <p:cNvSpPr/>
          <p:nvPr/>
        </p:nvSpPr>
        <p:spPr>
          <a:xfrm>
            <a:off x="4912772" y="123419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19F88072-7B73-4C39-85C6-1A390ED9D829}"/>
              </a:ext>
            </a:extLst>
          </p:cNvPr>
          <p:cNvSpPr/>
          <p:nvPr/>
        </p:nvSpPr>
        <p:spPr>
          <a:xfrm>
            <a:off x="5493535" y="322766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18FA6537-F0CE-44FE-A425-10E0BFC96171}"/>
              </a:ext>
            </a:extLst>
          </p:cNvPr>
          <p:cNvSpPr/>
          <p:nvPr/>
        </p:nvSpPr>
        <p:spPr>
          <a:xfrm>
            <a:off x="9438688" y="4367265"/>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84915FF7-F2B6-4F8F-987F-6E6AE8782CB9}"/>
              </a:ext>
            </a:extLst>
          </p:cNvPr>
          <p:cNvSpPr/>
          <p:nvPr/>
        </p:nvSpPr>
        <p:spPr>
          <a:xfrm>
            <a:off x="8194430" y="3290775"/>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Arial" panose="020B0604020202020204" pitchFamily="34" charset="0"/>
                <a:cs typeface="Arial" panose="020B0604020202020204" pitchFamily="34" charset="0"/>
              </a:rPr>
              <a:t>1.0</a:t>
            </a:r>
          </a:p>
        </p:txBody>
      </p:sp>
      <p:sp>
        <p:nvSpPr>
          <p:cNvPr id="15" name="Rectangle 14">
            <a:extLst>
              <a:ext uri="{FF2B5EF4-FFF2-40B4-BE49-F238E27FC236}">
                <a16:creationId xmlns:a16="http://schemas.microsoft.com/office/drawing/2014/main" id="{0ABB9AB2-8480-4BB4-9570-B265C933A8FD}"/>
              </a:ext>
            </a:extLst>
          </p:cNvPr>
          <p:cNvSpPr/>
          <p:nvPr/>
        </p:nvSpPr>
        <p:spPr>
          <a:xfrm>
            <a:off x="8477344" y="3290775"/>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AF641BBD-1AE1-4473-A3CD-89545BCB14F4}"/>
              </a:ext>
            </a:extLst>
          </p:cNvPr>
          <p:cNvSpPr/>
          <p:nvPr/>
        </p:nvSpPr>
        <p:spPr>
          <a:xfrm>
            <a:off x="8194429" y="2899539"/>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Cambria" panose="02040503050406030204" pitchFamily="18" charset="0"/>
                <a:ea typeface="Cambria" panose="02040503050406030204" pitchFamily="18" charset="0"/>
                <a:cs typeface="Arial" panose="020B0604020202020204" pitchFamily="34" charset="0"/>
              </a:rPr>
              <a:t>0.0</a:t>
            </a:r>
          </a:p>
        </p:txBody>
      </p:sp>
      <p:sp>
        <p:nvSpPr>
          <p:cNvPr id="14" name="Rectangle 13">
            <a:extLst>
              <a:ext uri="{FF2B5EF4-FFF2-40B4-BE49-F238E27FC236}">
                <a16:creationId xmlns:a16="http://schemas.microsoft.com/office/drawing/2014/main" id="{6893BAD6-018F-4A85-AE18-DB743550469F}"/>
              </a:ext>
            </a:extLst>
          </p:cNvPr>
          <p:cNvSpPr/>
          <p:nvPr/>
        </p:nvSpPr>
        <p:spPr>
          <a:xfrm>
            <a:off x="8477344" y="2883100"/>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C7B1E7C0-6898-41C6-93BD-D0CD26828926}"/>
              </a:ext>
            </a:extLst>
          </p:cNvPr>
          <p:cNvSpPr/>
          <p:nvPr/>
        </p:nvSpPr>
        <p:spPr>
          <a:xfrm>
            <a:off x="457200" y="3196161"/>
            <a:ext cx="2222466" cy="478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rgbClr val="FF0000"/>
                </a:solidFill>
              </a:rPr>
              <a:t>0.75+0.5-0.75*0.5</a:t>
            </a:r>
          </a:p>
        </p:txBody>
      </p:sp>
      <p:sp>
        <p:nvSpPr>
          <p:cNvPr id="17" name="Oval 16">
            <a:extLst>
              <a:ext uri="{FF2B5EF4-FFF2-40B4-BE49-F238E27FC236}">
                <a16:creationId xmlns:a16="http://schemas.microsoft.com/office/drawing/2014/main" id="{784693B2-A349-4299-9632-88F7CFA18F08}"/>
              </a:ext>
            </a:extLst>
          </p:cNvPr>
          <p:cNvSpPr/>
          <p:nvPr/>
        </p:nvSpPr>
        <p:spPr>
          <a:xfrm>
            <a:off x="9910637" y="5503985"/>
            <a:ext cx="678426" cy="383458"/>
          </a:xfrm>
          <a:prstGeom prst="ellipse">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0.5</a:t>
            </a:r>
          </a:p>
        </p:txBody>
      </p:sp>
      <p:sp>
        <p:nvSpPr>
          <p:cNvPr id="19" name="Oval 18">
            <a:extLst>
              <a:ext uri="{FF2B5EF4-FFF2-40B4-BE49-F238E27FC236}">
                <a16:creationId xmlns:a16="http://schemas.microsoft.com/office/drawing/2014/main" id="{200E62A3-81ED-4367-BA43-A690540067FF}"/>
              </a:ext>
            </a:extLst>
          </p:cNvPr>
          <p:cNvSpPr/>
          <p:nvPr/>
        </p:nvSpPr>
        <p:spPr>
          <a:xfrm>
            <a:off x="6768755" y="2202024"/>
            <a:ext cx="963741" cy="410547"/>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1.0</a:t>
            </a:r>
          </a:p>
        </p:txBody>
      </p:sp>
      <p:sp>
        <p:nvSpPr>
          <p:cNvPr id="20" name="Oval 19">
            <a:extLst>
              <a:ext uri="{FF2B5EF4-FFF2-40B4-BE49-F238E27FC236}">
                <a16:creationId xmlns:a16="http://schemas.microsoft.com/office/drawing/2014/main" id="{A1A7090F-4A84-420A-89A1-FB5EAA22E34A}"/>
              </a:ext>
            </a:extLst>
          </p:cNvPr>
          <p:cNvSpPr/>
          <p:nvPr/>
        </p:nvSpPr>
        <p:spPr>
          <a:xfrm>
            <a:off x="6750094" y="179372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21" name="Rectangle 20">
            <a:extLst>
              <a:ext uri="{FF2B5EF4-FFF2-40B4-BE49-F238E27FC236}">
                <a16:creationId xmlns:a16="http://schemas.microsoft.com/office/drawing/2014/main" id="{F59A7427-3D0B-4B7A-BCF2-2984712EDF7D}"/>
              </a:ext>
            </a:extLst>
          </p:cNvPr>
          <p:cNvSpPr/>
          <p:nvPr/>
        </p:nvSpPr>
        <p:spPr>
          <a:xfrm>
            <a:off x="6892751" y="176307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id="{B793E604-2507-4B45-8E27-9C0717B9B726}"/>
              </a:ext>
            </a:extLst>
          </p:cNvPr>
          <p:cNvSpPr/>
          <p:nvPr/>
        </p:nvSpPr>
        <p:spPr>
          <a:xfrm>
            <a:off x="6892751" y="220202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4258502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dirty="0"/>
              <a:t>Exercise (success probability for the nodes)</a:t>
            </a:r>
          </a:p>
        </p:txBody>
      </p:sp>
      <p:pic>
        <p:nvPicPr>
          <p:cNvPr id="5" name="Picture 4">
            <a:extLst>
              <a:ext uri="{FF2B5EF4-FFF2-40B4-BE49-F238E27FC236}">
                <a16:creationId xmlns:a16="http://schemas.microsoft.com/office/drawing/2014/main" id="{5E9D4FAE-9EA5-4927-8F70-E90C243EA17E}"/>
              </a:ext>
            </a:extLst>
          </p:cNvPr>
          <p:cNvPicPr>
            <a:picLocks noChangeAspect="1"/>
          </p:cNvPicPr>
          <p:nvPr/>
        </p:nvPicPr>
        <p:blipFill>
          <a:blip r:embed="rId3"/>
          <a:stretch>
            <a:fillRect/>
          </a:stretch>
        </p:blipFill>
        <p:spPr>
          <a:xfrm>
            <a:off x="742950" y="935421"/>
            <a:ext cx="9979127" cy="5288398"/>
          </a:xfrm>
          <a:prstGeom prst="rect">
            <a:avLst/>
          </a:prstGeom>
        </p:spPr>
      </p:pic>
      <p:pic>
        <p:nvPicPr>
          <p:cNvPr id="4" name="Picture 3">
            <a:extLst>
              <a:ext uri="{FF2B5EF4-FFF2-40B4-BE49-F238E27FC236}">
                <a16:creationId xmlns:a16="http://schemas.microsoft.com/office/drawing/2014/main" id="{07BA7B64-6AF9-4C08-AAEF-1353B9D28CB3}"/>
              </a:ext>
            </a:extLst>
          </p:cNvPr>
          <p:cNvPicPr>
            <a:picLocks noChangeAspect="1"/>
          </p:cNvPicPr>
          <p:nvPr/>
        </p:nvPicPr>
        <p:blipFill>
          <a:blip r:embed="rId4"/>
          <a:stretch>
            <a:fillRect/>
          </a:stretch>
        </p:blipFill>
        <p:spPr>
          <a:xfrm>
            <a:off x="8524568" y="935664"/>
            <a:ext cx="3220262" cy="1678803"/>
          </a:xfrm>
          <a:prstGeom prst="rect">
            <a:avLst/>
          </a:prstGeom>
        </p:spPr>
      </p:pic>
      <p:sp>
        <p:nvSpPr>
          <p:cNvPr id="9" name="Rectangle 8">
            <a:extLst>
              <a:ext uri="{FF2B5EF4-FFF2-40B4-BE49-F238E27FC236}">
                <a16:creationId xmlns:a16="http://schemas.microsoft.com/office/drawing/2014/main" id="{2E47447F-9D1D-4119-9AC1-89A76461C26E}"/>
              </a:ext>
            </a:extLst>
          </p:cNvPr>
          <p:cNvSpPr/>
          <p:nvPr/>
        </p:nvSpPr>
        <p:spPr>
          <a:xfrm>
            <a:off x="4912772" y="123419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19F88072-7B73-4C39-85C6-1A390ED9D829}"/>
              </a:ext>
            </a:extLst>
          </p:cNvPr>
          <p:cNvSpPr/>
          <p:nvPr/>
        </p:nvSpPr>
        <p:spPr>
          <a:xfrm>
            <a:off x="5493535" y="322766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84915FF7-F2B6-4F8F-987F-6E6AE8782CB9}"/>
              </a:ext>
            </a:extLst>
          </p:cNvPr>
          <p:cNvSpPr/>
          <p:nvPr/>
        </p:nvSpPr>
        <p:spPr>
          <a:xfrm>
            <a:off x="8194430" y="3290775"/>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Arial" panose="020B0604020202020204" pitchFamily="34" charset="0"/>
                <a:cs typeface="Arial" panose="020B0604020202020204" pitchFamily="34" charset="0"/>
              </a:rPr>
              <a:t>1.0</a:t>
            </a:r>
          </a:p>
        </p:txBody>
      </p:sp>
      <p:sp>
        <p:nvSpPr>
          <p:cNvPr id="15" name="Rectangle 14">
            <a:extLst>
              <a:ext uri="{FF2B5EF4-FFF2-40B4-BE49-F238E27FC236}">
                <a16:creationId xmlns:a16="http://schemas.microsoft.com/office/drawing/2014/main" id="{0ABB9AB2-8480-4BB4-9570-B265C933A8FD}"/>
              </a:ext>
            </a:extLst>
          </p:cNvPr>
          <p:cNvSpPr/>
          <p:nvPr/>
        </p:nvSpPr>
        <p:spPr>
          <a:xfrm>
            <a:off x="8477344" y="3290775"/>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AF641BBD-1AE1-4473-A3CD-89545BCB14F4}"/>
              </a:ext>
            </a:extLst>
          </p:cNvPr>
          <p:cNvSpPr/>
          <p:nvPr/>
        </p:nvSpPr>
        <p:spPr>
          <a:xfrm>
            <a:off x="8194429" y="2899539"/>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Cambria" panose="02040503050406030204" pitchFamily="18" charset="0"/>
                <a:ea typeface="Cambria" panose="02040503050406030204" pitchFamily="18" charset="0"/>
                <a:cs typeface="Arial" panose="020B0604020202020204" pitchFamily="34" charset="0"/>
              </a:rPr>
              <a:t>0.0</a:t>
            </a:r>
          </a:p>
        </p:txBody>
      </p:sp>
      <p:sp>
        <p:nvSpPr>
          <p:cNvPr id="14" name="Rectangle 13">
            <a:extLst>
              <a:ext uri="{FF2B5EF4-FFF2-40B4-BE49-F238E27FC236}">
                <a16:creationId xmlns:a16="http://schemas.microsoft.com/office/drawing/2014/main" id="{6893BAD6-018F-4A85-AE18-DB743550469F}"/>
              </a:ext>
            </a:extLst>
          </p:cNvPr>
          <p:cNvSpPr/>
          <p:nvPr/>
        </p:nvSpPr>
        <p:spPr>
          <a:xfrm>
            <a:off x="8477344" y="2883100"/>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C7B1E7C0-6898-41C6-93BD-D0CD26828926}"/>
              </a:ext>
            </a:extLst>
          </p:cNvPr>
          <p:cNvSpPr/>
          <p:nvPr/>
        </p:nvSpPr>
        <p:spPr>
          <a:xfrm>
            <a:off x="457200" y="3196161"/>
            <a:ext cx="2222466" cy="478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rgbClr val="FF0000"/>
                </a:solidFill>
              </a:rPr>
              <a:t>0.75+0.5-0.75*0.5</a:t>
            </a:r>
          </a:p>
        </p:txBody>
      </p:sp>
      <p:sp>
        <p:nvSpPr>
          <p:cNvPr id="17" name="Oval 16">
            <a:extLst>
              <a:ext uri="{FF2B5EF4-FFF2-40B4-BE49-F238E27FC236}">
                <a16:creationId xmlns:a16="http://schemas.microsoft.com/office/drawing/2014/main" id="{50839073-3DB5-420C-9D5C-F0F2A4074E84}"/>
              </a:ext>
            </a:extLst>
          </p:cNvPr>
          <p:cNvSpPr/>
          <p:nvPr/>
        </p:nvSpPr>
        <p:spPr>
          <a:xfrm>
            <a:off x="9910637" y="5503985"/>
            <a:ext cx="678426" cy="383458"/>
          </a:xfrm>
          <a:prstGeom prst="ellipse">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0.5</a:t>
            </a:r>
          </a:p>
        </p:txBody>
      </p:sp>
      <p:sp>
        <p:nvSpPr>
          <p:cNvPr id="19" name="Oval 18">
            <a:extLst>
              <a:ext uri="{FF2B5EF4-FFF2-40B4-BE49-F238E27FC236}">
                <a16:creationId xmlns:a16="http://schemas.microsoft.com/office/drawing/2014/main" id="{11CDA12A-AF01-4DD7-A0D4-B6C8068D898C}"/>
              </a:ext>
            </a:extLst>
          </p:cNvPr>
          <p:cNvSpPr/>
          <p:nvPr/>
        </p:nvSpPr>
        <p:spPr>
          <a:xfrm>
            <a:off x="9305673" y="438685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20" name="Oval 19">
            <a:extLst>
              <a:ext uri="{FF2B5EF4-FFF2-40B4-BE49-F238E27FC236}">
                <a16:creationId xmlns:a16="http://schemas.microsoft.com/office/drawing/2014/main" id="{86066EDF-5937-499A-AB59-C414A13D27E9}"/>
              </a:ext>
            </a:extLst>
          </p:cNvPr>
          <p:cNvSpPr/>
          <p:nvPr/>
        </p:nvSpPr>
        <p:spPr>
          <a:xfrm>
            <a:off x="6768755" y="2202024"/>
            <a:ext cx="963741" cy="410547"/>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1.0</a:t>
            </a:r>
          </a:p>
        </p:txBody>
      </p:sp>
      <p:sp>
        <p:nvSpPr>
          <p:cNvPr id="21" name="Oval 20">
            <a:extLst>
              <a:ext uri="{FF2B5EF4-FFF2-40B4-BE49-F238E27FC236}">
                <a16:creationId xmlns:a16="http://schemas.microsoft.com/office/drawing/2014/main" id="{45B53C61-D030-4979-AB7C-A5BDF463CB77}"/>
              </a:ext>
            </a:extLst>
          </p:cNvPr>
          <p:cNvSpPr/>
          <p:nvPr/>
        </p:nvSpPr>
        <p:spPr>
          <a:xfrm>
            <a:off x="6750094" y="179372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22" name="Rectangle 21">
            <a:extLst>
              <a:ext uri="{FF2B5EF4-FFF2-40B4-BE49-F238E27FC236}">
                <a16:creationId xmlns:a16="http://schemas.microsoft.com/office/drawing/2014/main" id="{33A52424-3568-4B9D-AAB9-F7B2D633869C}"/>
              </a:ext>
            </a:extLst>
          </p:cNvPr>
          <p:cNvSpPr/>
          <p:nvPr/>
        </p:nvSpPr>
        <p:spPr>
          <a:xfrm>
            <a:off x="6892751" y="176307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a:extLst>
              <a:ext uri="{FF2B5EF4-FFF2-40B4-BE49-F238E27FC236}">
                <a16:creationId xmlns:a16="http://schemas.microsoft.com/office/drawing/2014/main" id="{C0579140-947B-434E-96FF-BA347F0C4208}"/>
              </a:ext>
            </a:extLst>
          </p:cNvPr>
          <p:cNvSpPr/>
          <p:nvPr/>
        </p:nvSpPr>
        <p:spPr>
          <a:xfrm>
            <a:off x="6892751" y="220202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0895024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dirty="0"/>
              <a:t>Exercise (success probability for the nodes)</a:t>
            </a:r>
          </a:p>
        </p:txBody>
      </p:sp>
      <p:pic>
        <p:nvPicPr>
          <p:cNvPr id="5" name="Picture 4">
            <a:extLst>
              <a:ext uri="{FF2B5EF4-FFF2-40B4-BE49-F238E27FC236}">
                <a16:creationId xmlns:a16="http://schemas.microsoft.com/office/drawing/2014/main" id="{5E9D4FAE-9EA5-4927-8F70-E90C243EA17E}"/>
              </a:ext>
            </a:extLst>
          </p:cNvPr>
          <p:cNvPicPr>
            <a:picLocks noChangeAspect="1"/>
          </p:cNvPicPr>
          <p:nvPr/>
        </p:nvPicPr>
        <p:blipFill>
          <a:blip r:embed="rId3"/>
          <a:stretch>
            <a:fillRect/>
          </a:stretch>
        </p:blipFill>
        <p:spPr>
          <a:xfrm>
            <a:off x="742950" y="935421"/>
            <a:ext cx="9979127" cy="5288398"/>
          </a:xfrm>
          <a:prstGeom prst="rect">
            <a:avLst/>
          </a:prstGeom>
        </p:spPr>
      </p:pic>
      <p:pic>
        <p:nvPicPr>
          <p:cNvPr id="4" name="Picture 3">
            <a:extLst>
              <a:ext uri="{FF2B5EF4-FFF2-40B4-BE49-F238E27FC236}">
                <a16:creationId xmlns:a16="http://schemas.microsoft.com/office/drawing/2014/main" id="{07BA7B64-6AF9-4C08-AAEF-1353B9D28CB3}"/>
              </a:ext>
            </a:extLst>
          </p:cNvPr>
          <p:cNvPicPr>
            <a:picLocks noChangeAspect="1"/>
          </p:cNvPicPr>
          <p:nvPr/>
        </p:nvPicPr>
        <p:blipFill>
          <a:blip r:embed="rId4"/>
          <a:stretch>
            <a:fillRect/>
          </a:stretch>
        </p:blipFill>
        <p:spPr>
          <a:xfrm>
            <a:off x="8524568" y="935664"/>
            <a:ext cx="3220262" cy="1678803"/>
          </a:xfrm>
          <a:prstGeom prst="rect">
            <a:avLst/>
          </a:prstGeom>
        </p:spPr>
      </p:pic>
      <p:sp>
        <p:nvSpPr>
          <p:cNvPr id="9" name="Rectangle 8">
            <a:extLst>
              <a:ext uri="{FF2B5EF4-FFF2-40B4-BE49-F238E27FC236}">
                <a16:creationId xmlns:a16="http://schemas.microsoft.com/office/drawing/2014/main" id="{2E47447F-9D1D-4119-9AC1-89A76461C26E}"/>
              </a:ext>
            </a:extLst>
          </p:cNvPr>
          <p:cNvSpPr/>
          <p:nvPr/>
        </p:nvSpPr>
        <p:spPr>
          <a:xfrm>
            <a:off x="4912772" y="123419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19F88072-7B73-4C39-85C6-1A390ED9D829}"/>
              </a:ext>
            </a:extLst>
          </p:cNvPr>
          <p:cNvSpPr/>
          <p:nvPr/>
        </p:nvSpPr>
        <p:spPr>
          <a:xfrm>
            <a:off x="5493535" y="322766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84915FF7-F2B6-4F8F-987F-6E6AE8782CB9}"/>
              </a:ext>
            </a:extLst>
          </p:cNvPr>
          <p:cNvSpPr/>
          <p:nvPr/>
        </p:nvSpPr>
        <p:spPr>
          <a:xfrm>
            <a:off x="8194430" y="3290775"/>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Arial" panose="020B0604020202020204" pitchFamily="34" charset="0"/>
                <a:cs typeface="Arial" panose="020B0604020202020204" pitchFamily="34" charset="0"/>
              </a:rPr>
              <a:t>1.0</a:t>
            </a:r>
          </a:p>
        </p:txBody>
      </p:sp>
      <p:sp>
        <p:nvSpPr>
          <p:cNvPr id="18" name="Rectangle 17">
            <a:extLst>
              <a:ext uri="{FF2B5EF4-FFF2-40B4-BE49-F238E27FC236}">
                <a16:creationId xmlns:a16="http://schemas.microsoft.com/office/drawing/2014/main" id="{AF641BBD-1AE1-4473-A3CD-89545BCB14F4}"/>
              </a:ext>
            </a:extLst>
          </p:cNvPr>
          <p:cNvSpPr/>
          <p:nvPr/>
        </p:nvSpPr>
        <p:spPr>
          <a:xfrm>
            <a:off x="8194429" y="2899539"/>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Cambria" panose="02040503050406030204" pitchFamily="18" charset="0"/>
                <a:ea typeface="Cambria" panose="02040503050406030204" pitchFamily="18" charset="0"/>
                <a:cs typeface="Arial" panose="020B0604020202020204" pitchFamily="34" charset="0"/>
              </a:rPr>
              <a:t>0.0</a:t>
            </a:r>
          </a:p>
        </p:txBody>
      </p:sp>
      <p:sp>
        <p:nvSpPr>
          <p:cNvPr id="14" name="Rectangle 13">
            <a:extLst>
              <a:ext uri="{FF2B5EF4-FFF2-40B4-BE49-F238E27FC236}">
                <a16:creationId xmlns:a16="http://schemas.microsoft.com/office/drawing/2014/main" id="{6893BAD6-018F-4A85-AE18-DB743550469F}"/>
              </a:ext>
            </a:extLst>
          </p:cNvPr>
          <p:cNvSpPr/>
          <p:nvPr/>
        </p:nvSpPr>
        <p:spPr>
          <a:xfrm>
            <a:off x="8477344" y="2883100"/>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C7B1E7C0-6898-41C6-93BD-D0CD26828926}"/>
              </a:ext>
            </a:extLst>
          </p:cNvPr>
          <p:cNvSpPr/>
          <p:nvPr/>
        </p:nvSpPr>
        <p:spPr>
          <a:xfrm>
            <a:off x="457200" y="3196161"/>
            <a:ext cx="2222466" cy="478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rgbClr val="FF0000"/>
                </a:solidFill>
              </a:rPr>
              <a:t>0.75+0.5-0.75*0.5</a:t>
            </a:r>
          </a:p>
        </p:txBody>
      </p:sp>
      <p:sp>
        <p:nvSpPr>
          <p:cNvPr id="17" name="Oval 16">
            <a:extLst>
              <a:ext uri="{FF2B5EF4-FFF2-40B4-BE49-F238E27FC236}">
                <a16:creationId xmlns:a16="http://schemas.microsoft.com/office/drawing/2014/main" id="{30F37AC0-EA5F-40A5-8844-30E44327EB0E}"/>
              </a:ext>
            </a:extLst>
          </p:cNvPr>
          <p:cNvSpPr/>
          <p:nvPr/>
        </p:nvSpPr>
        <p:spPr>
          <a:xfrm>
            <a:off x="9910637" y="5503985"/>
            <a:ext cx="678426" cy="383458"/>
          </a:xfrm>
          <a:prstGeom prst="ellipse">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0.5</a:t>
            </a:r>
          </a:p>
        </p:txBody>
      </p:sp>
      <p:sp>
        <p:nvSpPr>
          <p:cNvPr id="19" name="Oval 18">
            <a:extLst>
              <a:ext uri="{FF2B5EF4-FFF2-40B4-BE49-F238E27FC236}">
                <a16:creationId xmlns:a16="http://schemas.microsoft.com/office/drawing/2014/main" id="{345BDBEB-6449-4433-A41D-777046892DF3}"/>
              </a:ext>
            </a:extLst>
          </p:cNvPr>
          <p:cNvSpPr/>
          <p:nvPr/>
        </p:nvSpPr>
        <p:spPr>
          <a:xfrm>
            <a:off x="9305673" y="438685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20" name="Oval 19">
            <a:extLst>
              <a:ext uri="{FF2B5EF4-FFF2-40B4-BE49-F238E27FC236}">
                <a16:creationId xmlns:a16="http://schemas.microsoft.com/office/drawing/2014/main" id="{40796E84-B652-4D07-85B1-2278921A54BA}"/>
              </a:ext>
            </a:extLst>
          </p:cNvPr>
          <p:cNvSpPr/>
          <p:nvPr/>
        </p:nvSpPr>
        <p:spPr>
          <a:xfrm>
            <a:off x="6768755" y="2202024"/>
            <a:ext cx="963741" cy="410547"/>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1.0</a:t>
            </a:r>
          </a:p>
        </p:txBody>
      </p:sp>
      <p:sp>
        <p:nvSpPr>
          <p:cNvPr id="21" name="Oval 20">
            <a:extLst>
              <a:ext uri="{FF2B5EF4-FFF2-40B4-BE49-F238E27FC236}">
                <a16:creationId xmlns:a16="http://schemas.microsoft.com/office/drawing/2014/main" id="{5025FB51-CE9B-48DC-BD03-199E141F4F6E}"/>
              </a:ext>
            </a:extLst>
          </p:cNvPr>
          <p:cNvSpPr/>
          <p:nvPr/>
        </p:nvSpPr>
        <p:spPr>
          <a:xfrm>
            <a:off x="6750094" y="179372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22" name="Rectangle 21">
            <a:extLst>
              <a:ext uri="{FF2B5EF4-FFF2-40B4-BE49-F238E27FC236}">
                <a16:creationId xmlns:a16="http://schemas.microsoft.com/office/drawing/2014/main" id="{B30FB8F3-FAD0-4EF4-84F3-6075CEBC8A03}"/>
              </a:ext>
            </a:extLst>
          </p:cNvPr>
          <p:cNvSpPr/>
          <p:nvPr/>
        </p:nvSpPr>
        <p:spPr>
          <a:xfrm>
            <a:off x="6892751" y="176307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a:extLst>
              <a:ext uri="{FF2B5EF4-FFF2-40B4-BE49-F238E27FC236}">
                <a16:creationId xmlns:a16="http://schemas.microsoft.com/office/drawing/2014/main" id="{7A4BB221-FAF4-441B-8541-82365B585141}"/>
              </a:ext>
            </a:extLst>
          </p:cNvPr>
          <p:cNvSpPr/>
          <p:nvPr/>
        </p:nvSpPr>
        <p:spPr>
          <a:xfrm>
            <a:off x="6892751" y="220202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095155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dirty="0"/>
              <a:t>Exercise (success probability for the nodes)</a:t>
            </a:r>
          </a:p>
        </p:txBody>
      </p:sp>
      <p:pic>
        <p:nvPicPr>
          <p:cNvPr id="5" name="Picture 4">
            <a:extLst>
              <a:ext uri="{FF2B5EF4-FFF2-40B4-BE49-F238E27FC236}">
                <a16:creationId xmlns:a16="http://schemas.microsoft.com/office/drawing/2014/main" id="{5E9D4FAE-9EA5-4927-8F70-E90C243EA17E}"/>
              </a:ext>
            </a:extLst>
          </p:cNvPr>
          <p:cNvPicPr>
            <a:picLocks noChangeAspect="1"/>
          </p:cNvPicPr>
          <p:nvPr/>
        </p:nvPicPr>
        <p:blipFill>
          <a:blip r:embed="rId3"/>
          <a:stretch>
            <a:fillRect/>
          </a:stretch>
        </p:blipFill>
        <p:spPr>
          <a:xfrm>
            <a:off x="742950" y="935421"/>
            <a:ext cx="9979127" cy="5288398"/>
          </a:xfrm>
          <a:prstGeom prst="rect">
            <a:avLst/>
          </a:prstGeom>
        </p:spPr>
      </p:pic>
      <p:pic>
        <p:nvPicPr>
          <p:cNvPr id="4" name="Picture 3">
            <a:extLst>
              <a:ext uri="{FF2B5EF4-FFF2-40B4-BE49-F238E27FC236}">
                <a16:creationId xmlns:a16="http://schemas.microsoft.com/office/drawing/2014/main" id="{07BA7B64-6AF9-4C08-AAEF-1353B9D28CB3}"/>
              </a:ext>
            </a:extLst>
          </p:cNvPr>
          <p:cNvPicPr>
            <a:picLocks noChangeAspect="1"/>
          </p:cNvPicPr>
          <p:nvPr/>
        </p:nvPicPr>
        <p:blipFill>
          <a:blip r:embed="rId4"/>
          <a:stretch>
            <a:fillRect/>
          </a:stretch>
        </p:blipFill>
        <p:spPr>
          <a:xfrm>
            <a:off x="8524568" y="935664"/>
            <a:ext cx="3220262" cy="1678803"/>
          </a:xfrm>
          <a:prstGeom prst="rect">
            <a:avLst/>
          </a:prstGeom>
        </p:spPr>
      </p:pic>
      <p:sp>
        <p:nvSpPr>
          <p:cNvPr id="9" name="Rectangle 8">
            <a:extLst>
              <a:ext uri="{FF2B5EF4-FFF2-40B4-BE49-F238E27FC236}">
                <a16:creationId xmlns:a16="http://schemas.microsoft.com/office/drawing/2014/main" id="{2E47447F-9D1D-4119-9AC1-89A76461C26E}"/>
              </a:ext>
            </a:extLst>
          </p:cNvPr>
          <p:cNvSpPr/>
          <p:nvPr/>
        </p:nvSpPr>
        <p:spPr>
          <a:xfrm>
            <a:off x="4912772" y="123419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19F88072-7B73-4C39-85C6-1A390ED9D829}"/>
              </a:ext>
            </a:extLst>
          </p:cNvPr>
          <p:cNvSpPr/>
          <p:nvPr/>
        </p:nvSpPr>
        <p:spPr>
          <a:xfrm>
            <a:off x="5493535" y="322766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84915FF7-F2B6-4F8F-987F-6E6AE8782CB9}"/>
              </a:ext>
            </a:extLst>
          </p:cNvPr>
          <p:cNvSpPr/>
          <p:nvPr/>
        </p:nvSpPr>
        <p:spPr>
          <a:xfrm>
            <a:off x="8194430" y="3290775"/>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Arial" panose="020B0604020202020204" pitchFamily="34" charset="0"/>
                <a:cs typeface="Arial" panose="020B0604020202020204" pitchFamily="34" charset="0"/>
              </a:rPr>
              <a:t>1.0</a:t>
            </a:r>
          </a:p>
        </p:txBody>
      </p:sp>
      <p:sp>
        <p:nvSpPr>
          <p:cNvPr id="18" name="Rectangle 17">
            <a:extLst>
              <a:ext uri="{FF2B5EF4-FFF2-40B4-BE49-F238E27FC236}">
                <a16:creationId xmlns:a16="http://schemas.microsoft.com/office/drawing/2014/main" id="{AF641BBD-1AE1-4473-A3CD-89545BCB14F4}"/>
              </a:ext>
            </a:extLst>
          </p:cNvPr>
          <p:cNvSpPr/>
          <p:nvPr/>
        </p:nvSpPr>
        <p:spPr>
          <a:xfrm>
            <a:off x="8194429" y="2899539"/>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Cambria" panose="02040503050406030204" pitchFamily="18" charset="0"/>
                <a:ea typeface="Cambria" panose="02040503050406030204" pitchFamily="18" charset="0"/>
                <a:cs typeface="Arial" panose="020B0604020202020204" pitchFamily="34" charset="0"/>
              </a:rPr>
              <a:t>0.25</a:t>
            </a:r>
          </a:p>
        </p:txBody>
      </p:sp>
      <p:sp>
        <p:nvSpPr>
          <p:cNvPr id="16" name="Rectangle 15">
            <a:extLst>
              <a:ext uri="{FF2B5EF4-FFF2-40B4-BE49-F238E27FC236}">
                <a16:creationId xmlns:a16="http://schemas.microsoft.com/office/drawing/2014/main" id="{C7B1E7C0-6898-41C6-93BD-D0CD26828926}"/>
              </a:ext>
            </a:extLst>
          </p:cNvPr>
          <p:cNvSpPr/>
          <p:nvPr/>
        </p:nvSpPr>
        <p:spPr>
          <a:xfrm>
            <a:off x="457200" y="3196161"/>
            <a:ext cx="2222466" cy="478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rgbClr val="FF0000"/>
                </a:solidFill>
              </a:rPr>
              <a:t>0.75+0.5-0.75*0.5</a:t>
            </a:r>
          </a:p>
        </p:txBody>
      </p:sp>
      <p:sp>
        <p:nvSpPr>
          <p:cNvPr id="17" name="Oval 16">
            <a:extLst>
              <a:ext uri="{FF2B5EF4-FFF2-40B4-BE49-F238E27FC236}">
                <a16:creationId xmlns:a16="http://schemas.microsoft.com/office/drawing/2014/main" id="{30F37AC0-EA5F-40A5-8844-30E44327EB0E}"/>
              </a:ext>
            </a:extLst>
          </p:cNvPr>
          <p:cNvSpPr/>
          <p:nvPr/>
        </p:nvSpPr>
        <p:spPr>
          <a:xfrm>
            <a:off x="9910637" y="5503985"/>
            <a:ext cx="678426" cy="383458"/>
          </a:xfrm>
          <a:prstGeom prst="ellipse">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0.5</a:t>
            </a:r>
          </a:p>
        </p:txBody>
      </p:sp>
      <p:sp>
        <p:nvSpPr>
          <p:cNvPr id="19" name="Oval 18">
            <a:extLst>
              <a:ext uri="{FF2B5EF4-FFF2-40B4-BE49-F238E27FC236}">
                <a16:creationId xmlns:a16="http://schemas.microsoft.com/office/drawing/2014/main" id="{345BDBEB-6449-4433-A41D-777046892DF3}"/>
              </a:ext>
            </a:extLst>
          </p:cNvPr>
          <p:cNvSpPr/>
          <p:nvPr/>
        </p:nvSpPr>
        <p:spPr>
          <a:xfrm>
            <a:off x="9305673" y="438685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15" name="Oval 14">
            <a:extLst>
              <a:ext uri="{FF2B5EF4-FFF2-40B4-BE49-F238E27FC236}">
                <a16:creationId xmlns:a16="http://schemas.microsoft.com/office/drawing/2014/main" id="{F9C3A2D8-9950-4253-89F8-378DF90914A5}"/>
              </a:ext>
            </a:extLst>
          </p:cNvPr>
          <p:cNvSpPr/>
          <p:nvPr/>
        </p:nvSpPr>
        <p:spPr>
          <a:xfrm>
            <a:off x="6768755" y="2202024"/>
            <a:ext cx="963741" cy="410547"/>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1.0</a:t>
            </a:r>
          </a:p>
        </p:txBody>
      </p:sp>
      <p:sp>
        <p:nvSpPr>
          <p:cNvPr id="20" name="Oval 19">
            <a:extLst>
              <a:ext uri="{FF2B5EF4-FFF2-40B4-BE49-F238E27FC236}">
                <a16:creationId xmlns:a16="http://schemas.microsoft.com/office/drawing/2014/main" id="{766A7DD3-B3E4-48A9-9F0B-66F3D10B97FD}"/>
              </a:ext>
            </a:extLst>
          </p:cNvPr>
          <p:cNvSpPr/>
          <p:nvPr/>
        </p:nvSpPr>
        <p:spPr>
          <a:xfrm>
            <a:off x="6750094" y="179372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21" name="Rectangle 20">
            <a:extLst>
              <a:ext uri="{FF2B5EF4-FFF2-40B4-BE49-F238E27FC236}">
                <a16:creationId xmlns:a16="http://schemas.microsoft.com/office/drawing/2014/main" id="{B74B1D83-CC43-47E6-BCD8-FEF52BAAB2B9}"/>
              </a:ext>
            </a:extLst>
          </p:cNvPr>
          <p:cNvSpPr/>
          <p:nvPr/>
        </p:nvSpPr>
        <p:spPr>
          <a:xfrm>
            <a:off x="6892751" y="176307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id="{A58B5752-9682-4A29-919A-0B612BAD7AE2}"/>
              </a:ext>
            </a:extLst>
          </p:cNvPr>
          <p:cNvSpPr/>
          <p:nvPr/>
        </p:nvSpPr>
        <p:spPr>
          <a:xfrm>
            <a:off x="6892751" y="220202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484183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dirty="0"/>
              <a:t>Exercise (success probability for the nodes)</a:t>
            </a:r>
          </a:p>
        </p:txBody>
      </p:sp>
      <p:pic>
        <p:nvPicPr>
          <p:cNvPr id="5" name="Picture 4">
            <a:extLst>
              <a:ext uri="{FF2B5EF4-FFF2-40B4-BE49-F238E27FC236}">
                <a16:creationId xmlns:a16="http://schemas.microsoft.com/office/drawing/2014/main" id="{5E9D4FAE-9EA5-4927-8F70-E90C243EA17E}"/>
              </a:ext>
            </a:extLst>
          </p:cNvPr>
          <p:cNvPicPr>
            <a:picLocks noChangeAspect="1"/>
          </p:cNvPicPr>
          <p:nvPr/>
        </p:nvPicPr>
        <p:blipFill>
          <a:blip r:embed="rId3"/>
          <a:stretch>
            <a:fillRect/>
          </a:stretch>
        </p:blipFill>
        <p:spPr>
          <a:xfrm>
            <a:off x="742950" y="935421"/>
            <a:ext cx="9979127" cy="5288398"/>
          </a:xfrm>
          <a:prstGeom prst="rect">
            <a:avLst/>
          </a:prstGeom>
        </p:spPr>
      </p:pic>
      <p:pic>
        <p:nvPicPr>
          <p:cNvPr id="4" name="Picture 3">
            <a:extLst>
              <a:ext uri="{FF2B5EF4-FFF2-40B4-BE49-F238E27FC236}">
                <a16:creationId xmlns:a16="http://schemas.microsoft.com/office/drawing/2014/main" id="{07BA7B64-6AF9-4C08-AAEF-1353B9D28CB3}"/>
              </a:ext>
            </a:extLst>
          </p:cNvPr>
          <p:cNvPicPr>
            <a:picLocks noChangeAspect="1"/>
          </p:cNvPicPr>
          <p:nvPr/>
        </p:nvPicPr>
        <p:blipFill>
          <a:blip r:embed="rId4"/>
          <a:stretch>
            <a:fillRect/>
          </a:stretch>
        </p:blipFill>
        <p:spPr>
          <a:xfrm>
            <a:off x="8524568" y="935664"/>
            <a:ext cx="3220262" cy="1678803"/>
          </a:xfrm>
          <a:prstGeom prst="rect">
            <a:avLst/>
          </a:prstGeom>
        </p:spPr>
      </p:pic>
      <p:sp>
        <p:nvSpPr>
          <p:cNvPr id="9" name="Rectangle 8">
            <a:extLst>
              <a:ext uri="{FF2B5EF4-FFF2-40B4-BE49-F238E27FC236}">
                <a16:creationId xmlns:a16="http://schemas.microsoft.com/office/drawing/2014/main" id="{2E47447F-9D1D-4119-9AC1-89A76461C26E}"/>
              </a:ext>
            </a:extLst>
          </p:cNvPr>
          <p:cNvSpPr/>
          <p:nvPr/>
        </p:nvSpPr>
        <p:spPr>
          <a:xfrm>
            <a:off x="4912772" y="123419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84915FF7-F2B6-4F8F-987F-6E6AE8782CB9}"/>
              </a:ext>
            </a:extLst>
          </p:cNvPr>
          <p:cNvSpPr/>
          <p:nvPr/>
        </p:nvSpPr>
        <p:spPr>
          <a:xfrm>
            <a:off x="8194430" y="3290775"/>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Arial" panose="020B0604020202020204" pitchFamily="34" charset="0"/>
                <a:cs typeface="Arial" panose="020B0604020202020204" pitchFamily="34" charset="0"/>
              </a:rPr>
              <a:t>1.0</a:t>
            </a:r>
          </a:p>
        </p:txBody>
      </p:sp>
      <p:sp>
        <p:nvSpPr>
          <p:cNvPr id="18" name="Rectangle 17">
            <a:extLst>
              <a:ext uri="{FF2B5EF4-FFF2-40B4-BE49-F238E27FC236}">
                <a16:creationId xmlns:a16="http://schemas.microsoft.com/office/drawing/2014/main" id="{AF641BBD-1AE1-4473-A3CD-89545BCB14F4}"/>
              </a:ext>
            </a:extLst>
          </p:cNvPr>
          <p:cNvSpPr/>
          <p:nvPr/>
        </p:nvSpPr>
        <p:spPr>
          <a:xfrm>
            <a:off x="8194429" y="2899539"/>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Cambria" panose="02040503050406030204" pitchFamily="18" charset="0"/>
                <a:ea typeface="Cambria" panose="02040503050406030204" pitchFamily="18" charset="0"/>
                <a:cs typeface="Arial" panose="020B0604020202020204" pitchFamily="34" charset="0"/>
              </a:rPr>
              <a:t>0.25</a:t>
            </a:r>
          </a:p>
        </p:txBody>
      </p:sp>
      <p:sp>
        <p:nvSpPr>
          <p:cNvPr id="16" name="Rectangle 15">
            <a:extLst>
              <a:ext uri="{FF2B5EF4-FFF2-40B4-BE49-F238E27FC236}">
                <a16:creationId xmlns:a16="http://schemas.microsoft.com/office/drawing/2014/main" id="{C7B1E7C0-6898-41C6-93BD-D0CD26828926}"/>
              </a:ext>
            </a:extLst>
          </p:cNvPr>
          <p:cNvSpPr/>
          <p:nvPr/>
        </p:nvSpPr>
        <p:spPr>
          <a:xfrm>
            <a:off x="457200" y="3196161"/>
            <a:ext cx="2222466" cy="478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rgbClr val="FF0000"/>
                </a:solidFill>
              </a:rPr>
              <a:t>0.75+0.5-0.75*0.5</a:t>
            </a:r>
          </a:p>
        </p:txBody>
      </p:sp>
      <p:sp>
        <p:nvSpPr>
          <p:cNvPr id="17" name="Oval 16">
            <a:extLst>
              <a:ext uri="{FF2B5EF4-FFF2-40B4-BE49-F238E27FC236}">
                <a16:creationId xmlns:a16="http://schemas.microsoft.com/office/drawing/2014/main" id="{30F37AC0-EA5F-40A5-8844-30E44327EB0E}"/>
              </a:ext>
            </a:extLst>
          </p:cNvPr>
          <p:cNvSpPr/>
          <p:nvPr/>
        </p:nvSpPr>
        <p:spPr>
          <a:xfrm>
            <a:off x="9910637" y="5503985"/>
            <a:ext cx="678426" cy="383458"/>
          </a:xfrm>
          <a:prstGeom prst="ellipse">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0.5</a:t>
            </a:r>
          </a:p>
        </p:txBody>
      </p:sp>
      <p:sp>
        <p:nvSpPr>
          <p:cNvPr id="19" name="Oval 18">
            <a:extLst>
              <a:ext uri="{FF2B5EF4-FFF2-40B4-BE49-F238E27FC236}">
                <a16:creationId xmlns:a16="http://schemas.microsoft.com/office/drawing/2014/main" id="{345BDBEB-6449-4433-A41D-777046892DF3}"/>
              </a:ext>
            </a:extLst>
          </p:cNvPr>
          <p:cNvSpPr/>
          <p:nvPr/>
        </p:nvSpPr>
        <p:spPr>
          <a:xfrm>
            <a:off x="9305673" y="438685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14" name="Oval 13">
            <a:extLst>
              <a:ext uri="{FF2B5EF4-FFF2-40B4-BE49-F238E27FC236}">
                <a16:creationId xmlns:a16="http://schemas.microsoft.com/office/drawing/2014/main" id="{419E044B-5C0D-457A-81E2-ACE4895B0D50}"/>
              </a:ext>
            </a:extLst>
          </p:cNvPr>
          <p:cNvSpPr/>
          <p:nvPr/>
        </p:nvSpPr>
        <p:spPr>
          <a:xfrm>
            <a:off x="6768755" y="2202024"/>
            <a:ext cx="963741" cy="410547"/>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1.0</a:t>
            </a:r>
          </a:p>
        </p:txBody>
      </p:sp>
      <p:sp>
        <p:nvSpPr>
          <p:cNvPr id="15" name="Oval 14">
            <a:extLst>
              <a:ext uri="{FF2B5EF4-FFF2-40B4-BE49-F238E27FC236}">
                <a16:creationId xmlns:a16="http://schemas.microsoft.com/office/drawing/2014/main" id="{5613EA20-61FB-40BA-8B9D-7EB56137484C}"/>
              </a:ext>
            </a:extLst>
          </p:cNvPr>
          <p:cNvSpPr/>
          <p:nvPr/>
        </p:nvSpPr>
        <p:spPr>
          <a:xfrm>
            <a:off x="6750094" y="179372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20" name="Rectangle 19">
            <a:extLst>
              <a:ext uri="{FF2B5EF4-FFF2-40B4-BE49-F238E27FC236}">
                <a16:creationId xmlns:a16="http://schemas.microsoft.com/office/drawing/2014/main" id="{C67B9D29-AF69-4643-93B4-206777B2F132}"/>
              </a:ext>
            </a:extLst>
          </p:cNvPr>
          <p:cNvSpPr/>
          <p:nvPr/>
        </p:nvSpPr>
        <p:spPr>
          <a:xfrm>
            <a:off x="6892751" y="176307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437D2E1C-B80A-4B1B-A225-45F956642749}"/>
              </a:ext>
            </a:extLst>
          </p:cNvPr>
          <p:cNvSpPr/>
          <p:nvPr/>
        </p:nvSpPr>
        <p:spPr>
          <a:xfrm>
            <a:off x="6892751" y="220202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325851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dirty="0"/>
              <a:t>Exercise (success probability for the nodes)</a:t>
            </a:r>
          </a:p>
        </p:txBody>
      </p:sp>
      <p:pic>
        <p:nvPicPr>
          <p:cNvPr id="5" name="Picture 4">
            <a:extLst>
              <a:ext uri="{FF2B5EF4-FFF2-40B4-BE49-F238E27FC236}">
                <a16:creationId xmlns:a16="http://schemas.microsoft.com/office/drawing/2014/main" id="{5E9D4FAE-9EA5-4927-8F70-E90C243EA17E}"/>
              </a:ext>
            </a:extLst>
          </p:cNvPr>
          <p:cNvPicPr>
            <a:picLocks noChangeAspect="1"/>
          </p:cNvPicPr>
          <p:nvPr/>
        </p:nvPicPr>
        <p:blipFill>
          <a:blip r:embed="rId3"/>
          <a:stretch>
            <a:fillRect/>
          </a:stretch>
        </p:blipFill>
        <p:spPr>
          <a:xfrm>
            <a:off x="742950" y="935421"/>
            <a:ext cx="9979127" cy="5288398"/>
          </a:xfrm>
          <a:prstGeom prst="rect">
            <a:avLst/>
          </a:prstGeom>
        </p:spPr>
      </p:pic>
      <p:pic>
        <p:nvPicPr>
          <p:cNvPr id="4" name="Picture 3">
            <a:extLst>
              <a:ext uri="{FF2B5EF4-FFF2-40B4-BE49-F238E27FC236}">
                <a16:creationId xmlns:a16="http://schemas.microsoft.com/office/drawing/2014/main" id="{07BA7B64-6AF9-4C08-AAEF-1353B9D28CB3}"/>
              </a:ext>
            </a:extLst>
          </p:cNvPr>
          <p:cNvPicPr>
            <a:picLocks noChangeAspect="1"/>
          </p:cNvPicPr>
          <p:nvPr/>
        </p:nvPicPr>
        <p:blipFill>
          <a:blip r:embed="rId4"/>
          <a:stretch>
            <a:fillRect/>
          </a:stretch>
        </p:blipFill>
        <p:spPr>
          <a:xfrm>
            <a:off x="8524568" y="935664"/>
            <a:ext cx="3220262" cy="1678803"/>
          </a:xfrm>
          <a:prstGeom prst="rect">
            <a:avLst/>
          </a:prstGeom>
        </p:spPr>
      </p:pic>
      <p:sp>
        <p:nvSpPr>
          <p:cNvPr id="9" name="Rectangle 8">
            <a:extLst>
              <a:ext uri="{FF2B5EF4-FFF2-40B4-BE49-F238E27FC236}">
                <a16:creationId xmlns:a16="http://schemas.microsoft.com/office/drawing/2014/main" id="{2E47447F-9D1D-4119-9AC1-89A76461C26E}"/>
              </a:ext>
            </a:extLst>
          </p:cNvPr>
          <p:cNvSpPr/>
          <p:nvPr/>
        </p:nvSpPr>
        <p:spPr>
          <a:xfrm>
            <a:off x="4912772" y="123419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84915FF7-F2B6-4F8F-987F-6E6AE8782CB9}"/>
              </a:ext>
            </a:extLst>
          </p:cNvPr>
          <p:cNvSpPr/>
          <p:nvPr/>
        </p:nvSpPr>
        <p:spPr>
          <a:xfrm>
            <a:off x="8194430" y="3290775"/>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Arial" panose="020B0604020202020204" pitchFamily="34" charset="0"/>
                <a:cs typeface="Arial" panose="020B0604020202020204" pitchFamily="34" charset="0"/>
              </a:rPr>
              <a:t>1.0</a:t>
            </a:r>
          </a:p>
        </p:txBody>
      </p:sp>
      <p:sp>
        <p:nvSpPr>
          <p:cNvPr id="18" name="Rectangle 17">
            <a:extLst>
              <a:ext uri="{FF2B5EF4-FFF2-40B4-BE49-F238E27FC236}">
                <a16:creationId xmlns:a16="http://schemas.microsoft.com/office/drawing/2014/main" id="{AF641BBD-1AE1-4473-A3CD-89545BCB14F4}"/>
              </a:ext>
            </a:extLst>
          </p:cNvPr>
          <p:cNvSpPr/>
          <p:nvPr/>
        </p:nvSpPr>
        <p:spPr>
          <a:xfrm>
            <a:off x="8194429" y="2899539"/>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Cambria" panose="02040503050406030204" pitchFamily="18" charset="0"/>
                <a:ea typeface="Cambria" panose="02040503050406030204" pitchFamily="18" charset="0"/>
                <a:cs typeface="Arial" panose="020B0604020202020204" pitchFamily="34" charset="0"/>
              </a:rPr>
              <a:t>0.25</a:t>
            </a:r>
          </a:p>
        </p:txBody>
      </p:sp>
      <p:sp>
        <p:nvSpPr>
          <p:cNvPr id="16" name="Rectangle 15">
            <a:extLst>
              <a:ext uri="{FF2B5EF4-FFF2-40B4-BE49-F238E27FC236}">
                <a16:creationId xmlns:a16="http://schemas.microsoft.com/office/drawing/2014/main" id="{C7B1E7C0-6898-41C6-93BD-D0CD26828926}"/>
              </a:ext>
            </a:extLst>
          </p:cNvPr>
          <p:cNvSpPr/>
          <p:nvPr/>
        </p:nvSpPr>
        <p:spPr>
          <a:xfrm>
            <a:off x="457200" y="3196161"/>
            <a:ext cx="2222466" cy="478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rgbClr val="FF0000"/>
                </a:solidFill>
              </a:rPr>
              <a:t>0.75+0.5-0.75*0.5</a:t>
            </a:r>
          </a:p>
        </p:txBody>
      </p:sp>
      <p:sp>
        <p:nvSpPr>
          <p:cNvPr id="17" name="Oval 16">
            <a:extLst>
              <a:ext uri="{FF2B5EF4-FFF2-40B4-BE49-F238E27FC236}">
                <a16:creationId xmlns:a16="http://schemas.microsoft.com/office/drawing/2014/main" id="{30F37AC0-EA5F-40A5-8844-30E44327EB0E}"/>
              </a:ext>
            </a:extLst>
          </p:cNvPr>
          <p:cNvSpPr/>
          <p:nvPr/>
        </p:nvSpPr>
        <p:spPr>
          <a:xfrm>
            <a:off x="9910637" y="5503985"/>
            <a:ext cx="678426" cy="383458"/>
          </a:xfrm>
          <a:prstGeom prst="ellipse">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0.5</a:t>
            </a:r>
          </a:p>
        </p:txBody>
      </p:sp>
      <p:sp>
        <p:nvSpPr>
          <p:cNvPr id="19" name="Oval 18">
            <a:extLst>
              <a:ext uri="{FF2B5EF4-FFF2-40B4-BE49-F238E27FC236}">
                <a16:creationId xmlns:a16="http://schemas.microsoft.com/office/drawing/2014/main" id="{345BDBEB-6449-4433-A41D-777046892DF3}"/>
              </a:ext>
            </a:extLst>
          </p:cNvPr>
          <p:cNvSpPr/>
          <p:nvPr/>
        </p:nvSpPr>
        <p:spPr>
          <a:xfrm>
            <a:off x="9305673" y="438685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14" name="Oval 13">
            <a:extLst>
              <a:ext uri="{FF2B5EF4-FFF2-40B4-BE49-F238E27FC236}">
                <a16:creationId xmlns:a16="http://schemas.microsoft.com/office/drawing/2014/main" id="{75C9A2A3-E372-4D76-9829-2A6254CD66E2}"/>
              </a:ext>
            </a:extLst>
          </p:cNvPr>
          <p:cNvSpPr/>
          <p:nvPr/>
        </p:nvSpPr>
        <p:spPr>
          <a:xfrm>
            <a:off x="6768755" y="2202024"/>
            <a:ext cx="963741" cy="410547"/>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1.0</a:t>
            </a:r>
          </a:p>
        </p:txBody>
      </p:sp>
      <p:sp>
        <p:nvSpPr>
          <p:cNvPr id="15" name="Oval 14">
            <a:extLst>
              <a:ext uri="{FF2B5EF4-FFF2-40B4-BE49-F238E27FC236}">
                <a16:creationId xmlns:a16="http://schemas.microsoft.com/office/drawing/2014/main" id="{37C9DC75-95F7-48A2-AC98-B1098E75A10F}"/>
              </a:ext>
            </a:extLst>
          </p:cNvPr>
          <p:cNvSpPr/>
          <p:nvPr/>
        </p:nvSpPr>
        <p:spPr>
          <a:xfrm>
            <a:off x="6750094" y="179372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20" name="Rectangle 19">
            <a:extLst>
              <a:ext uri="{FF2B5EF4-FFF2-40B4-BE49-F238E27FC236}">
                <a16:creationId xmlns:a16="http://schemas.microsoft.com/office/drawing/2014/main" id="{36DD8AA7-C59E-4F8D-9F61-B3601350612B}"/>
              </a:ext>
            </a:extLst>
          </p:cNvPr>
          <p:cNvSpPr/>
          <p:nvPr/>
        </p:nvSpPr>
        <p:spPr>
          <a:xfrm>
            <a:off x="6892751" y="176307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6369950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dirty="0"/>
              <a:t>Exercise (success probability for the nodes)</a:t>
            </a:r>
          </a:p>
        </p:txBody>
      </p:sp>
      <p:pic>
        <p:nvPicPr>
          <p:cNvPr id="5" name="Picture 4">
            <a:extLst>
              <a:ext uri="{FF2B5EF4-FFF2-40B4-BE49-F238E27FC236}">
                <a16:creationId xmlns:a16="http://schemas.microsoft.com/office/drawing/2014/main" id="{5E9D4FAE-9EA5-4927-8F70-E90C243EA17E}"/>
              </a:ext>
            </a:extLst>
          </p:cNvPr>
          <p:cNvPicPr>
            <a:picLocks noChangeAspect="1"/>
          </p:cNvPicPr>
          <p:nvPr/>
        </p:nvPicPr>
        <p:blipFill>
          <a:blip r:embed="rId3"/>
          <a:stretch>
            <a:fillRect/>
          </a:stretch>
        </p:blipFill>
        <p:spPr>
          <a:xfrm>
            <a:off x="742950" y="935421"/>
            <a:ext cx="9979127" cy="5288398"/>
          </a:xfrm>
          <a:prstGeom prst="rect">
            <a:avLst/>
          </a:prstGeom>
        </p:spPr>
      </p:pic>
      <p:pic>
        <p:nvPicPr>
          <p:cNvPr id="4" name="Picture 3">
            <a:extLst>
              <a:ext uri="{FF2B5EF4-FFF2-40B4-BE49-F238E27FC236}">
                <a16:creationId xmlns:a16="http://schemas.microsoft.com/office/drawing/2014/main" id="{07BA7B64-6AF9-4C08-AAEF-1353B9D28CB3}"/>
              </a:ext>
            </a:extLst>
          </p:cNvPr>
          <p:cNvPicPr>
            <a:picLocks noChangeAspect="1"/>
          </p:cNvPicPr>
          <p:nvPr/>
        </p:nvPicPr>
        <p:blipFill>
          <a:blip r:embed="rId4"/>
          <a:stretch>
            <a:fillRect/>
          </a:stretch>
        </p:blipFill>
        <p:spPr>
          <a:xfrm>
            <a:off x="8524568" y="935664"/>
            <a:ext cx="3220262" cy="1678803"/>
          </a:xfrm>
          <a:prstGeom prst="rect">
            <a:avLst/>
          </a:prstGeom>
        </p:spPr>
      </p:pic>
      <p:sp>
        <p:nvSpPr>
          <p:cNvPr id="9" name="Rectangle 8">
            <a:extLst>
              <a:ext uri="{FF2B5EF4-FFF2-40B4-BE49-F238E27FC236}">
                <a16:creationId xmlns:a16="http://schemas.microsoft.com/office/drawing/2014/main" id="{2E47447F-9D1D-4119-9AC1-89A76461C26E}"/>
              </a:ext>
            </a:extLst>
          </p:cNvPr>
          <p:cNvSpPr/>
          <p:nvPr/>
        </p:nvSpPr>
        <p:spPr>
          <a:xfrm>
            <a:off x="4912772" y="123419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84915FF7-F2B6-4F8F-987F-6E6AE8782CB9}"/>
              </a:ext>
            </a:extLst>
          </p:cNvPr>
          <p:cNvSpPr/>
          <p:nvPr/>
        </p:nvSpPr>
        <p:spPr>
          <a:xfrm>
            <a:off x="8194430" y="3290775"/>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Arial" panose="020B0604020202020204" pitchFamily="34" charset="0"/>
                <a:cs typeface="Arial" panose="020B0604020202020204" pitchFamily="34" charset="0"/>
              </a:rPr>
              <a:t>1.0</a:t>
            </a:r>
          </a:p>
        </p:txBody>
      </p:sp>
      <p:sp>
        <p:nvSpPr>
          <p:cNvPr id="18" name="Rectangle 17">
            <a:extLst>
              <a:ext uri="{FF2B5EF4-FFF2-40B4-BE49-F238E27FC236}">
                <a16:creationId xmlns:a16="http://schemas.microsoft.com/office/drawing/2014/main" id="{AF641BBD-1AE1-4473-A3CD-89545BCB14F4}"/>
              </a:ext>
            </a:extLst>
          </p:cNvPr>
          <p:cNvSpPr/>
          <p:nvPr/>
        </p:nvSpPr>
        <p:spPr>
          <a:xfrm>
            <a:off x="8194429" y="2899539"/>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Cambria" panose="02040503050406030204" pitchFamily="18" charset="0"/>
                <a:ea typeface="Cambria" panose="02040503050406030204" pitchFamily="18" charset="0"/>
                <a:cs typeface="Arial" panose="020B0604020202020204" pitchFamily="34" charset="0"/>
              </a:rPr>
              <a:t>0.25</a:t>
            </a:r>
          </a:p>
        </p:txBody>
      </p:sp>
      <p:sp>
        <p:nvSpPr>
          <p:cNvPr id="16" name="Rectangle 15">
            <a:extLst>
              <a:ext uri="{FF2B5EF4-FFF2-40B4-BE49-F238E27FC236}">
                <a16:creationId xmlns:a16="http://schemas.microsoft.com/office/drawing/2014/main" id="{C7B1E7C0-6898-41C6-93BD-D0CD26828926}"/>
              </a:ext>
            </a:extLst>
          </p:cNvPr>
          <p:cNvSpPr/>
          <p:nvPr/>
        </p:nvSpPr>
        <p:spPr>
          <a:xfrm>
            <a:off x="457200" y="3196161"/>
            <a:ext cx="2222466" cy="478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rgbClr val="FF0000"/>
                </a:solidFill>
              </a:rPr>
              <a:t>0.75+0.5-0.75*0.5</a:t>
            </a:r>
          </a:p>
        </p:txBody>
      </p:sp>
      <p:sp>
        <p:nvSpPr>
          <p:cNvPr id="17" name="Oval 16">
            <a:extLst>
              <a:ext uri="{FF2B5EF4-FFF2-40B4-BE49-F238E27FC236}">
                <a16:creationId xmlns:a16="http://schemas.microsoft.com/office/drawing/2014/main" id="{30F37AC0-EA5F-40A5-8844-30E44327EB0E}"/>
              </a:ext>
            </a:extLst>
          </p:cNvPr>
          <p:cNvSpPr/>
          <p:nvPr/>
        </p:nvSpPr>
        <p:spPr>
          <a:xfrm>
            <a:off x="9910637" y="5503985"/>
            <a:ext cx="678426" cy="383458"/>
          </a:xfrm>
          <a:prstGeom prst="ellipse">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0.5</a:t>
            </a:r>
          </a:p>
        </p:txBody>
      </p:sp>
      <p:sp>
        <p:nvSpPr>
          <p:cNvPr id="19" name="Oval 18">
            <a:extLst>
              <a:ext uri="{FF2B5EF4-FFF2-40B4-BE49-F238E27FC236}">
                <a16:creationId xmlns:a16="http://schemas.microsoft.com/office/drawing/2014/main" id="{345BDBEB-6449-4433-A41D-777046892DF3}"/>
              </a:ext>
            </a:extLst>
          </p:cNvPr>
          <p:cNvSpPr/>
          <p:nvPr/>
        </p:nvSpPr>
        <p:spPr>
          <a:xfrm>
            <a:off x="9305673" y="438685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14" name="Oval 13">
            <a:extLst>
              <a:ext uri="{FF2B5EF4-FFF2-40B4-BE49-F238E27FC236}">
                <a16:creationId xmlns:a16="http://schemas.microsoft.com/office/drawing/2014/main" id="{75C9A2A3-E372-4D76-9829-2A6254CD66E2}"/>
              </a:ext>
            </a:extLst>
          </p:cNvPr>
          <p:cNvSpPr/>
          <p:nvPr/>
        </p:nvSpPr>
        <p:spPr>
          <a:xfrm>
            <a:off x="6768755" y="2202024"/>
            <a:ext cx="963741" cy="410547"/>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1.0</a:t>
            </a:r>
          </a:p>
        </p:txBody>
      </p:sp>
      <p:sp>
        <p:nvSpPr>
          <p:cNvPr id="15" name="Oval 14">
            <a:extLst>
              <a:ext uri="{FF2B5EF4-FFF2-40B4-BE49-F238E27FC236}">
                <a16:creationId xmlns:a16="http://schemas.microsoft.com/office/drawing/2014/main" id="{37C9DC75-95F7-48A2-AC98-B1098E75A10F}"/>
              </a:ext>
            </a:extLst>
          </p:cNvPr>
          <p:cNvSpPr/>
          <p:nvPr/>
        </p:nvSpPr>
        <p:spPr>
          <a:xfrm>
            <a:off x="6750094" y="179372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Tree>
    <p:extLst>
      <p:ext uri="{BB962C8B-B14F-4D97-AF65-F5344CB8AC3E}">
        <p14:creationId xmlns:p14="http://schemas.microsoft.com/office/powerpoint/2010/main" val="10323676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dirty="0"/>
              <a:t>Exercise (success probability for the nodes)</a:t>
            </a:r>
          </a:p>
        </p:txBody>
      </p:sp>
      <p:pic>
        <p:nvPicPr>
          <p:cNvPr id="5" name="Picture 4">
            <a:extLst>
              <a:ext uri="{FF2B5EF4-FFF2-40B4-BE49-F238E27FC236}">
                <a16:creationId xmlns:a16="http://schemas.microsoft.com/office/drawing/2014/main" id="{5E9D4FAE-9EA5-4927-8F70-E90C243EA17E}"/>
              </a:ext>
            </a:extLst>
          </p:cNvPr>
          <p:cNvPicPr>
            <a:picLocks noChangeAspect="1"/>
          </p:cNvPicPr>
          <p:nvPr/>
        </p:nvPicPr>
        <p:blipFill>
          <a:blip r:embed="rId3"/>
          <a:stretch>
            <a:fillRect/>
          </a:stretch>
        </p:blipFill>
        <p:spPr>
          <a:xfrm>
            <a:off x="742950" y="935421"/>
            <a:ext cx="9979127" cy="5288398"/>
          </a:xfrm>
          <a:prstGeom prst="rect">
            <a:avLst/>
          </a:prstGeom>
        </p:spPr>
      </p:pic>
      <p:pic>
        <p:nvPicPr>
          <p:cNvPr id="4" name="Picture 3">
            <a:extLst>
              <a:ext uri="{FF2B5EF4-FFF2-40B4-BE49-F238E27FC236}">
                <a16:creationId xmlns:a16="http://schemas.microsoft.com/office/drawing/2014/main" id="{07BA7B64-6AF9-4C08-AAEF-1353B9D28CB3}"/>
              </a:ext>
            </a:extLst>
          </p:cNvPr>
          <p:cNvPicPr>
            <a:picLocks noChangeAspect="1"/>
          </p:cNvPicPr>
          <p:nvPr/>
        </p:nvPicPr>
        <p:blipFill>
          <a:blip r:embed="rId4"/>
          <a:stretch>
            <a:fillRect/>
          </a:stretch>
        </p:blipFill>
        <p:spPr>
          <a:xfrm>
            <a:off x="8524568" y="935664"/>
            <a:ext cx="3220262" cy="1678803"/>
          </a:xfrm>
          <a:prstGeom prst="rect">
            <a:avLst/>
          </a:prstGeom>
        </p:spPr>
      </p:pic>
      <p:sp>
        <p:nvSpPr>
          <p:cNvPr id="13" name="Rectangle 12">
            <a:extLst>
              <a:ext uri="{FF2B5EF4-FFF2-40B4-BE49-F238E27FC236}">
                <a16:creationId xmlns:a16="http://schemas.microsoft.com/office/drawing/2014/main" id="{84915FF7-F2B6-4F8F-987F-6E6AE8782CB9}"/>
              </a:ext>
            </a:extLst>
          </p:cNvPr>
          <p:cNvSpPr/>
          <p:nvPr/>
        </p:nvSpPr>
        <p:spPr>
          <a:xfrm>
            <a:off x="8194430" y="3290775"/>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Arial" panose="020B0604020202020204" pitchFamily="34" charset="0"/>
                <a:cs typeface="Arial" panose="020B0604020202020204" pitchFamily="34" charset="0"/>
              </a:rPr>
              <a:t>1.0</a:t>
            </a:r>
          </a:p>
        </p:txBody>
      </p:sp>
      <p:sp>
        <p:nvSpPr>
          <p:cNvPr id="18" name="Rectangle 17">
            <a:extLst>
              <a:ext uri="{FF2B5EF4-FFF2-40B4-BE49-F238E27FC236}">
                <a16:creationId xmlns:a16="http://schemas.microsoft.com/office/drawing/2014/main" id="{AF641BBD-1AE1-4473-A3CD-89545BCB14F4}"/>
              </a:ext>
            </a:extLst>
          </p:cNvPr>
          <p:cNvSpPr/>
          <p:nvPr/>
        </p:nvSpPr>
        <p:spPr>
          <a:xfrm>
            <a:off x="8194429" y="2899539"/>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Cambria" panose="02040503050406030204" pitchFamily="18" charset="0"/>
                <a:ea typeface="Cambria" panose="02040503050406030204" pitchFamily="18" charset="0"/>
                <a:cs typeface="Arial" panose="020B0604020202020204" pitchFamily="34" charset="0"/>
              </a:rPr>
              <a:t>0.25</a:t>
            </a:r>
          </a:p>
        </p:txBody>
      </p:sp>
      <p:sp>
        <p:nvSpPr>
          <p:cNvPr id="16" name="Rectangle 15">
            <a:extLst>
              <a:ext uri="{FF2B5EF4-FFF2-40B4-BE49-F238E27FC236}">
                <a16:creationId xmlns:a16="http://schemas.microsoft.com/office/drawing/2014/main" id="{C7B1E7C0-6898-41C6-93BD-D0CD26828926}"/>
              </a:ext>
            </a:extLst>
          </p:cNvPr>
          <p:cNvSpPr/>
          <p:nvPr/>
        </p:nvSpPr>
        <p:spPr>
          <a:xfrm>
            <a:off x="457200" y="3196161"/>
            <a:ext cx="2222466" cy="478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rgbClr val="FF0000"/>
                </a:solidFill>
              </a:rPr>
              <a:t>0.75+0.5-0.75*0.5</a:t>
            </a:r>
          </a:p>
        </p:txBody>
      </p:sp>
      <p:sp>
        <p:nvSpPr>
          <p:cNvPr id="17" name="Oval 16">
            <a:extLst>
              <a:ext uri="{FF2B5EF4-FFF2-40B4-BE49-F238E27FC236}">
                <a16:creationId xmlns:a16="http://schemas.microsoft.com/office/drawing/2014/main" id="{30F37AC0-EA5F-40A5-8844-30E44327EB0E}"/>
              </a:ext>
            </a:extLst>
          </p:cNvPr>
          <p:cNvSpPr/>
          <p:nvPr/>
        </p:nvSpPr>
        <p:spPr>
          <a:xfrm>
            <a:off x="9910637" y="5503985"/>
            <a:ext cx="678426" cy="383458"/>
          </a:xfrm>
          <a:prstGeom prst="ellipse">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0.5</a:t>
            </a:r>
          </a:p>
        </p:txBody>
      </p:sp>
      <p:sp>
        <p:nvSpPr>
          <p:cNvPr id="19" name="Oval 18">
            <a:extLst>
              <a:ext uri="{FF2B5EF4-FFF2-40B4-BE49-F238E27FC236}">
                <a16:creationId xmlns:a16="http://schemas.microsoft.com/office/drawing/2014/main" id="{345BDBEB-6449-4433-A41D-777046892DF3}"/>
              </a:ext>
            </a:extLst>
          </p:cNvPr>
          <p:cNvSpPr/>
          <p:nvPr/>
        </p:nvSpPr>
        <p:spPr>
          <a:xfrm>
            <a:off x="9305673" y="438685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14" name="Oval 13">
            <a:extLst>
              <a:ext uri="{FF2B5EF4-FFF2-40B4-BE49-F238E27FC236}">
                <a16:creationId xmlns:a16="http://schemas.microsoft.com/office/drawing/2014/main" id="{75C9A2A3-E372-4D76-9829-2A6254CD66E2}"/>
              </a:ext>
            </a:extLst>
          </p:cNvPr>
          <p:cNvSpPr/>
          <p:nvPr/>
        </p:nvSpPr>
        <p:spPr>
          <a:xfrm>
            <a:off x="6768755" y="2202024"/>
            <a:ext cx="963741" cy="410547"/>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1.0</a:t>
            </a:r>
          </a:p>
        </p:txBody>
      </p:sp>
      <p:sp>
        <p:nvSpPr>
          <p:cNvPr id="15" name="Oval 14">
            <a:extLst>
              <a:ext uri="{FF2B5EF4-FFF2-40B4-BE49-F238E27FC236}">
                <a16:creationId xmlns:a16="http://schemas.microsoft.com/office/drawing/2014/main" id="{37C9DC75-95F7-48A2-AC98-B1098E75A10F}"/>
              </a:ext>
            </a:extLst>
          </p:cNvPr>
          <p:cNvSpPr/>
          <p:nvPr/>
        </p:nvSpPr>
        <p:spPr>
          <a:xfrm>
            <a:off x="6750094" y="179372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20" name="Rectangle 19">
            <a:extLst>
              <a:ext uri="{FF2B5EF4-FFF2-40B4-BE49-F238E27FC236}">
                <a16:creationId xmlns:a16="http://schemas.microsoft.com/office/drawing/2014/main" id="{E9BB5AEB-54E6-4662-B376-8754A8798629}"/>
              </a:ext>
            </a:extLst>
          </p:cNvPr>
          <p:cNvSpPr/>
          <p:nvPr/>
        </p:nvSpPr>
        <p:spPr>
          <a:xfrm>
            <a:off x="1959429" y="1208575"/>
            <a:ext cx="2730313" cy="478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rgbClr val="FF0000"/>
                </a:solidFill>
              </a:rPr>
              <a:t>0.875+0.75-0.875*0.75</a:t>
            </a:r>
          </a:p>
        </p:txBody>
      </p:sp>
      <p:sp>
        <p:nvSpPr>
          <p:cNvPr id="21" name="Oval 20">
            <a:extLst>
              <a:ext uri="{FF2B5EF4-FFF2-40B4-BE49-F238E27FC236}">
                <a16:creationId xmlns:a16="http://schemas.microsoft.com/office/drawing/2014/main" id="{6CCCE2B6-0906-465B-AD17-CD5CED8EE730}"/>
              </a:ext>
            </a:extLst>
          </p:cNvPr>
          <p:cNvSpPr/>
          <p:nvPr/>
        </p:nvSpPr>
        <p:spPr>
          <a:xfrm>
            <a:off x="4483274" y="1208575"/>
            <a:ext cx="1861542" cy="478070"/>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0.96875</a:t>
            </a:r>
          </a:p>
        </p:txBody>
      </p:sp>
    </p:spTree>
    <p:extLst>
      <p:ext uri="{BB962C8B-B14F-4D97-AF65-F5344CB8AC3E}">
        <p14:creationId xmlns:p14="http://schemas.microsoft.com/office/powerpoint/2010/main" val="38971741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1246-2490-4B7A-86F1-B014F41C3AD1}"/>
              </a:ext>
            </a:extLst>
          </p:cNvPr>
          <p:cNvSpPr>
            <a:spLocks noGrp="1"/>
          </p:cNvSpPr>
          <p:nvPr>
            <p:ph type="title"/>
          </p:nvPr>
        </p:nvSpPr>
        <p:spPr>
          <a:xfrm>
            <a:off x="913795" y="38101"/>
            <a:ext cx="10353762" cy="701202"/>
          </a:xfrm>
        </p:spPr>
        <p:txBody>
          <a:bodyPr/>
          <a:lstStyle/>
          <a:p>
            <a:r>
              <a:rPr lang="en-AU" dirty="0"/>
              <a:t>Project</a:t>
            </a:r>
          </a:p>
        </p:txBody>
      </p:sp>
      <p:sp>
        <p:nvSpPr>
          <p:cNvPr id="3" name="Content Placeholder 2">
            <a:extLst>
              <a:ext uri="{FF2B5EF4-FFF2-40B4-BE49-F238E27FC236}">
                <a16:creationId xmlns:a16="http://schemas.microsoft.com/office/drawing/2014/main" id="{CCDF3C17-A8CE-4E19-B71C-F1CAEE5B919D}"/>
              </a:ext>
            </a:extLst>
          </p:cNvPr>
          <p:cNvSpPr>
            <a:spLocks noGrp="1"/>
          </p:cNvSpPr>
          <p:nvPr>
            <p:ph idx="1"/>
          </p:nvPr>
        </p:nvSpPr>
        <p:spPr>
          <a:xfrm>
            <a:off x="285319" y="578796"/>
            <a:ext cx="11610714" cy="5700408"/>
          </a:xfrm>
        </p:spPr>
        <p:txBody>
          <a:bodyPr>
            <a:normAutofit/>
          </a:bodyPr>
          <a:lstStyle/>
          <a:p>
            <a:r>
              <a:rPr lang="en-AU" sz="2800" dirty="0"/>
              <a:t>Availability</a:t>
            </a:r>
          </a:p>
          <a:p>
            <a:pPr lvl="1"/>
            <a:r>
              <a:rPr lang="en-AU" sz="2800" dirty="0"/>
              <a:t>Available at </a:t>
            </a:r>
            <a:r>
              <a:rPr lang="en-AU" sz="2800" dirty="0">
                <a:hlinkClick r:id="rId3"/>
              </a:rPr>
              <a:t>https://labs.cits1003.jinhong.org</a:t>
            </a:r>
            <a:endParaRPr lang="en-AU" sz="2800" dirty="0"/>
          </a:p>
          <a:p>
            <a:r>
              <a:rPr lang="en-AU" sz="2800" dirty="0"/>
              <a:t>Project Details</a:t>
            </a:r>
          </a:p>
          <a:p>
            <a:pPr lvl="1"/>
            <a:r>
              <a:rPr lang="en-US" sz="2800" dirty="0">
                <a:effectLst/>
              </a:rPr>
              <a:t>The project has four topics: (1) crypto; (2) computer architecture and network; (3) forensics; and (4) vulnerabilities. </a:t>
            </a:r>
          </a:p>
          <a:p>
            <a:pPr lvl="1"/>
            <a:r>
              <a:rPr lang="en-US" sz="2800" dirty="0">
                <a:effectLst/>
              </a:rPr>
              <a:t>Each topic has four challenges/questions (16 questions in total) </a:t>
            </a:r>
          </a:p>
          <a:p>
            <a:pPr lvl="1"/>
            <a:r>
              <a:rPr lang="en-US" sz="2800" dirty="0">
                <a:effectLst/>
              </a:rPr>
              <a:t>The questions have three difficulty levels: easy, medium and hard. </a:t>
            </a:r>
          </a:p>
          <a:p>
            <a:pPr lvl="1"/>
            <a:r>
              <a:rPr lang="en-US" sz="2800" dirty="0">
                <a:effectLst/>
              </a:rPr>
              <a:t>An easy question is 10 points, a medium question is 20 points, and a </a:t>
            </a:r>
            <a:r>
              <a:rPr lang="en-US" sz="2800">
                <a:effectLst/>
              </a:rPr>
              <a:t>hard question </a:t>
            </a:r>
            <a:r>
              <a:rPr lang="en-US" sz="2800" dirty="0">
                <a:effectLst/>
              </a:rPr>
              <a:t>is 25 points. </a:t>
            </a:r>
          </a:p>
          <a:p>
            <a:pPr lvl="1"/>
            <a:r>
              <a:rPr lang="en-US" sz="2800" dirty="0">
                <a:effectLst/>
              </a:rPr>
              <a:t>The total points are 250, worth of 25% of the final grade.</a:t>
            </a:r>
          </a:p>
          <a:p>
            <a:pPr lvl="1"/>
            <a:endParaRPr lang="en-AU" sz="2800" dirty="0"/>
          </a:p>
          <a:p>
            <a:pPr marL="450000" lvl="1" indent="0">
              <a:buNone/>
            </a:pPr>
            <a:endParaRPr lang="en-AU" sz="2800" dirty="0"/>
          </a:p>
          <a:p>
            <a:endParaRPr lang="en-AU" dirty="0"/>
          </a:p>
        </p:txBody>
      </p:sp>
    </p:spTree>
    <p:extLst>
      <p:ext uri="{BB962C8B-B14F-4D97-AF65-F5344CB8AC3E}">
        <p14:creationId xmlns:p14="http://schemas.microsoft.com/office/powerpoint/2010/main" val="2785200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B5CCB9A-CAAC-4278-82F3-30F13CAC3E88}"/>
              </a:ext>
            </a:extLst>
          </p:cNvPr>
          <p:cNvSpPr>
            <a:spLocks noGrp="1"/>
          </p:cNvSpPr>
          <p:nvPr>
            <p:ph idx="1"/>
          </p:nvPr>
        </p:nvSpPr>
        <p:spPr>
          <a:xfrm>
            <a:off x="178297" y="1030013"/>
            <a:ext cx="11625775" cy="5169619"/>
          </a:xfrm>
        </p:spPr>
        <p:txBody>
          <a:bodyPr>
            <a:normAutofit/>
          </a:bodyPr>
          <a:lstStyle/>
          <a:p>
            <a:r>
              <a:rPr lang="en-AU" sz="2800" dirty="0"/>
              <a:t>Login</a:t>
            </a:r>
            <a:endParaRPr lang="en-US" sz="2800" dirty="0"/>
          </a:p>
          <a:p>
            <a:pPr lvl="1"/>
            <a:r>
              <a:rPr lang="en-US" sz="2600" dirty="0"/>
              <a:t>Open a browser</a:t>
            </a:r>
          </a:p>
          <a:p>
            <a:pPr lvl="1"/>
            <a:r>
              <a:rPr lang="en-AU" sz="2600" dirty="0"/>
              <a:t>Enter the following URL in the address bar:</a:t>
            </a:r>
          </a:p>
          <a:p>
            <a:pPr lvl="3"/>
            <a:r>
              <a:rPr lang="en-AU" sz="2600" u="sng" dirty="0">
                <a:solidFill>
                  <a:srgbClr val="0000FF"/>
                </a:solidFill>
                <a:effectLst/>
                <a:latin typeface="Calibri" panose="020F0502020204030204" pitchFamily="34" charset="0"/>
                <a:ea typeface="DengXian" panose="02010600030101010101" pitchFamily="2" charset="-122"/>
                <a:cs typeface="Times New Roman" panose="02020603050405020304" pitchFamily="18" charset="0"/>
                <a:hlinkClick r:id="rId3"/>
              </a:rPr>
              <a:t>http://0.0.0.0:8888</a:t>
            </a:r>
            <a:r>
              <a:rPr lang="en-AU" sz="2600" dirty="0">
                <a:effectLst/>
                <a:latin typeface="Calibri" panose="020F0502020204030204" pitchFamily="34" charset="0"/>
                <a:ea typeface="DengXian" panose="02010600030101010101" pitchFamily="2" charset="-122"/>
                <a:cs typeface="Times New Roman" panose="02020603050405020304" pitchFamily="18" charset="0"/>
              </a:rPr>
              <a:t> </a:t>
            </a:r>
          </a:p>
          <a:p>
            <a:pPr lvl="1"/>
            <a:endParaRPr lang="en-US" sz="2600" dirty="0"/>
          </a:p>
          <a:p>
            <a:pPr lvl="1"/>
            <a:endParaRPr lang="en-US" sz="2800" dirty="0"/>
          </a:p>
          <a:p>
            <a:pPr marL="450000" lvl="1" indent="0">
              <a:buNone/>
            </a:pPr>
            <a:endParaRPr lang="en-US" sz="2800" dirty="0"/>
          </a:p>
          <a:p>
            <a:endParaRPr lang="en-AU" dirty="0"/>
          </a:p>
        </p:txBody>
      </p:sp>
      <p:sp>
        <p:nvSpPr>
          <p:cNvPr id="6" name="Title 1">
            <a:extLst>
              <a:ext uri="{FF2B5EF4-FFF2-40B4-BE49-F238E27FC236}">
                <a16:creationId xmlns:a16="http://schemas.microsoft.com/office/drawing/2014/main" id="{E11C95B3-E23A-4E0D-AC96-F40D650812CB}"/>
              </a:ext>
            </a:extLst>
          </p:cNvPr>
          <p:cNvSpPr>
            <a:spLocks noGrp="1"/>
          </p:cNvSpPr>
          <p:nvPr>
            <p:ph type="title"/>
          </p:nvPr>
        </p:nvSpPr>
        <p:spPr>
          <a:xfrm>
            <a:off x="3075709" y="190657"/>
            <a:ext cx="6546273" cy="935421"/>
          </a:xfrm>
        </p:spPr>
        <p:txBody>
          <a:bodyPr/>
          <a:lstStyle/>
          <a:p>
            <a:r>
              <a:rPr lang="en-AU" sz="4000" dirty="0"/>
              <a:t>CALDERA</a:t>
            </a:r>
            <a:endParaRPr lang="en-AU" dirty="0"/>
          </a:p>
        </p:txBody>
      </p:sp>
    </p:spTree>
    <p:extLst>
      <p:ext uri="{BB962C8B-B14F-4D97-AF65-F5344CB8AC3E}">
        <p14:creationId xmlns:p14="http://schemas.microsoft.com/office/powerpoint/2010/main" val="37913198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1246-2490-4B7A-86F1-B014F41C3AD1}"/>
              </a:ext>
            </a:extLst>
          </p:cNvPr>
          <p:cNvSpPr>
            <a:spLocks noGrp="1"/>
          </p:cNvSpPr>
          <p:nvPr>
            <p:ph type="title"/>
          </p:nvPr>
        </p:nvSpPr>
        <p:spPr>
          <a:xfrm>
            <a:off x="913795" y="38101"/>
            <a:ext cx="10353762" cy="701202"/>
          </a:xfrm>
        </p:spPr>
        <p:txBody>
          <a:bodyPr/>
          <a:lstStyle/>
          <a:p>
            <a:r>
              <a:rPr lang="en-AU" dirty="0"/>
              <a:t>Project</a:t>
            </a:r>
          </a:p>
        </p:txBody>
      </p:sp>
      <p:sp>
        <p:nvSpPr>
          <p:cNvPr id="3" name="Content Placeholder 2">
            <a:extLst>
              <a:ext uri="{FF2B5EF4-FFF2-40B4-BE49-F238E27FC236}">
                <a16:creationId xmlns:a16="http://schemas.microsoft.com/office/drawing/2014/main" id="{CCDF3C17-A8CE-4E19-B71C-F1CAEE5B919D}"/>
              </a:ext>
            </a:extLst>
          </p:cNvPr>
          <p:cNvSpPr>
            <a:spLocks noGrp="1"/>
          </p:cNvSpPr>
          <p:nvPr>
            <p:ph idx="1"/>
          </p:nvPr>
        </p:nvSpPr>
        <p:spPr>
          <a:xfrm>
            <a:off x="285319" y="739303"/>
            <a:ext cx="11610714" cy="5746164"/>
          </a:xfrm>
        </p:spPr>
        <p:txBody>
          <a:bodyPr>
            <a:normAutofit fontScale="92500" lnSpcReduction="20000"/>
          </a:bodyPr>
          <a:lstStyle/>
          <a:p>
            <a:r>
              <a:rPr lang="en-AU" sz="2800" dirty="0"/>
              <a:t>How the project is graded</a:t>
            </a:r>
          </a:p>
          <a:p>
            <a:pPr lvl="1"/>
            <a:r>
              <a:rPr lang="en-US" sz="2800" dirty="0">
                <a:effectLst/>
              </a:rPr>
              <a:t>Your job is to find the flags for the 16 questions and obtain as many points as possible. Note: there are less hints for the project questions, as they are extended base on the lab questions. please apply the knowledge you have gained in the lectures and labs to help find the flags. </a:t>
            </a:r>
          </a:p>
          <a:p>
            <a:pPr lvl="1"/>
            <a:r>
              <a:rPr lang="en-US" sz="2800" dirty="0">
                <a:effectLst/>
              </a:rPr>
              <a:t>You need to submit a write-up report summarizing how a flag is found for each question. If your report clearly describes how you have found a flag, the points for this question will be retained. If not, you will lost the points.</a:t>
            </a:r>
          </a:p>
          <a:p>
            <a:pPr lvl="1"/>
            <a:r>
              <a:rPr lang="en-US" sz="2800" dirty="0">
                <a:effectLst/>
              </a:rPr>
              <a:t>If there is any misunderstanding in the report, you will be requested for an interview for clarification. If you fail to attend the interview, you can lose points for the questions that need clarifications. The interview session will be booked at your available time.</a:t>
            </a:r>
          </a:p>
          <a:p>
            <a:pPr lvl="1"/>
            <a:r>
              <a:rPr lang="en-US" sz="2800" dirty="0">
                <a:effectLst/>
              </a:rPr>
              <a:t>Your report is submitted on LMS as a single PDF file. Note: other file types will be ignored or unmarked. </a:t>
            </a:r>
            <a:endParaRPr lang="en-AU" sz="2800" dirty="0"/>
          </a:p>
          <a:p>
            <a:pPr marL="450000" lvl="1" indent="0">
              <a:buNone/>
            </a:pPr>
            <a:endParaRPr lang="en-AU" sz="2800" dirty="0"/>
          </a:p>
          <a:p>
            <a:endParaRPr lang="en-AU" dirty="0"/>
          </a:p>
        </p:txBody>
      </p:sp>
    </p:spTree>
    <p:extLst>
      <p:ext uri="{BB962C8B-B14F-4D97-AF65-F5344CB8AC3E}">
        <p14:creationId xmlns:p14="http://schemas.microsoft.com/office/powerpoint/2010/main" val="5204452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1246-2490-4B7A-86F1-B014F41C3AD1}"/>
              </a:ext>
            </a:extLst>
          </p:cNvPr>
          <p:cNvSpPr>
            <a:spLocks noGrp="1"/>
          </p:cNvSpPr>
          <p:nvPr>
            <p:ph type="title"/>
          </p:nvPr>
        </p:nvSpPr>
        <p:spPr>
          <a:xfrm>
            <a:off x="913795" y="38101"/>
            <a:ext cx="10353762" cy="701202"/>
          </a:xfrm>
        </p:spPr>
        <p:txBody>
          <a:bodyPr/>
          <a:lstStyle/>
          <a:p>
            <a:r>
              <a:rPr lang="en-AU" dirty="0"/>
              <a:t>Project</a:t>
            </a:r>
          </a:p>
        </p:txBody>
      </p:sp>
      <p:sp>
        <p:nvSpPr>
          <p:cNvPr id="3" name="Content Placeholder 2">
            <a:extLst>
              <a:ext uri="{FF2B5EF4-FFF2-40B4-BE49-F238E27FC236}">
                <a16:creationId xmlns:a16="http://schemas.microsoft.com/office/drawing/2014/main" id="{CCDF3C17-A8CE-4E19-B71C-F1CAEE5B919D}"/>
              </a:ext>
            </a:extLst>
          </p:cNvPr>
          <p:cNvSpPr>
            <a:spLocks noGrp="1"/>
          </p:cNvSpPr>
          <p:nvPr>
            <p:ph idx="1"/>
          </p:nvPr>
        </p:nvSpPr>
        <p:spPr>
          <a:xfrm>
            <a:off x="285319" y="578796"/>
            <a:ext cx="11610714" cy="5700408"/>
          </a:xfrm>
        </p:spPr>
        <p:txBody>
          <a:bodyPr>
            <a:normAutofit/>
          </a:bodyPr>
          <a:lstStyle/>
          <a:p>
            <a:r>
              <a:rPr lang="en-AU" sz="2800" dirty="0"/>
              <a:t>Duration</a:t>
            </a:r>
          </a:p>
          <a:p>
            <a:pPr lvl="1"/>
            <a:r>
              <a:rPr lang="en-US" sz="2800" dirty="0"/>
              <a:t>Starts on 17 April 2023 and closes at 5:00pm on 26 May 2023 (6 weeks in total). </a:t>
            </a:r>
          </a:p>
          <a:p>
            <a:r>
              <a:rPr lang="en-US" sz="2800" dirty="0"/>
              <a:t>Getting Help</a:t>
            </a:r>
          </a:p>
          <a:p>
            <a:pPr lvl="1"/>
            <a:r>
              <a:rPr lang="en-US" sz="2800" dirty="0"/>
              <a:t>You can attend any scheduled lab session for assistance including the one you are not allocated to. Our lab facilitators provide hints for you to explore from.</a:t>
            </a:r>
          </a:p>
          <a:p>
            <a:pPr lvl="1"/>
            <a:r>
              <a:rPr lang="en-US" sz="2800"/>
              <a:t>You are </a:t>
            </a:r>
            <a:r>
              <a:rPr lang="en-US" sz="2800" dirty="0"/>
              <a:t>also encouraged to discuss on Teams. Note: hints/approaches are welcome. Sharing flags directly can be penalized. </a:t>
            </a:r>
            <a:endParaRPr lang="en-AU" dirty="0"/>
          </a:p>
        </p:txBody>
      </p:sp>
    </p:spTree>
    <p:extLst>
      <p:ext uri="{BB962C8B-B14F-4D97-AF65-F5344CB8AC3E}">
        <p14:creationId xmlns:p14="http://schemas.microsoft.com/office/powerpoint/2010/main" val="29741509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1246-2490-4B7A-86F1-B014F41C3AD1}"/>
              </a:ext>
            </a:extLst>
          </p:cNvPr>
          <p:cNvSpPr>
            <a:spLocks noGrp="1"/>
          </p:cNvSpPr>
          <p:nvPr>
            <p:ph type="title"/>
          </p:nvPr>
        </p:nvSpPr>
        <p:spPr>
          <a:xfrm>
            <a:off x="913795" y="38101"/>
            <a:ext cx="10353762" cy="701202"/>
          </a:xfrm>
        </p:spPr>
        <p:txBody>
          <a:bodyPr/>
          <a:lstStyle/>
          <a:p>
            <a:r>
              <a:rPr lang="en-AU" dirty="0"/>
              <a:t>Project</a:t>
            </a:r>
          </a:p>
        </p:txBody>
      </p:sp>
      <p:sp>
        <p:nvSpPr>
          <p:cNvPr id="3" name="Content Placeholder 2">
            <a:extLst>
              <a:ext uri="{FF2B5EF4-FFF2-40B4-BE49-F238E27FC236}">
                <a16:creationId xmlns:a16="http://schemas.microsoft.com/office/drawing/2014/main" id="{CCDF3C17-A8CE-4E19-B71C-F1CAEE5B919D}"/>
              </a:ext>
            </a:extLst>
          </p:cNvPr>
          <p:cNvSpPr>
            <a:spLocks noGrp="1"/>
          </p:cNvSpPr>
          <p:nvPr>
            <p:ph idx="1"/>
          </p:nvPr>
        </p:nvSpPr>
        <p:spPr>
          <a:xfrm>
            <a:off x="285319" y="965200"/>
            <a:ext cx="11610714" cy="5314004"/>
          </a:xfrm>
        </p:spPr>
        <p:txBody>
          <a:bodyPr>
            <a:normAutofit/>
          </a:bodyPr>
          <a:lstStyle/>
          <a:p>
            <a:r>
              <a:rPr lang="en-AU" sz="2800" dirty="0"/>
              <a:t>Academic Misconduct</a:t>
            </a:r>
          </a:p>
          <a:p>
            <a:pPr lvl="1"/>
            <a:r>
              <a:rPr lang="en-US" sz="2800" dirty="0"/>
              <a:t>If you are unsure whether what you are going to do would be academic misconduct, please check with our lab facilitators or me.</a:t>
            </a:r>
          </a:p>
          <a:p>
            <a:pPr lvl="1"/>
            <a:r>
              <a:rPr lang="en-US" sz="2800" dirty="0"/>
              <a:t>Please do not seek to get the flags from anyone else.</a:t>
            </a:r>
          </a:p>
          <a:p>
            <a:pPr lvl="1"/>
            <a:r>
              <a:rPr lang="en-US" sz="2800" dirty="0"/>
              <a:t>Please do not share the flags you have found.</a:t>
            </a:r>
          </a:p>
          <a:p>
            <a:pPr lvl="1"/>
            <a:r>
              <a:rPr lang="en-US" sz="2800" dirty="0"/>
              <a:t>The written-up report will be inspected by </a:t>
            </a:r>
            <a:r>
              <a:rPr lang="en-AU" sz="2800" dirty="0"/>
              <a:t>plagiarism detection software</a:t>
            </a:r>
            <a:endParaRPr lang="en-US" sz="2800" dirty="0"/>
          </a:p>
        </p:txBody>
      </p:sp>
    </p:spTree>
    <p:extLst>
      <p:ext uri="{BB962C8B-B14F-4D97-AF65-F5344CB8AC3E}">
        <p14:creationId xmlns:p14="http://schemas.microsoft.com/office/powerpoint/2010/main" val="2315331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sz="4000" dirty="0"/>
              <a:t>CALDERA</a:t>
            </a:r>
            <a:endParaRPr lang="en-AU" dirty="0"/>
          </a:p>
        </p:txBody>
      </p:sp>
      <p:pic>
        <p:nvPicPr>
          <p:cNvPr id="6" name="Picture 5">
            <a:extLst>
              <a:ext uri="{FF2B5EF4-FFF2-40B4-BE49-F238E27FC236}">
                <a16:creationId xmlns:a16="http://schemas.microsoft.com/office/drawing/2014/main" id="{1DFAEF12-5CDC-7446-8A71-29EB3B6D9109}"/>
              </a:ext>
            </a:extLst>
          </p:cNvPr>
          <p:cNvPicPr/>
          <p:nvPr/>
        </p:nvPicPr>
        <p:blipFill>
          <a:blip r:embed="rId3"/>
          <a:stretch>
            <a:fillRect/>
          </a:stretch>
        </p:blipFill>
        <p:spPr>
          <a:xfrm>
            <a:off x="1828801" y="935421"/>
            <a:ext cx="8499764" cy="5090853"/>
          </a:xfrm>
          <a:prstGeom prst="rect">
            <a:avLst/>
          </a:prstGeom>
        </p:spPr>
      </p:pic>
    </p:spTree>
    <p:extLst>
      <p:ext uri="{BB962C8B-B14F-4D97-AF65-F5344CB8AC3E}">
        <p14:creationId xmlns:p14="http://schemas.microsoft.com/office/powerpoint/2010/main" val="3838351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B5CCB9A-CAAC-4278-82F3-30F13CAC3E88}"/>
              </a:ext>
            </a:extLst>
          </p:cNvPr>
          <p:cNvSpPr>
            <a:spLocks noGrp="1"/>
          </p:cNvSpPr>
          <p:nvPr>
            <p:ph idx="1"/>
          </p:nvPr>
        </p:nvSpPr>
        <p:spPr>
          <a:xfrm>
            <a:off x="178297" y="1030013"/>
            <a:ext cx="11625775" cy="5169619"/>
          </a:xfrm>
        </p:spPr>
        <p:txBody>
          <a:bodyPr>
            <a:normAutofit/>
          </a:bodyPr>
          <a:lstStyle/>
          <a:p>
            <a:r>
              <a:rPr lang="en-AU" sz="2800" dirty="0"/>
              <a:t>Login</a:t>
            </a:r>
            <a:endParaRPr lang="en-US" sz="2800" dirty="0"/>
          </a:p>
          <a:p>
            <a:pPr lvl="1"/>
            <a:r>
              <a:rPr lang="en-US" sz="2600" dirty="0"/>
              <a:t>Open a browser</a:t>
            </a:r>
          </a:p>
          <a:p>
            <a:pPr lvl="1"/>
            <a:r>
              <a:rPr lang="en-AU" sz="2600" dirty="0"/>
              <a:t>Enter the following URL in the address bar</a:t>
            </a:r>
          </a:p>
          <a:p>
            <a:pPr lvl="3"/>
            <a:r>
              <a:rPr lang="en-AU" sz="2600" u="sng" dirty="0">
                <a:solidFill>
                  <a:srgbClr val="0000FF"/>
                </a:solidFill>
                <a:effectLst/>
                <a:latin typeface="Calibri" panose="020F0502020204030204" pitchFamily="34" charset="0"/>
                <a:ea typeface="DengXian" panose="02010600030101010101" pitchFamily="2" charset="-122"/>
                <a:cs typeface="Times New Roman" panose="02020603050405020304" pitchFamily="18" charset="0"/>
                <a:hlinkClick r:id="rId3"/>
              </a:rPr>
              <a:t>http://0.0.0.0:8888</a:t>
            </a:r>
            <a:r>
              <a:rPr lang="en-AU" sz="2600" dirty="0">
                <a:effectLst/>
                <a:latin typeface="Calibri" panose="020F0502020204030204" pitchFamily="34" charset="0"/>
                <a:ea typeface="DengXian" panose="02010600030101010101" pitchFamily="2" charset="-122"/>
                <a:cs typeface="Times New Roman" panose="02020603050405020304" pitchFamily="18" charset="0"/>
              </a:rPr>
              <a:t> </a:t>
            </a:r>
          </a:p>
          <a:p>
            <a:pPr marL="1170000" lvl="3" indent="0">
              <a:buNone/>
            </a:pPr>
            <a:endParaRPr lang="en-AU" sz="2600" dirty="0">
              <a:effectLst/>
              <a:latin typeface="Calibri" panose="020F0502020204030204" pitchFamily="34" charset="0"/>
              <a:ea typeface="DengXian" panose="02010600030101010101" pitchFamily="2" charset="-122"/>
              <a:cs typeface="Times New Roman" panose="02020603050405020304" pitchFamily="18" charset="0"/>
            </a:endParaRPr>
          </a:p>
          <a:p>
            <a:pPr lvl="1"/>
            <a:r>
              <a:rPr lang="en-AU" sz="2600" dirty="0"/>
              <a:t>At the bottom of caldera/conf/</a:t>
            </a:r>
            <a:r>
              <a:rPr lang="en-AU" sz="2600" dirty="0" err="1"/>
              <a:t>default.vml</a:t>
            </a:r>
            <a:r>
              <a:rPr lang="en-AU" sz="2600" dirty="0"/>
              <a:t>, </a:t>
            </a:r>
          </a:p>
          <a:p>
            <a:pPr lvl="4"/>
            <a:r>
              <a:rPr lang="en-AU" sz="2600" dirty="0"/>
              <a:t>username: red</a:t>
            </a:r>
          </a:p>
          <a:p>
            <a:pPr lvl="4"/>
            <a:r>
              <a:rPr lang="en-AU" sz="2600" dirty="0"/>
              <a:t>password: admin</a:t>
            </a:r>
          </a:p>
          <a:p>
            <a:pPr lvl="1"/>
            <a:endParaRPr lang="en-US" sz="2600" dirty="0"/>
          </a:p>
          <a:p>
            <a:pPr lvl="1"/>
            <a:endParaRPr lang="en-US" sz="2800" dirty="0"/>
          </a:p>
          <a:p>
            <a:pPr marL="450000" lvl="1" indent="0">
              <a:buNone/>
            </a:pPr>
            <a:endParaRPr lang="en-US" sz="2800" dirty="0"/>
          </a:p>
          <a:p>
            <a:endParaRPr lang="en-AU" dirty="0"/>
          </a:p>
        </p:txBody>
      </p:sp>
      <p:sp>
        <p:nvSpPr>
          <p:cNvPr id="6" name="Title 1">
            <a:extLst>
              <a:ext uri="{FF2B5EF4-FFF2-40B4-BE49-F238E27FC236}">
                <a16:creationId xmlns:a16="http://schemas.microsoft.com/office/drawing/2014/main" id="{E11C95B3-E23A-4E0D-AC96-F40D650812CB}"/>
              </a:ext>
            </a:extLst>
          </p:cNvPr>
          <p:cNvSpPr>
            <a:spLocks noGrp="1"/>
          </p:cNvSpPr>
          <p:nvPr>
            <p:ph type="title"/>
          </p:nvPr>
        </p:nvSpPr>
        <p:spPr>
          <a:xfrm>
            <a:off x="3075709" y="190657"/>
            <a:ext cx="6546273" cy="935421"/>
          </a:xfrm>
        </p:spPr>
        <p:txBody>
          <a:bodyPr/>
          <a:lstStyle/>
          <a:p>
            <a:r>
              <a:rPr lang="en-AU" sz="4000" dirty="0"/>
              <a:t>CALDERA</a:t>
            </a:r>
            <a:endParaRPr lang="en-AU" dirty="0"/>
          </a:p>
        </p:txBody>
      </p:sp>
    </p:spTree>
    <p:extLst>
      <p:ext uri="{BB962C8B-B14F-4D97-AF65-F5344CB8AC3E}">
        <p14:creationId xmlns:p14="http://schemas.microsoft.com/office/powerpoint/2010/main" val="1472979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1"/>
            <a:ext cx="10353762" cy="749808"/>
          </a:xfrm>
        </p:spPr>
        <p:txBody>
          <a:bodyPr/>
          <a:lstStyle/>
          <a:p>
            <a:r>
              <a:rPr lang="en-AU" sz="4000" dirty="0"/>
              <a:t>CALDERA</a:t>
            </a:r>
            <a:endParaRPr lang="en-AU" dirty="0"/>
          </a:p>
        </p:txBody>
      </p:sp>
      <p:pic>
        <p:nvPicPr>
          <p:cNvPr id="8" name="Picture 7">
            <a:extLst>
              <a:ext uri="{FF2B5EF4-FFF2-40B4-BE49-F238E27FC236}">
                <a16:creationId xmlns:a16="http://schemas.microsoft.com/office/drawing/2014/main" id="{86254AE2-B37A-49C1-8634-4CFA4DA6C45D}"/>
              </a:ext>
            </a:extLst>
          </p:cNvPr>
          <p:cNvPicPr>
            <a:picLocks noChangeAspect="1"/>
          </p:cNvPicPr>
          <p:nvPr/>
        </p:nvPicPr>
        <p:blipFill>
          <a:blip r:embed="rId3"/>
          <a:stretch>
            <a:fillRect/>
          </a:stretch>
        </p:blipFill>
        <p:spPr>
          <a:xfrm>
            <a:off x="3364992" y="969264"/>
            <a:ext cx="5943599" cy="5266944"/>
          </a:xfrm>
          <a:prstGeom prst="rect">
            <a:avLst/>
          </a:prstGeom>
        </p:spPr>
      </p:pic>
      <p:cxnSp>
        <p:nvCxnSpPr>
          <p:cNvPr id="9" name="Straight Connector 8">
            <a:extLst>
              <a:ext uri="{FF2B5EF4-FFF2-40B4-BE49-F238E27FC236}">
                <a16:creationId xmlns:a16="http://schemas.microsoft.com/office/drawing/2014/main" id="{9DA0E551-F952-485C-B72B-FFE0A227C488}"/>
              </a:ext>
            </a:extLst>
          </p:cNvPr>
          <p:cNvCxnSpPr>
            <a:cxnSpLocks/>
          </p:cNvCxnSpPr>
          <p:nvPr/>
        </p:nvCxnSpPr>
        <p:spPr>
          <a:xfrm>
            <a:off x="3779519" y="6144764"/>
            <a:ext cx="2316481"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9798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NoStarch</Template>
  <TotalTime>64176</TotalTime>
  <Words>1788</Words>
  <Application>Microsoft Office PowerPoint</Application>
  <PresentationFormat>Widescreen</PresentationFormat>
  <Paragraphs>305</Paragraphs>
  <Slides>62</Slides>
  <Notes>62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Calibri</vt:lpstr>
      <vt:lpstr>Cambria</vt:lpstr>
      <vt:lpstr>Georgia Pro Cond Light</vt:lpstr>
      <vt:lpstr>Speak Pro</vt:lpstr>
      <vt:lpstr>Symbol</vt:lpstr>
      <vt:lpstr>Wingdings 2</vt:lpstr>
      <vt:lpstr>SlateVTI</vt:lpstr>
      <vt:lpstr>CITS1003 Introduction to Cybersecurity [7] Incidents exercises</vt:lpstr>
      <vt:lpstr>PowerPoint Presentation</vt:lpstr>
      <vt:lpstr>CALDERA</vt:lpstr>
      <vt:lpstr>CALDERA</vt:lpstr>
      <vt:lpstr>PowerPoint Presentation</vt:lpstr>
      <vt:lpstr>CALDERA</vt:lpstr>
      <vt:lpstr>CALDERA</vt:lpstr>
      <vt:lpstr>CALDERA</vt:lpstr>
      <vt:lpstr>CALDERA</vt:lpstr>
      <vt:lpstr>CALDERA</vt:lpstr>
      <vt:lpstr>CALDERA</vt:lpstr>
      <vt:lpstr>CALDERA</vt:lpstr>
      <vt:lpstr>CALDERA</vt:lpstr>
      <vt:lpstr>CALDERA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CALDERA</vt:lpstr>
      <vt:lpstr>CALDERA</vt:lpstr>
      <vt:lpstr>ADTool</vt:lpstr>
      <vt:lpstr>ADTool</vt:lpstr>
      <vt:lpstr>ADTool</vt:lpstr>
      <vt:lpstr>ADTool</vt:lpstr>
      <vt:lpstr>ADTool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 (tree translation)</vt:lpstr>
      <vt:lpstr>Exercise (success probability for the nodes)</vt:lpstr>
      <vt:lpstr>Exercise (success probability for the nodes)</vt:lpstr>
      <vt:lpstr>Exercise (success probability for the nodes)</vt:lpstr>
      <vt:lpstr>Exercise (success probability for the nodes)</vt:lpstr>
      <vt:lpstr>Exercise (success probability for the nodes)</vt:lpstr>
      <vt:lpstr>Exercise (success probability for the nodes)</vt:lpstr>
      <vt:lpstr>Exercise (success probability for the nodes)</vt:lpstr>
      <vt:lpstr>Exercise (success probability for the nodes)</vt:lpstr>
      <vt:lpstr>Exercise (success probability for the nodes)</vt:lpstr>
      <vt:lpstr>Exercise (success probability for the nodes)</vt:lpstr>
      <vt:lpstr>Exercise (success probability for the nodes)</vt:lpstr>
      <vt:lpstr>Exercise (success probability for the nodes)</vt:lpstr>
      <vt:lpstr>Exercise (success probability for the nodes)</vt:lpstr>
      <vt:lpstr>Project</vt:lpstr>
      <vt:lpstr>Project</vt:lpstr>
      <vt:lpstr>Project</vt:lpstr>
      <vt:lpstr>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张 智</cp:lastModifiedBy>
  <cp:revision>1321</cp:revision>
  <dcterms:created xsi:type="dcterms:W3CDTF">2020-01-13T04:26:47Z</dcterms:created>
  <dcterms:modified xsi:type="dcterms:W3CDTF">2023-04-17T10:11:57Z</dcterms:modified>
</cp:coreProperties>
</file>