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6" r:id="rId1"/>
  </p:sldMasterIdLst>
  <p:notesMasterIdLst>
    <p:notesMasterId r:id="rId21"/>
  </p:notesMasterIdLst>
  <p:handoutMasterIdLst>
    <p:handoutMasterId r:id="rId22"/>
  </p:handoutMasterIdLst>
  <p:sldIdLst>
    <p:sldId id="257" r:id="rId2"/>
    <p:sldId id="346" r:id="rId3"/>
    <p:sldId id="361" r:id="rId4"/>
    <p:sldId id="360" r:id="rId5"/>
    <p:sldId id="359" r:id="rId6"/>
    <p:sldId id="307" r:id="rId7"/>
    <p:sldId id="300" r:id="rId8"/>
    <p:sldId id="301" r:id="rId9"/>
    <p:sldId id="302" r:id="rId10"/>
    <p:sldId id="362" r:id="rId11"/>
    <p:sldId id="363" r:id="rId12"/>
    <p:sldId id="364" r:id="rId13"/>
    <p:sldId id="365" r:id="rId14"/>
    <p:sldId id="325" r:id="rId15"/>
    <p:sldId id="328" r:id="rId16"/>
    <p:sldId id="329" r:id="rId17"/>
    <p:sldId id="367" r:id="rId18"/>
    <p:sldId id="341" r:id="rId19"/>
    <p:sldId id="366" r:id="rId20"/>
  </p:sldIdLst>
  <p:sldSz cx="9144000" cy="6858000" type="screen4x3"/>
  <p:notesSz cx="9893300" cy="674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24" userDrawn="1">
          <p15:clr>
            <a:srgbClr val="A4A3A4"/>
          </p15:clr>
        </p15:guide>
        <p15:guide id="2" pos="311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64" autoAdjust="0"/>
    <p:restoredTop sz="74694" autoAdjust="0"/>
  </p:normalViewPr>
  <p:slideViewPr>
    <p:cSldViewPr>
      <p:cViewPr varScale="1">
        <p:scale>
          <a:sx n="94" d="100"/>
          <a:sy n="94" d="100"/>
        </p:scale>
        <p:origin x="238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3280"/>
    </p:cViewPr>
  </p:sorterViewPr>
  <p:notesViewPr>
    <p:cSldViewPr>
      <p:cViewPr varScale="1">
        <p:scale>
          <a:sx n="83" d="100"/>
          <a:sy n="83" d="100"/>
        </p:scale>
        <p:origin x="1158" y="72"/>
      </p:cViewPr>
      <p:guideLst>
        <p:guide orient="horz" pos="2124"/>
        <p:guide pos="3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4287563" cy="336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ea typeface="ＭＳ Ｐゴシック" charset="-128"/>
              </a:defRPr>
            </a:lvl1pPr>
          </a:lstStyle>
          <a:p>
            <a:pPr>
              <a:defRPr/>
            </a:pPr>
            <a:endParaRPr lang="en-AU"/>
          </a:p>
        </p:txBody>
      </p:sp>
      <p:sp>
        <p:nvSpPr>
          <p:cNvPr id="23555" name="Rectangle 3"/>
          <p:cNvSpPr>
            <a:spLocks noGrp="1" noChangeArrowheads="1"/>
          </p:cNvSpPr>
          <p:nvPr>
            <p:ph type="dt" sz="quarter" idx="1"/>
          </p:nvPr>
        </p:nvSpPr>
        <p:spPr bwMode="auto">
          <a:xfrm>
            <a:off x="5605740" y="0"/>
            <a:ext cx="4287562" cy="336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ＭＳ Ｐゴシック" charset="-128"/>
              </a:defRPr>
            </a:lvl1pPr>
          </a:lstStyle>
          <a:p>
            <a:pPr>
              <a:defRPr/>
            </a:pPr>
            <a:endParaRPr lang="en-AU"/>
          </a:p>
        </p:txBody>
      </p:sp>
      <p:sp>
        <p:nvSpPr>
          <p:cNvPr id="23556" name="Rectangle 4"/>
          <p:cNvSpPr>
            <a:spLocks noGrp="1" noChangeArrowheads="1"/>
          </p:cNvSpPr>
          <p:nvPr>
            <p:ph type="ftr" sz="quarter" idx="2"/>
          </p:nvPr>
        </p:nvSpPr>
        <p:spPr bwMode="auto">
          <a:xfrm>
            <a:off x="0" y="6407166"/>
            <a:ext cx="4287563" cy="3365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ea typeface="ＭＳ Ｐゴシック" charset="-128"/>
              </a:defRPr>
            </a:lvl1pPr>
          </a:lstStyle>
          <a:p>
            <a:pPr>
              <a:defRPr/>
            </a:pPr>
            <a:endParaRPr lang="en-AU"/>
          </a:p>
        </p:txBody>
      </p:sp>
      <p:sp>
        <p:nvSpPr>
          <p:cNvPr id="23557" name="Rectangle 5"/>
          <p:cNvSpPr>
            <a:spLocks noGrp="1" noChangeArrowheads="1"/>
          </p:cNvSpPr>
          <p:nvPr>
            <p:ph type="sldNum" sz="quarter" idx="3"/>
          </p:nvPr>
        </p:nvSpPr>
        <p:spPr bwMode="auto">
          <a:xfrm>
            <a:off x="5605740" y="6407166"/>
            <a:ext cx="4287562" cy="3365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B94CAEC0-4F73-494A-BBBE-0D3B38E9CC38}" type="slidenum">
              <a:rPr lang="en-AU" altLang="en-US"/>
              <a:pPr/>
              <a:t>‹#›</a:t>
            </a:fld>
            <a:endParaRPr lang="en-AU" altLang="en-US"/>
          </a:p>
        </p:txBody>
      </p:sp>
    </p:spTree>
    <p:extLst>
      <p:ext uri="{BB962C8B-B14F-4D97-AF65-F5344CB8AC3E}">
        <p14:creationId xmlns:p14="http://schemas.microsoft.com/office/powerpoint/2010/main" val="695644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4287563" cy="336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ea typeface="ＭＳ Ｐゴシック" charset="-128"/>
              </a:defRPr>
            </a:lvl1pPr>
          </a:lstStyle>
          <a:p>
            <a:pPr>
              <a:defRPr/>
            </a:pPr>
            <a:endParaRPr lang="en-AU"/>
          </a:p>
        </p:txBody>
      </p:sp>
      <p:sp>
        <p:nvSpPr>
          <p:cNvPr id="33795" name="Rectangle 3"/>
          <p:cNvSpPr>
            <a:spLocks noGrp="1" noChangeArrowheads="1"/>
          </p:cNvSpPr>
          <p:nvPr>
            <p:ph type="dt" idx="1"/>
          </p:nvPr>
        </p:nvSpPr>
        <p:spPr bwMode="auto">
          <a:xfrm>
            <a:off x="5605740" y="0"/>
            <a:ext cx="4287562" cy="336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ＭＳ Ｐゴシック" charset="-128"/>
              </a:defRPr>
            </a:lvl1pPr>
          </a:lstStyle>
          <a:p>
            <a:pPr>
              <a:defRPr/>
            </a:pPr>
            <a:endParaRPr lang="en-AU"/>
          </a:p>
        </p:txBody>
      </p:sp>
      <p:sp>
        <p:nvSpPr>
          <p:cNvPr id="38916" name="Rectangle 4"/>
          <p:cNvSpPr>
            <a:spLocks noGrp="1" noRot="1" noChangeAspect="1" noChangeArrowheads="1" noTextEdit="1"/>
          </p:cNvSpPr>
          <p:nvPr>
            <p:ph type="sldImg" idx="2"/>
          </p:nvPr>
        </p:nvSpPr>
        <p:spPr bwMode="auto">
          <a:xfrm>
            <a:off x="3260725" y="506413"/>
            <a:ext cx="3371850" cy="25288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p:cNvSpPr>
            <a:spLocks noGrp="1" noChangeArrowheads="1"/>
          </p:cNvSpPr>
          <p:nvPr>
            <p:ph type="body" sz="quarter" idx="3"/>
          </p:nvPr>
        </p:nvSpPr>
        <p:spPr bwMode="auto">
          <a:xfrm>
            <a:off x="1318175" y="3203041"/>
            <a:ext cx="7256950" cy="3034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3798" name="Rectangle 6"/>
          <p:cNvSpPr>
            <a:spLocks noGrp="1" noChangeArrowheads="1"/>
          </p:cNvSpPr>
          <p:nvPr>
            <p:ph type="ftr" sz="quarter" idx="4"/>
          </p:nvPr>
        </p:nvSpPr>
        <p:spPr bwMode="auto">
          <a:xfrm>
            <a:off x="0" y="6407166"/>
            <a:ext cx="4287563" cy="3365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ea typeface="ＭＳ Ｐゴシック" charset="-128"/>
              </a:defRPr>
            </a:lvl1pPr>
          </a:lstStyle>
          <a:p>
            <a:pPr>
              <a:defRPr/>
            </a:pPr>
            <a:endParaRPr lang="en-AU"/>
          </a:p>
        </p:txBody>
      </p:sp>
      <p:sp>
        <p:nvSpPr>
          <p:cNvPr id="33799" name="Rectangle 7"/>
          <p:cNvSpPr>
            <a:spLocks noGrp="1" noChangeArrowheads="1"/>
          </p:cNvSpPr>
          <p:nvPr>
            <p:ph type="sldNum" sz="quarter" idx="5"/>
          </p:nvPr>
        </p:nvSpPr>
        <p:spPr bwMode="auto">
          <a:xfrm>
            <a:off x="5605740" y="6407166"/>
            <a:ext cx="4287562" cy="3365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069DD151-C5B0-4C85-9566-4A0D2E87B263}" type="slidenum">
              <a:rPr lang="en-AU" altLang="en-US"/>
              <a:pPr/>
              <a:t>‹#›</a:t>
            </a:fld>
            <a:endParaRPr lang="en-AU" altLang="en-US"/>
          </a:p>
        </p:txBody>
      </p:sp>
    </p:spTree>
    <p:extLst>
      <p:ext uri="{BB962C8B-B14F-4D97-AF65-F5344CB8AC3E}">
        <p14:creationId xmlns:p14="http://schemas.microsoft.com/office/powerpoint/2010/main" val="172125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Revised Mar 2022 RCO</a:t>
            </a:r>
          </a:p>
          <a:p>
            <a:r>
              <a:rPr lang="en-US" altLang="en-US" dirty="0">
                <a:latin typeface="Times New Roman" panose="02020603050405020304" pitchFamily="18" charset="0"/>
              </a:rPr>
              <a:t>Earlier Versions: RCO, DH, GMH</a:t>
            </a:r>
          </a:p>
          <a:p>
            <a:endParaRPr lang="en-US" altLang="en-US" dirty="0">
              <a:latin typeface="Times New Roman" panose="02020603050405020304" pitchFamily="18" charset="0"/>
              <a:ea typeface="ＭＳ Ｐゴシック" panose="020B0600070205080204" pitchFamily="34" charset="-128"/>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D0F201E-671C-468F-80D3-1CC5780C5CB9}" type="slidenum">
              <a:rPr lang="en-AU" altLang="en-US">
                <a:latin typeface="Times New Roman" panose="02020603050405020304" pitchFamily="18" charset="0"/>
              </a:rPr>
              <a:pPr/>
              <a:t>1</a:t>
            </a:fld>
            <a:endParaRPr lang="en-AU" altLang="en-US">
              <a:latin typeface="Times New Roman" panose="02020603050405020304" pitchFamily="18" charset="0"/>
            </a:endParaRPr>
          </a:p>
        </p:txBody>
      </p:sp>
    </p:spTree>
    <p:extLst>
      <p:ext uri="{BB962C8B-B14F-4D97-AF65-F5344CB8AC3E}">
        <p14:creationId xmlns:p14="http://schemas.microsoft.com/office/powerpoint/2010/main" val="2058981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BEC92B4-8497-4043-BE9F-6DBBDD7A8213}" type="slidenum">
              <a:rPr lang="en-AU" altLang="en-US">
                <a:latin typeface="Times New Roman" panose="02020603050405020304" pitchFamily="18" charset="0"/>
              </a:rPr>
              <a:pPr/>
              <a:t>15</a:t>
            </a:fld>
            <a:endParaRPr lang="en-AU" altLang="en-US">
              <a:latin typeface="Times New Roman" panose="02020603050405020304" pitchFamily="18" charset="0"/>
            </a:endParaRPr>
          </a:p>
        </p:txBody>
      </p:sp>
    </p:spTree>
    <p:extLst>
      <p:ext uri="{BB962C8B-B14F-4D97-AF65-F5344CB8AC3E}">
        <p14:creationId xmlns:p14="http://schemas.microsoft.com/office/powerpoint/2010/main" val="393998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B727B7A-992E-4883-BAC4-ACAF9B7DBC45}" type="slidenum">
              <a:rPr lang="en-AU" altLang="en-US">
                <a:latin typeface="Times New Roman" panose="02020603050405020304" pitchFamily="18" charset="0"/>
              </a:rPr>
              <a:pPr/>
              <a:t>16</a:t>
            </a:fld>
            <a:endParaRPr lang="en-AU" altLang="en-US">
              <a:latin typeface="Times New Roman" panose="02020603050405020304" pitchFamily="18" charset="0"/>
            </a:endParaRPr>
          </a:p>
        </p:txBody>
      </p:sp>
    </p:spTree>
    <p:extLst>
      <p:ext uri="{BB962C8B-B14F-4D97-AF65-F5344CB8AC3E}">
        <p14:creationId xmlns:p14="http://schemas.microsoft.com/office/powerpoint/2010/main" val="1598405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DF1541C-7D71-42BF-B39F-6ED68C5501D8}" type="slidenum">
              <a:rPr lang="en-AU" altLang="en-US">
                <a:latin typeface="Times New Roman" panose="02020603050405020304" pitchFamily="18" charset="0"/>
              </a:rPr>
              <a:pPr/>
              <a:t>6</a:t>
            </a:fld>
            <a:endParaRPr lang="en-AU" altLang="en-US">
              <a:latin typeface="Times New Roman" panose="02020603050405020304" pitchFamily="18" charset="0"/>
            </a:endParaRPr>
          </a:p>
        </p:txBody>
      </p:sp>
    </p:spTree>
    <p:extLst>
      <p:ext uri="{BB962C8B-B14F-4D97-AF65-F5344CB8AC3E}">
        <p14:creationId xmlns:p14="http://schemas.microsoft.com/office/powerpoint/2010/main" val="1665411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Non-functional requirements usually come as qualitative terms, e.g. “the system should be reliable”, “the response time should be short”. Here, to verify the specification, we need quantitative measures for the NFRs. E.g., user/event response time should be no more than 5 seconds; the screen refresh time should be 0.5 </a:t>
            </a:r>
            <a:r>
              <a:rPr lang="en-US" altLang="en-US" dirty="0" err="1">
                <a:latin typeface="Times New Roman" panose="02020603050405020304" pitchFamily="18" charset="0"/>
                <a:ea typeface="ＭＳ Ｐゴシック" panose="020B0600070205080204" pitchFamily="34" charset="-128"/>
              </a:rPr>
              <a:t>ms</a:t>
            </a:r>
            <a:r>
              <a:rPr lang="en-US" altLang="en-US" dirty="0">
                <a:latin typeface="Times New Roman" panose="02020603050405020304" pitchFamily="18" charset="0"/>
                <a:ea typeface="ＭＳ Ｐゴシック" panose="020B0600070205080204" pitchFamily="34" charset="-128"/>
              </a:rPr>
              <a:t>; the system can be stored in a 5kB </a:t>
            </a:r>
            <a:r>
              <a:rPr lang="en-US" altLang="en-US" dirty="0" err="1">
                <a:latin typeface="Times New Roman" panose="02020603050405020304" pitchFamily="18" charset="0"/>
                <a:ea typeface="ＭＳ Ｐゴシック" panose="020B0600070205080204" pitchFamily="34" charset="-128"/>
              </a:rPr>
              <a:t>harddisk</a:t>
            </a:r>
            <a:endParaRPr lang="en-US" altLang="en-US" dirty="0">
              <a:latin typeface="Times New Roman" panose="02020603050405020304" pitchFamily="18" charset="0"/>
              <a:ea typeface="ＭＳ Ｐゴシック" panose="020B0600070205080204" pitchFamily="34" charset="-128"/>
            </a:endParaRPr>
          </a:p>
          <a:p>
            <a:endParaRPr lang="en-US" altLang="en-US" dirty="0">
              <a:latin typeface="Times New Roman" panose="02020603050405020304" pitchFamily="18" charset="0"/>
              <a:ea typeface="ＭＳ Ｐゴシック" panose="020B0600070205080204" pitchFamily="34" charset="-128"/>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466337E-B8FE-4090-8085-72E85DDC14EB}" type="slidenum">
              <a:rPr lang="en-AU" altLang="en-US">
                <a:latin typeface="Times New Roman" panose="02020603050405020304" pitchFamily="18" charset="0"/>
              </a:rPr>
              <a:pPr/>
              <a:t>7</a:t>
            </a:fld>
            <a:endParaRPr lang="en-AU" altLang="en-US">
              <a:latin typeface="Times New Roman" panose="02020603050405020304" pitchFamily="18" charset="0"/>
            </a:endParaRPr>
          </a:p>
        </p:txBody>
      </p:sp>
    </p:spTree>
    <p:extLst>
      <p:ext uri="{BB962C8B-B14F-4D97-AF65-F5344CB8AC3E}">
        <p14:creationId xmlns:p14="http://schemas.microsoft.com/office/powerpoint/2010/main" val="20936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E8DC0E7-16AF-4420-AB7E-EFC330A6E78A}" type="slidenum">
              <a:rPr lang="en-AU" altLang="en-US">
                <a:latin typeface="Times New Roman" panose="02020603050405020304" pitchFamily="18" charset="0"/>
              </a:rPr>
              <a:pPr/>
              <a:t>8</a:t>
            </a:fld>
            <a:endParaRPr lang="en-AU" altLang="en-US">
              <a:latin typeface="Times New Roman" panose="02020603050405020304" pitchFamily="18" charset="0"/>
            </a:endParaRPr>
          </a:p>
        </p:txBody>
      </p:sp>
    </p:spTree>
    <p:extLst>
      <p:ext uri="{BB962C8B-B14F-4D97-AF65-F5344CB8AC3E}">
        <p14:creationId xmlns:p14="http://schemas.microsoft.com/office/powerpoint/2010/main" val="3625345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0A6EEAD-F938-44AE-91D9-F756EF012DC9}" type="slidenum">
              <a:rPr lang="en-AU" altLang="en-US">
                <a:latin typeface="Times New Roman" panose="02020603050405020304" pitchFamily="18" charset="0"/>
              </a:rPr>
              <a:pPr/>
              <a:t>9</a:t>
            </a:fld>
            <a:endParaRPr lang="en-AU" altLang="en-US">
              <a:latin typeface="Times New Roman" panose="02020603050405020304" pitchFamily="18" charset="0"/>
            </a:endParaRPr>
          </a:p>
        </p:txBody>
      </p:sp>
    </p:spTree>
    <p:extLst>
      <p:ext uri="{BB962C8B-B14F-4D97-AF65-F5344CB8AC3E}">
        <p14:creationId xmlns:p14="http://schemas.microsoft.com/office/powerpoint/2010/main" val="920084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Non-functional requirements usually come as qualitative terms, e.g. “the system should be reliable”, “the response time should be short”. Here, to verify the specification, we need quantitative measures for the NFRs. E.g., user/event response time should be no more than 5 seconds; the screen refresh time should be 0.5 </a:t>
            </a:r>
            <a:r>
              <a:rPr lang="en-US" altLang="en-US" dirty="0" err="1">
                <a:latin typeface="Times New Roman" panose="02020603050405020304" pitchFamily="18" charset="0"/>
                <a:ea typeface="ＭＳ Ｐゴシック" panose="020B0600070205080204" pitchFamily="34" charset="-128"/>
              </a:rPr>
              <a:t>ms</a:t>
            </a:r>
            <a:r>
              <a:rPr lang="en-US" altLang="en-US" dirty="0">
                <a:latin typeface="Times New Roman" panose="02020603050405020304" pitchFamily="18" charset="0"/>
                <a:ea typeface="ＭＳ Ｐゴシック" panose="020B0600070205080204" pitchFamily="34" charset="-128"/>
              </a:rPr>
              <a:t>; the system can be stored in a 5kB </a:t>
            </a:r>
            <a:r>
              <a:rPr lang="en-US" altLang="en-US" dirty="0" err="1">
                <a:latin typeface="Times New Roman" panose="02020603050405020304" pitchFamily="18" charset="0"/>
                <a:ea typeface="ＭＳ Ｐゴシック" panose="020B0600070205080204" pitchFamily="34" charset="-128"/>
              </a:rPr>
              <a:t>harddisk</a:t>
            </a:r>
            <a:endParaRPr lang="en-US" altLang="en-US" dirty="0">
              <a:latin typeface="Times New Roman" panose="02020603050405020304" pitchFamily="18" charset="0"/>
              <a:ea typeface="ＭＳ Ｐゴシック" panose="020B0600070205080204" pitchFamily="34" charset="-128"/>
            </a:endParaRPr>
          </a:p>
          <a:p>
            <a:endParaRPr lang="en-US" altLang="en-US" dirty="0">
              <a:latin typeface="Times New Roman" panose="02020603050405020304" pitchFamily="18" charset="0"/>
              <a:ea typeface="ＭＳ Ｐゴシック" panose="020B0600070205080204" pitchFamily="34" charset="-128"/>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466337E-B8FE-4090-8085-72E85DDC14EB}" type="slidenum">
              <a:rPr lang="en-AU" altLang="en-US">
                <a:latin typeface="Times New Roman" panose="02020603050405020304" pitchFamily="18" charset="0"/>
              </a:rPr>
              <a:pPr/>
              <a:t>11</a:t>
            </a:fld>
            <a:endParaRPr lang="en-AU" altLang="en-US">
              <a:latin typeface="Times New Roman" panose="02020603050405020304" pitchFamily="18" charset="0"/>
            </a:endParaRPr>
          </a:p>
        </p:txBody>
      </p:sp>
    </p:spTree>
    <p:extLst>
      <p:ext uri="{BB962C8B-B14F-4D97-AF65-F5344CB8AC3E}">
        <p14:creationId xmlns:p14="http://schemas.microsoft.com/office/powerpoint/2010/main" val="1326896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E8DC0E7-16AF-4420-AB7E-EFC330A6E78A}" type="slidenum">
              <a:rPr lang="en-AU" altLang="en-US">
                <a:latin typeface="Times New Roman" panose="02020603050405020304" pitchFamily="18" charset="0"/>
              </a:rPr>
              <a:pPr/>
              <a:t>12</a:t>
            </a:fld>
            <a:endParaRPr lang="en-AU" altLang="en-US">
              <a:latin typeface="Times New Roman" panose="02020603050405020304" pitchFamily="18" charset="0"/>
            </a:endParaRPr>
          </a:p>
        </p:txBody>
      </p:sp>
    </p:spTree>
    <p:extLst>
      <p:ext uri="{BB962C8B-B14F-4D97-AF65-F5344CB8AC3E}">
        <p14:creationId xmlns:p14="http://schemas.microsoft.com/office/powerpoint/2010/main" val="1455607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0A6EEAD-F938-44AE-91D9-F756EF012DC9}" type="slidenum">
              <a:rPr lang="en-AU" altLang="en-US">
                <a:latin typeface="Times New Roman" panose="02020603050405020304" pitchFamily="18" charset="0"/>
              </a:rPr>
              <a:pPr/>
              <a:t>13</a:t>
            </a:fld>
            <a:endParaRPr lang="en-AU" altLang="en-US">
              <a:latin typeface="Times New Roman" panose="02020603050405020304" pitchFamily="18" charset="0"/>
            </a:endParaRPr>
          </a:p>
        </p:txBody>
      </p:sp>
    </p:spTree>
    <p:extLst>
      <p:ext uri="{BB962C8B-B14F-4D97-AF65-F5344CB8AC3E}">
        <p14:creationId xmlns:p14="http://schemas.microsoft.com/office/powerpoint/2010/main" val="26971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B5BEB6F-BC1E-420D-B1FA-F786A9544750}" type="slidenum">
              <a:rPr lang="en-AU" altLang="en-US">
                <a:latin typeface="Times New Roman" panose="02020603050405020304" pitchFamily="18" charset="0"/>
              </a:rPr>
              <a:pPr/>
              <a:t>14</a:t>
            </a:fld>
            <a:endParaRPr lang="en-AU" altLang="en-US">
              <a:latin typeface="Times New Roman" panose="02020603050405020304" pitchFamily="18" charset="0"/>
            </a:endParaRPr>
          </a:p>
        </p:txBody>
      </p:sp>
    </p:spTree>
    <p:extLst>
      <p:ext uri="{BB962C8B-B14F-4D97-AF65-F5344CB8AC3E}">
        <p14:creationId xmlns:p14="http://schemas.microsoft.com/office/powerpoint/2010/main" val="3849866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16" name="Picture 6" descr="W:\Emily\Presentation assets\UWAM0289 Presentation pg1.png"/>
          <p:cNvPicPr>
            <a:picLocks noChangeAspect="1" noChangeArrowheads="1"/>
          </p:cNvPicPr>
          <p:nvPr/>
        </p:nvPicPr>
        <p:blipFill rotWithShape="1">
          <a:blip r:embed="rId3">
            <a:extLst>
              <a:ext uri="{28A0092B-C50C-407E-A947-70E740481C1C}">
                <a14:useLocalDpi xmlns:a14="http://schemas.microsoft.com/office/drawing/2010/main" val="0"/>
              </a:ext>
            </a:extLst>
          </a:blip>
          <a:srcRect l="91964" t="87895"/>
          <a:stretch/>
        </p:blipFill>
        <p:spPr bwMode="auto">
          <a:xfrm>
            <a:off x="8417859" y="6033246"/>
            <a:ext cx="735536" cy="8309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75488" y="1539208"/>
            <a:ext cx="6472776" cy="1872208"/>
          </a:xfrm>
          <a:prstGeom prst="rect">
            <a:avLst/>
          </a:prstGeom>
        </p:spPr>
        <p:txBody>
          <a:bodyPr tIns="0" bIns="0">
            <a:normAutofit/>
          </a:bodyPr>
          <a:lstStyle>
            <a:lvl1pPr algn="l">
              <a:lnSpc>
                <a:spcPct val="100000"/>
              </a:lnSpc>
              <a:defRPr sz="6200" baseline="0">
                <a:solidFill>
                  <a:schemeClr val="bg1"/>
                </a:solidFill>
                <a:latin typeface="Arial" pitchFamily="34" charset="0"/>
                <a:cs typeface="Arial" pitchFamily="34" charset="0"/>
              </a:defRPr>
            </a:lvl1pPr>
          </a:lstStyle>
          <a:p>
            <a:r>
              <a:rPr lang="en-US" dirty="0"/>
              <a:t>Main heading</a:t>
            </a:r>
            <a:endParaRPr lang="en-AU" dirty="0"/>
          </a:p>
        </p:txBody>
      </p:sp>
      <p:sp>
        <p:nvSpPr>
          <p:cNvPr id="5" name="Subtitle 2"/>
          <p:cNvSpPr>
            <a:spLocks noGrp="1"/>
          </p:cNvSpPr>
          <p:nvPr>
            <p:ph type="subTitle" idx="1" hasCustomPrompt="1"/>
          </p:nvPr>
        </p:nvSpPr>
        <p:spPr>
          <a:xfrm>
            <a:off x="475488" y="3455288"/>
            <a:ext cx="6472800" cy="288032"/>
          </a:xfrm>
          <a:prstGeom prst="rect">
            <a:avLst/>
          </a:prstGeom>
        </p:spPr>
        <p:txBody>
          <a:bodyPr/>
          <a:lstStyle>
            <a:lvl1pPr marL="0" indent="0" algn="l">
              <a:buNone/>
              <a:defRPr sz="1230" b="1" baseline="0">
                <a:solidFill>
                  <a:srgbClr val="DDB10A"/>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Subheading</a:t>
            </a:r>
            <a:endParaRPr lang="en-AU" dirty="0"/>
          </a:p>
        </p:txBody>
      </p:sp>
      <p:cxnSp>
        <p:nvCxnSpPr>
          <p:cNvPr id="4" name="Straight Connector 3"/>
          <p:cNvCxnSpPr/>
          <p:nvPr/>
        </p:nvCxnSpPr>
        <p:spPr>
          <a:xfrm>
            <a:off x="475488"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732240"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6656"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61072"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sp>
        <p:nvSpPr>
          <p:cNvPr id="25" name="Text Placeholder 10"/>
          <p:cNvSpPr>
            <a:spLocks noGrp="1"/>
          </p:cNvSpPr>
          <p:nvPr>
            <p:ph type="body" sz="quarter" idx="15" hasCustomPrompt="1"/>
          </p:nvPr>
        </p:nvSpPr>
        <p:spPr>
          <a:xfrm>
            <a:off x="6889234" y="1844824"/>
            <a:ext cx="1896393" cy="2952328"/>
          </a:xfrm>
          <a:prstGeom prst="rect">
            <a:avLst/>
          </a:prstGeom>
          <a:blipFill>
            <a:blip r:embed="rId4"/>
            <a:stretch>
              <a:fillRect/>
            </a:stretch>
          </a:blipFill>
        </p:spPr>
        <p:txBody>
          <a:bodyPr tIns="0"/>
          <a:lstStyle>
            <a:lvl1pPr marL="0" indent="0">
              <a:lnSpc>
                <a:spcPct val="124000"/>
              </a:lnSpc>
              <a:buNone/>
              <a:defRPr sz="1250" baseline="0">
                <a:solidFill>
                  <a:schemeClr val="bg1"/>
                </a:solidFill>
                <a:latin typeface="UWA" pitchFamily="50" charset="0"/>
              </a:defRPr>
            </a:lvl1pPr>
          </a:lstStyle>
          <a:p>
            <a:pPr lvl="0"/>
            <a:r>
              <a:rPr lang="en-US" dirty="0"/>
              <a:t>  </a:t>
            </a:r>
            <a:endParaRPr lang="en-AU" dirty="0"/>
          </a:p>
        </p:txBody>
      </p:sp>
      <p:sp>
        <p:nvSpPr>
          <p:cNvPr id="18" name="Text Placeholder 6"/>
          <p:cNvSpPr>
            <a:spLocks noGrp="1"/>
          </p:cNvSpPr>
          <p:nvPr>
            <p:ph type="body" sz="quarter" idx="16" hasCustomPrompt="1"/>
          </p:nvPr>
        </p:nvSpPr>
        <p:spPr>
          <a:xfrm>
            <a:off x="2462944"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a:t>Type information here</a:t>
            </a:r>
            <a:endParaRPr lang="en-AU" dirty="0"/>
          </a:p>
        </p:txBody>
      </p:sp>
      <p:sp>
        <p:nvSpPr>
          <p:cNvPr id="19" name="Text Placeholder 6"/>
          <p:cNvSpPr>
            <a:spLocks noGrp="1"/>
          </p:cNvSpPr>
          <p:nvPr>
            <p:ph type="body" sz="quarter" idx="17" hasCustomPrompt="1"/>
          </p:nvPr>
        </p:nvSpPr>
        <p:spPr>
          <a:xfrm>
            <a:off x="4549092"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a:t>Type information here</a:t>
            </a:r>
            <a:endParaRPr lang="en-AU" dirty="0"/>
          </a:p>
        </p:txBody>
      </p:sp>
      <p:sp>
        <p:nvSpPr>
          <p:cNvPr id="20" name="Text Placeholder 6"/>
          <p:cNvSpPr>
            <a:spLocks noGrp="1"/>
          </p:cNvSpPr>
          <p:nvPr>
            <p:ph type="body" sz="quarter" idx="18"/>
          </p:nvPr>
        </p:nvSpPr>
        <p:spPr>
          <a:xfrm>
            <a:off x="6635240"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a:t>Edit Master text styles</a:t>
            </a:r>
          </a:p>
        </p:txBody>
      </p:sp>
      <p:sp>
        <p:nvSpPr>
          <p:cNvPr id="21" name="Text Placeholder 6"/>
          <p:cNvSpPr>
            <a:spLocks noGrp="1"/>
          </p:cNvSpPr>
          <p:nvPr>
            <p:ph type="body" sz="quarter" idx="19" hasCustomPrompt="1"/>
          </p:nvPr>
        </p:nvSpPr>
        <p:spPr>
          <a:xfrm>
            <a:off x="376796"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a:t>Type information here</a:t>
            </a:r>
            <a:endParaRPr lang="en-AU" dirty="0"/>
          </a:p>
        </p:txBody>
      </p:sp>
    </p:spTree>
    <p:extLst>
      <p:ext uri="{BB962C8B-B14F-4D97-AF65-F5344CB8AC3E}">
        <p14:creationId xmlns:p14="http://schemas.microsoft.com/office/powerpoint/2010/main" val="62200471"/>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4" name="Rectangle 3"/>
          <p:cNvSpPr/>
          <p:nvPr/>
        </p:nvSpPr>
        <p:spPr>
          <a:xfrm>
            <a:off x="0" y="1129288"/>
            <a:ext cx="9144000" cy="573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AU"/>
          </a:p>
        </p:txBody>
      </p:sp>
      <p:sp>
        <p:nvSpPr>
          <p:cNvPr id="3" name="Slide Number Placeholder 2"/>
          <p:cNvSpPr>
            <a:spLocks noGrp="1"/>
          </p:cNvSpPr>
          <p:nvPr>
            <p:ph type="sldNum" sz="quarter" idx="10"/>
          </p:nvPr>
        </p:nvSpPr>
        <p:spPr>
          <a:xfrm>
            <a:off x="6876256" y="6364968"/>
            <a:ext cx="2133600" cy="365125"/>
          </a:xfrm>
          <a:prstGeom prst="rect">
            <a:avLst/>
          </a:prstGeom>
        </p:spPr>
        <p:txBody>
          <a:bodyPr>
            <a:noAutofit/>
          </a:bodyPr>
          <a:lstStyle>
            <a:lvl1pPr>
              <a:defRPr baseline="0">
                <a:solidFill>
                  <a:schemeClr val="tx2"/>
                </a:solidFill>
              </a:defRPr>
            </a:lvl1pPr>
          </a:lstStyle>
          <a:p>
            <a:fld id="{F1918EE3-64B1-4324-9151-8BA1C2B10113}" type="slidenum">
              <a:rPr lang="en-US" altLang="en-US" smtClean="0"/>
              <a:pPr/>
              <a:t>‹#›</a:t>
            </a:fld>
            <a:endParaRPr lang="en-US" altLang="en-US"/>
          </a:p>
        </p:txBody>
      </p:sp>
      <p:sp>
        <p:nvSpPr>
          <p:cNvPr id="5" name="Text Placeholder 4"/>
          <p:cNvSpPr>
            <a:spLocks noGrp="1"/>
          </p:cNvSpPr>
          <p:nvPr>
            <p:ph type="body" sz="quarter" idx="11" hasCustomPrompt="1"/>
          </p:nvPr>
        </p:nvSpPr>
        <p:spPr>
          <a:xfrm>
            <a:off x="468313" y="1412875"/>
            <a:ext cx="8064500" cy="503957"/>
          </a:xfrm>
          <a:prstGeom prst="rect">
            <a:avLst/>
          </a:prstGeom>
        </p:spPr>
        <p:txBody>
          <a:bodyPr>
            <a:noAutofit/>
          </a:bodyPr>
          <a:lstStyle>
            <a:lvl1pPr marL="0" indent="0">
              <a:buNone/>
              <a:defRPr sz="2200" baseline="0"/>
            </a:lvl1pPr>
          </a:lstStyle>
          <a:p>
            <a:pPr lvl="0"/>
            <a:r>
              <a:rPr lang="en-US" dirty="0"/>
              <a:t>Subheading</a:t>
            </a:r>
          </a:p>
        </p:txBody>
      </p:sp>
      <p:sp>
        <p:nvSpPr>
          <p:cNvPr id="10" name="Text Placeholder 9"/>
          <p:cNvSpPr>
            <a:spLocks noGrp="1"/>
          </p:cNvSpPr>
          <p:nvPr>
            <p:ph type="body" sz="quarter" idx="13" hasCustomPrompt="1"/>
          </p:nvPr>
        </p:nvSpPr>
        <p:spPr>
          <a:xfrm>
            <a:off x="467545" y="3284984"/>
            <a:ext cx="8064896" cy="936105"/>
          </a:xfrm>
          <a:prstGeom prst="rect">
            <a:avLst/>
          </a:prstGeom>
        </p:spPr>
        <p:txBody>
          <a:bodyPr>
            <a:noAutofit/>
          </a:bodyPr>
          <a:lstStyle>
            <a:lvl1pPr marL="285750" indent="-285750">
              <a:buFont typeface="Arial" panose="020B0604020202020204" pitchFamily="34" charset="0"/>
              <a:buChar char="•"/>
              <a:defRPr sz="1800"/>
            </a:lvl1pPr>
          </a:lstStyle>
          <a:p>
            <a:pPr lvl="0"/>
            <a:r>
              <a:rPr lang="en-AU" sz="1800" dirty="0"/>
              <a:t>Bullets</a:t>
            </a:r>
          </a:p>
          <a:p>
            <a:pPr lvl="0"/>
            <a:endParaRPr lang="en-AU" dirty="0"/>
          </a:p>
        </p:txBody>
      </p:sp>
      <p:sp>
        <p:nvSpPr>
          <p:cNvPr id="14" name="Text Placeholder 13"/>
          <p:cNvSpPr>
            <a:spLocks noGrp="1"/>
          </p:cNvSpPr>
          <p:nvPr>
            <p:ph type="body" sz="quarter" idx="15" hasCustomPrompt="1"/>
          </p:nvPr>
        </p:nvSpPr>
        <p:spPr>
          <a:xfrm>
            <a:off x="468313" y="5300663"/>
            <a:ext cx="8064500" cy="864641"/>
          </a:xfrm>
          <a:prstGeom prst="rect">
            <a:avLst/>
          </a:prstGeom>
        </p:spPr>
        <p:txBody>
          <a:bodyPr>
            <a:noAutofit/>
          </a:bodyPr>
          <a:lstStyle>
            <a:lvl1pPr marL="0" indent="0">
              <a:buNone/>
              <a:defRPr sz="2500" b="1" baseline="0"/>
            </a:lvl1pPr>
            <a:lvl2pPr>
              <a:defRPr sz="2500"/>
            </a:lvl2pPr>
            <a:lvl3pPr>
              <a:defRPr sz="2500"/>
            </a:lvl3pPr>
            <a:lvl4pPr>
              <a:defRPr sz="2500"/>
            </a:lvl4pPr>
            <a:lvl5pPr>
              <a:defRPr sz="2500"/>
            </a:lvl5pPr>
          </a:lstStyle>
          <a:p>
            <a:pPr lvl="0"/>
            <a:r>
              <a:rPr lang="en-AU" dirty="0"/>
              <a:t>Feature text</a:t>
            </a:r>
          </a:p>
        </p:txBody>
      </p:sp>
      <p:sp>
        <p:nvSpPr>
          <p:cNvPr id="16" name="Text Placeholder 15"/>
          <p:cNvSpPr>
            <a:spLocks noGrp="1"/>
          </p:cNvSpPr>
          <p:nvPr>
            <p:ph type="body" sz="quarter" idx="16" hasCustomPrompt="1"/>
          </p:nvPr>
        </p:nvSpPr>
        <p:spPr>
          <a:xfrm>
            <a:off x="467841" y="476325"/>
            <a:ext cx="6048375" cy="576411"/>
          </a:xfrm>
          <a:prstGeom prst="rect">
            <a:avLst/>
          </a:prstGeom>
        </p:spPr>
        <p:txBody>
          <a:bodyPr>
            <a:noAutofit/>
          </a:bodyPr>
          <a:lstStyle>
            <a:lvl1pPr marL="0" indent="0">
              <a:buNone/>
              <a:defRPr sz="2500" b="1" baseline="0">
                <a:solidFill>
                  <a:srgbClr val="27348B"/>
                </a:solidFill>
              </a:defRPr>
            </a:lvl1pPr>
          </a:lstStyle>
          <a:p>
            <a:pPr lvl="0"/>
            <a:r>
              <a:rPr lang="en-AU" dirty="0"/>
              <a:t>Cover title (optional)</a:t>
            </a:r>
          </a:p>
        </p:txBody>
      </p:sp>
      <p:sp>
        <p:nvSpPr>
          <p:cNvPr id="18" name="Text Placeholder 17"/>
          <p:cNvSpPr>
            <a:spLocks noGrp="1"/>
          </p:cNvSpPr>
          <p:nvPr>
            <p:ph type="body" sz="quarter" idx="17" hasCustomPrompt="1"/>
          </p:nvPr>
        </p:nvSpPr>
        <p:spPr>
          <a:xfrm>
            <a:off x="468313" y="1989138"/>
            <a:ext cx="8064500" cy="359742"/>
          </a:xfrm>
          <a:prstGeom prst="rect">
            <a:avLst/>
          </a:prstGeom>
        </p:spPr>
        <p:txBody>
          <a:bodyPr tIns="0">
            <a:noAutofit/>
          </a:bodyPr>
          <a:lstStyle>
            <a:lvl1pPr marL="0" indent="0">
              <a:buNone/>
              <a:defRPr sz="1800" b="1" baseline="0"/>
            </a:lvl1pPr>
          </a:lstStyle>
          <a:p>
            <a:pPr lvl="0"/>
            <a:r>
              <a:rPr lang="en-AU" b="1" dirty="0"/>
              <a:t>Body text bold</a:t>
            </a:r>
            <a:endParaRPr lang="en-AU" dirty="0"/>
          </a:p>
        </p:txBody>
      </p:sp>
      <p:sp>
        <p:nvSpPr>
          <p:cNvPr id="20" name="Text Placeholder 19"/>
          <p:cNvSpPr>
            <a:spLocks noGrp="1"/>
          </p:cNvSpPr>
          <p:nvPr>
            <p:ph type="body" sz="quarter" idx="18" hasCustomPrompt="1"/>
          </p:nvPr>
        </p:nvSpPr>
        <p:spPr>
          <a:xfrm>
            <a:off x="467544" y="2348880"/>
            <a:ext cx="8064500" cy="864096"/>
          </a:xfrm>
          <a:prstGeom prst="rect">
            <a:avLst/>
          </a:prstGeom>
        </p:spPr>
        <p:txBody>
          <a:bodyPr>
            <a:noAutofit/>
          </a:bodyPr>
          <a:lstStyle>
            <a:lvl1pPr marL="0" indent="0">
              <a:buNone/>
              <a:defRPr sz="1800"/>
            </a:lvl1pPr>
          </a:lstStyle>
          <a:p>
            <a:pPr lvl="0"/>
            <a:r>
              <a:rPr lang="en-US" dirty="0"/>
              <a:t>Body text</a:t>
            </a:r>
            <a:endParaRPr lang="en-AU" dirty="0"/>
          </a:p>
        </p:txBody>
      </p:sp>
      <p:sp>
        <p:nvSpPr>
          <p:cNvPr id="22" name="Text Placeholder 21"/>
          <p:cNvSpPr>
            <a:spLocks noGrp="1"/>
          </p:cNvSpPr>
          <p:nvPr>
            <p:ph type="body" sz="quarter" idx="19" hasCustomPrompt="1"/>
          </p:nvPr>
        </p:nvSpPr>
        <p:spPr>
          <a:xfrm>
            <a:off x="468313" y="4292600"/>
            <a:ext cx="8064500" cy="360536"/>
          </a:xfrm>
          <a:prstGeom prst="rect">
            <a:avLst/>
          </a:prstGeom>
        </p:spPr>
        <p:txBody>
          <a:bodyPr>
            <a:noAutofit/>
          </a:bodyPr>
          <a:lstStyle>
            <a:lvl1pPr marL="0" indent="0">
              <a:buNone/>
              <a:defRPr sz="1200" b="1" baseline="0"/>
            </a:lvl1pPr>
          </a:lstStyle>
          <a:p>
            <a:pPr lvl="0"/>
            <a:r>
              <a:rPr lang="en-US" dirty="0"/>
              <a:t>Small body text bold</a:t>
            </a:r>
            <a:endParaRPr lang="en-AU" dirty="0"/>
          </a:p>
        </p:txBody>
      </p:sp>
      <p:sp>
        <p:nvSpPr>
          <p:cNvPr id="24" name="Text Placeholder 23"/>
          <p:cNvSpPr>
            <a:spLocks noGrp="1"/>
          </p:cNvSpPr>
          <p:nvPr>
            <p:ph type="body" sz="quarter" idx="20" hasCustomPrompt="1"/>
          </p:nvPr>
        </p:nvSpPr>
        <p:spPr>
          <a:xfrm>
            <a:off x="467544" y="4653136"/>
            <a:ext cx="8064500" cy="504056"/>
          </a:xfrm>
          <a:prstGeom prst="rect">
            <a:avLst/>
          </a:prstGeom>
        </p:spPr>
        <p:txBody>
          <a:bodyPr>
            <a:noAutofit/>
          </a:bodyPr>
          <a:lstStyle>
            <a:lvl1pPr marL="0" indent="0">
              <a:buNone/>
              <a:defRPr sz="1200" baseline="0"/>
            </a:lvl1pPr>
          </a:lstStyle>
          <a:p>
            <a:pPr lvl="0"/>
            <a:r>
              <a:rPr lang="en-AU" dirty="0"/>
              <a:t>Small body text</a:t>
            </a:r>
          </a:p>
        </p:txBody>
      </p:sp>
    </p:spTree>
    <p:extLst>
      <p:ext uri="{BB962C8B-B14F-4D97-AF65-F5344CB8AC3E}">
        <p14:creationId xmlns:p14="http://schemas.microsoft.com/office/powerpoint/2010/main" val="3850557920"/>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6156176" cy="648072"/>
          </a:xfrm>
        </p:spPr>
        <p:txBody>
          <a:bodyPr/>
          <a:lstStyle>
            <a:lvl1pPr algn="l">
              <a:defRPr sz="3200" b="1"/>
            </a:lvl1pPr>
          </a:lstStyle>
          <a:p>
            <a:r>
              <a:rPr lang="en-US"/>
              <a:t>Click to edit Master title style</a:t>
            </a:r>
            <a:endParaRPr lang="en-AU"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8504855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1520" y="476672"/>
            <a:ext cx="8228013" cy="717550"/>
          </a:xfrm>
        </p:spPr>
        <p:txBody>
          <a:bodyPr/>
          <a:lstStyle>
            <a:lvl1pPr algn="l">
              <a:defRPr sz="3200" b="1"/>
            </a:lvl1pPr>
          </a:lstStyle>
          <a:p>
            <a:r>
              <a:rPr lang="en-US" dirty="0"/>
              <a:t>Click to edit Master title style</a:t>
            </a:r>
            <a:endParaRPr lang="en-AU" dirty="0"/>
          </a:p>
        </p:txBody>
      </p:sp>
    </p:spTree>
    <p:extLst>
      <p:ext uri="{BB962C8B-B14F-4D97-AF65-F5344CB8AC3E}">
        <p14:creationId xmlns:p14="http://schemas.microsoft.com/office/powerpoint/2010/main" val="991290639"/>
      </p:ext>
    </p:extLst>
  </p:cSld>
  <p:clrMapOvr>
    <a:masterClrMapping/>
  </p:clrMapOvr>
  <p:hf hdr="0" ft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9396" y="0"/>
            <a:ext cx="9153396"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51" name="Picture 3" descr="W:\Emily\Presentation assets\UWAM0289 Presentation pg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3" y="0"/>
            <a:ext cx="9162000" cy="687060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Slide Number Placeholder 2"/>
          <p:cNvSpPr txBox="1">
            <a:spLocks/>
          </p:cNvSpPr>
          <p:nvPr/>
        </p:nvSpPr>
        <p:spPr>
          <a:xfrm>
            <a:off x="179512" y="6356350"/>
            <a:ext cx="850728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Source Sans Pro" panose="020B05030304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baseline="0" dirty="0">
                <a:solidFill>
                  <a:schemeClr val="tx2"/>
                </a:solidFill>
              </a:rPr>
              <a:t> Department of Computer Science &amp; Software Engineering		 	              CITS4401 Software Requirements &amp; Design |  </a:t>
            </a:r>
            <a:fld id="{A27B6211-B2DC-4CA5-9EB8-486BFD4D451C}" type="slidenum">
              <a:rPr lang="en-AU" baseline="0" smtClean="0">
                <a:solidFill>
                  <a:schemeClr val="tx2"/>
                </a:solidFill>
              </a:rPr>
              <a:t>‹#›</a:t>
            </a:fld>
            <a:endParaRPr lang="en-AU" baseline="0" dirty="0">
              <a:solidFill>
                <a:schemeClr val="tx2"/>
              </a:solidFill>
            </a:endParaRPr>
          </a:p>
        </p:txBody>
      </p:sp>
    </p:spTree>
    <p:extLst>
      <p:ext uri="{BB962C8B-B14F-4D97-AF65-F5344CB8AC3E}">
        <p14:creationId xmlns:p14="http://schemas.microsoft.com/office/powerpoint/2010/main" val="119664005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475488" y="2057400"/>
            <a:ext cx="7068312" cy="1354016"/>
          </a:xfrm>
        </p:spPr>
        <p:txBody>
          <a:bodyPr>
            <a:normAutofit fontScale="90000"/>
          </a:bodyPr>
          <a:lstStyle/>
          <a:p>
            <a:pPr eaLnBrk="1" hangingPunct="1"/>
            <a:r>
              <a:rPr lang="en-AU" altLang="en-US" sz="4600" dirty="0">
                <a:ea typeface="ＭＳ Ｐゴシック" panose="020B0600070205080204" pitchFamily="34" charset="-128"/>
              </a:rPr>
              <a:t>Requirements Engineering:</a:t>
            </a:r>
            <a:br>
              <a:rPr lang="en-AU" altLang="en-US" sz="4600" dirty="0">
                <a:ea typeface="ＭＳ Ｐゴシック" panose="020B0600070205080204" pitchFamily="34" charset="-128"/>
              </a:rPr>
            </a:br>
            <a:r>
              <a:rPr lang="en-AU" altLang="en-US" sz="4600" dirty="0">
                <a:ea typeface="ＭＳ Ｐゴシック" panose="020B0600070205080204" pitchFamily="34" charset="-128"/>
              </a:rPr>
              <a:t>Specification &amp; Validation</a:t>
            </a:r>
          </a:p>
        </p:txBody>
      </p:sp>
      <p:sp>
        <p:nvSpPr>
          <p:cNvPr id="3075" name="Rectangle 5"/>
          <p:cNvSpPr>
            <a:spLocks noGrp="1" noChangeArrowheads="1"/>
          </p:cNvSpPr>
          <p:nvPr>
            <p:ph type="subTitle" idx="1"/>
          </p:nvPr>
        </p:nvSpPr>
        <p:spPr>
          <a:xfrm>
            <a:off x="475488" y="3455288"/>
            <a:ext cx="6472800" cy="1269112"/>
          </a:xfrm>
        </p:spPr>
        <p:txBody>
          <a:bodyPr>
            <a:normAutofit fontScale="92500" lnSpcReduction="10000"/>
          </a:bodyPr>
          <a:lstStyle/>
          <a:p>
            <a:pPr eaLnBrk="1" hangingPunct="1">
              <a:lnSpc>
                <a:spcPct val="80000"/>
              </a:lnSpc>
              <a:buFont typeface="Wingdings" panose="05000000000000000000" pitchFamily="2" charset="2"/>
              <a:buNone/>
            </a:pPr>
            <a:r>
              <a:rPr lang="en-AU" altLang="en-US" sz="3000" dirty="0">
                <a:ea typeface="ＭＳ Ｐゴシック" panose="020B0600070205080204" pitchFamily="34" charset="-128"/>
              </a:rPr>
              <a:t>Software Requirements and Design </a:t>
            </a:r>
          </a:p>
          <a:p>
            <a:pPr eaLnBrk="1" hangingPunct="1">
              <a:lnSpc>
                <a:spcPct val="80000"/>
              </a:lnSpc>
              <a:buFont typeface="Wingdings" panose="05000000000000000000" pitchFamily="2" charset="2"/>
              <a:buNone/>
            </a:pPr>
            <a:r>
              <a:rPr lang="en-AU" altLang="en-US" sz="3000" dirty="0">
                <a:ea typeface="ＭＳ Ｐゴシック" panose="020B0600070205080204" pitchFamily="34" charset="-128"/>
              </a:rPr>
              <a:t>CITS4401</a:t>
            </a:r>
          </a:p>
          <a:p>
            <a:pPr eaLnBrk="1" hangingPunct="1">
              <a:lnSpc>
                <a:spcPct val="80000"/>
              </a:lnSpc>
              <a:buFont typeface="Wingdings" panose="05000000000000000000" pitchFamily="2" charset="2"/>
              <a:buNone/>
            </a:pPr>
            <a:r>
              <a:rPr lang="en-AU" altLang="en-US" sz="3000" dirty="0">
                <a:ea typeface="ＭＳ Ｐゴシック" panose="020B0600070205080204" pitchFamily="34" charset="-128"/>
              </a:rPr>
              <a:t>Lecture 7 part 1</a:t>
            </a:r>
            <a:endParaRPr lang="en-AU" altLang="en-US"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990B-A581-EA44-9D1C-0D2DDF421598}"/>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3FBDFD48-90FA-A741-A23A-E1AD7ADBB876}"/>
              </a:ext>
            </a:extLst>
          </p:cNvPr>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2400" dirty="0"/>
              <a:t>Propose an acceptance test for each of the example requirements in the previous slides</a:t>
            </a:r>
          </a:p>
        </p:txBody>
      </p:sp>
    </p:spTree>
    <p:extLst>
      <p:ext uri="{BB962C8B-B14F-4D97-AF65-F5344CB8AC3E}">
        <p14:creationId xmlns:p14="http://schemas.microsoft.com/office/powerpoint/2010/main" val="4037049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152400"/>
            <a:ext cx="6156176" cy="648072"/>
          </a:xfrm>
        </p:spPr>
        <p:txBody>
          <a:bodyPr/>
          <a:lstStyle/>
          <a:p>
            <a:pPr eaLnBrk="1" hangingPunct="1"/>
            <a:r>
              <a:rPr lang="en-AU" altLang="en-US" sz="2800" b="1" dirty="0">
                <a:ea typeface="ＭＳ Ｐゴシック" panose="020B0600070205080204" pitchFamily="34" charset="-128"/>
              </a:rPr>
              <a:t>Some Objective Metrics for</a:t>
            </a:r>
            <a:br>
              <a:rPr lang="en-AU" altLang="en-US" sz="2800" b="1" dirty="0">
                <a:ea typeface="ＭＳ Ｐゴシック" panose="020B0600070205080204" pitchFamily="34" charset="-128"/>
              </a:rPr>
            </a:br>
            <a:r>
              <a:rPr lang="en-AU" altLang="en-US" sz="2800" b="1" dirty="0">
                <a:ea typeface="ＭＳ Ｐゴシック" panose="020B0600070205080204" pitchFamily="34" charset="-128"/>
              </a:rPr>
              <a:t>Non-functional Requirements (1) </a:t>
            </a:r>
          </a:p>
        </p:txBody>
      </p:sp>
      <p:sp>
        <p:nvSpPr>
          <p:cNvPr id="12291" name="Rectangle 3"/>
          <p:cNvSpPr>
            <a:spLocks noGrp="1" noChangeArrowheads="1"/>
          </p:cNvSpPr>
          <p:nvPr>
            <p:ph idx="1"/>
          </p:nvPr>
        </p:nvSpPr>
        <p:spPr>
          <a:xfrm>
            <a:off x="457200" y="1371600"/>
            <a:ext cx="8229600" cy="4525963"/>
          </a:xfrm>
        </p:spPr>
        <p:txBody>
          <a:bodyPr>
            <a:normAutofit/>
          </a:bodyPr>
          <a:lstStyle/>
          <a:p>
            <a:pPr marL="57150" indent="0">
              <a:spcBef>
                <a:spcPts val="1200"/>
              </a:spcBef>
              <a:buNone/>
            </a:pPr>
            <a:r>
              <a:rPr lang="en-AU" altLang="en-US" sz="2000" dirty="0">
                <a:solidFill>
                  <a:schemeClr val="accent3"/>
                </a:solidFill>
                <a:ea typeface="ＭＳ Ｐゴシック" panose="020B0600070205080204" pitchFamily="34" charset="-128"/>
              </a:rPr>
              <a:t>Example 1: The system shall respond to user requests in &lt; 1 second when the system is running at normal user load of &lt;100 concurrent users.</a:t>
            </a:r>
          </a:p>
          <a:p>
            <a:pPr marL="0" indent="0">
              <a:spcBef>
                <a:spcPts val="1200"/>
              </a:spcBef>
              <a:buNone/>
            </a:pPr>
            <a:r>
              <a:rPr lang="en-AU" altLang="en-US" sz="2000" dirty="0">
                <a:solidFill>
                  <a:schemeClr val="accent6"/>
                </a:solidFill>
                <a:ea typeface="ＭＳ Ｐゴシック" panose="020B0600070205080204" pitchFamily="34" charset="-128"/>
              </a:rPr>
              <a:t>Test: Write a script to run 100 common user requests and launch this script 99 times (worst case).  Measure the total response time for each request (or all) and test 100 requests can be served in &lt;100 seconds.</a:t>
            </a:r>
          </a:p>
          <a:p>
            <a:pPr marL="0" indent="0">
              <a:spcBef>
                <a:spcPts val="1200"/>
              </a:spcBef>
              <a:buNone/>
            </a:pPr>
            <a:endParaRPr lang="en-AU" altLang="en-US" sz="2000" dirty="0">
              <a:solidFill>
                <a:schemeClr val="accent3"/>
              </a:solidFill>
              <a:ea typeface="ＭＳ Ｐゴシック" panose="020B0600070205080204" pitchFamily="34" charset="-128"/>
            </a:endParaRPr>
          </a:p>
          <a:p>
            <a:pPr marL="0" indent="0">
              <a:spcBef>
                <a:spcPts val="1200"/>
              </a:spcBef>
              <a:buNone/>
            </a:pPr>
            <a:r>
              <a:rPr lang="en-AU" altLang="en-US" sz="2000" dirty="0">
                <a:solidFill>
                  <a:schemeClr val="accent3"/>
                </a:solidFill>
                <a:ea typeface="ＭＳ Ｐゴシック" panose="020B0600070205080204" pitchFamily="34" charset="-128"/>
              </a:rPr>
              <a:t>Example 2: The installed app requires less than 200 MB of memory on an Android phone.</a:t>
            </a:r>
          </a:p>
          <a:p>
            <a:pPr marL="0" indent="0">
              <a:spcBef>
                <a:spcPts val="1200"/>
              </a:spcBef>
              <a:buNone/>
            </a:pPr>
            <a:r>
              <a:rPr lang="en-AU" altLang="en-US" sz="2000" dirty="0">
                <a:solidFill>
                  <a:schemeClr val="accent6"/>
                </a:solidFill>
                <a:ea typeface="ＭＳ Ｐゴシック" panose="020B0600070205080204" pitchFamily="34" charset="-128"/>
              </a:rPr>
              <a:t>Test: Generate an executable file for the app on (different versions) of Android phone and check that the app size is &lt;200 MB for all versions.</a:t>
            </a:r>
          </a:p>
        </p:txBody>
      </p:sp>
    </p:spTree>
    <p:extLst>
      <p:ext uri="{BB962C8B-B14F-4D97-AF65-F5344CB8AC3E}">
        <p14:creationId xmlns:p14="http://schemas.microsoft.com/office/powerpoint/2010/main" val="139543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28600" y="152400"/>
            <a:ext cx="6156176" cy="648072"/>
          </a:xfrm>
        </p:spPr>
        <p:txBody>
          <a:bodyPr/>
          <a:lstStyle/>
          <a:p>
            <a:pPr eaLnBrk="1" hangingPunct="1"/>
            <a:r>
              <a:rPr lang="en-AU" altLang="en-US" sz="2800" b="1" dirty="0">
                <a:ea typeface="ＭＳ Ｐゴシック" panose="020B0600070205080204" pitchFamily="34" charset="-128"/>
              </a:rPr>
              <a:t>Some Objective Metrics for</a:t>
            </a:r>
            <a:br>
              <a:rPr lang="en-AU" altLang="en-US" sz="2800" b="1" dirty="0">
                <a:ea typeface="ＭＳ Ｐゴシック" panose="020B0600070205080204" pitchFamily="34" charset="-128"/>
              </a:rPr>
            </a:br>
            <a:r>
              <a:rPr lang="en-AU" altLang="en-US" sz="2800" b="1" dirty="0">
                <a:ea typeface="ＭＳ Ｐゴシック" panose="020B0600070205080204" pitchFamily="34" charset="-128"/>
              </a:rPr>
              <a:t>Non-functional Requirements (2)</a:t>
            </a:r>
          </a:p>
        </p:txBody>
      </p:sp>
      <p:sp>
        <p:nvSpPr>
          <p:cNvPr id="13314" name="Rectangle 3"/>
          <p:cNvSpPr>
            <a:spLocks noGrp="1" noChangeArrowheads="1"/>
          </p:cNvSpPr>
          <p:nvPr>
            <p:ph idx="1"/>
          </p:nvPr>
        </p:nvSpPr>
        <p:spPr>
          <a:xfrm>
            <a:off x="609600" y="1371600"/>
            <a:ext cx="7772400" cy="4876800"/>
          </a:xfrm>
        </p:spPr>
        <p:txBody>
          <a:bodyPr>
            <a:normAutofit/>
          </a:bodyPr>
          <a:lstStyle/>
          <a:p>
            <a:pPr marL="0" indent="0">
              <a:lnSpc>
                <a:spcPct val="130000"/>
              </a:lnSpc>
              <a:buNone/>
            </a:pPr>
            <a:r>
              <a:rPr lang="en-AU" altLang="en-US" sz="2000" dirty="0">
                <a:solidFill>
                  <a:schemeClr val="accent3"/>
                </a:solidFill>
                <a:ea typeface="ＭＳ Ｐゴシック" panose="020B0600070205080204" pitchFamily="34" charset="-128"/>
              </a:rPr>
              <a:t>Example 3: The system shall be available to users for at least 1400 minutes in any 24 hour period.</a:t>
            </a:r>
          </a:p>
          <a:p>
            <a:pPr marL="0" indent="0">
              <a:lnSpc>
                <a:spcPct val="130000"/>
              </a:lnSpc>
              <a:buNone/>
            </a:pPr>
            <a:r>
              <a:rPr lang="en-AU" altLang="en-US" sz="2000" dirty="0">
                <a:solidFill>
                  <a:schemeClr val="accent6"/>
                </a:solidFill>
                <a:ea typeface="ＭＳ Ｐゴシック" panose="020B0600070205080204" pitchFamily="34" charset="-128"/>
              </a:rPr>
              <a:t>Test: Write a script to run continuous “normal” interactions and run it for a long term.  Record any time the system is not available.  Note these types of requirements are hard to test effectively.</a:t>
            </a:r>
          </a:p>
          <a:p>
            <a:pPr marL="0" indent="0">
              <a:lnSpc>
                <a:spcPct val="130000"/>
              </a:lnSpc>
              <a:buNone/>
            </a:pPr>
            <a:r>
              <a:rPr lang="en-AU" altLang="en-US" sz="2000" dirty="0">
                <a:solidFill>
                  <a:schemeClr val="accent3"/>
                </a:solidFill>
                <a:ea typeface="ＭＳ Ｐゴシック" panose="020B0600070205080204" pitchFamily="34" charset="-128"/>
              </a:rPr>
              <a:t>Example 4: No more than 1 minute of entered data can be lost if the system crashes.</a:t>
            </a:r>
          </a:p>
          <a:p>
            <a:pPr marL="0" indent="0">
              <a:lnSpc>
                <a:spcPct val="130000"/>
              </a:lnSpc>
              <a:buNone/>
            </a:pPr>
            <a:r>
              <a:rPr lang="en-AU" altLang="en-US" sz="2000" dirty="0">
                <a:solidFill>
                  <a:schemeClr val="accent6"/>
                </a:solidFill>
                <a:ea typeface="ＭＳ Ｐゴシック" panose="020B0600070205080204" pitchFamily="34" charset="-128"/>
              </a:rPr>
              <a:t>Test: Write a script that continuously enters data.  Write another script that crashes the system at random times.  For each crash, measure the amount of data that was lost </a:t>
            </a:r>
            <a:r>
              <a:rPr lang="en-AU" altLang="en-US" sz="2000" dirty="0" err="1">
                <a:solidFill>
                  <a:schemeClr val="accent6"/>
                </a:solidFill>
                <a:ea typeface="ＭＳ Ｐゴシック" panose="020B0600070205080204" pitchFamily="34" charset="-128"/>
              </a:rPr>
              <a:t>ie</a:t>
            </a:r>
            <a:r>
              <a:rPr lang="en-AU" altLang="en-US" sz="2000" dirty="0">
                <a:solidFill>
                  <a:schemeClr val="accent6"/>
                </a:solidFill>
                <a:ea typeface="ＭＳ Ｐゴシック" panose="020B0600070205080204" pitchFamily="34" charset="-128"/>
              </a:rPr>
              <a:t> not saved before the crash.</a:t>
            </a:r>
          </a:p>
        </p:txBody>
      </p:sp>
    </p:spTree>
    <p:extLst>
      <p:ext uri="{BB962C8B-B14F-4D97-AF65-F5344CB8AC3E}">
        <p14:creationId xmlns:p14="http://schemas.microsoft.com/office/powerpoint/2010/main" val="408844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28600" y="152400"/>
            <a:ext cx="8229600" cy="1219200"/>
          </a:xfrm>
        </p:spPr>
        <p:txBody>
          <a:bodyPr/>
          <a:lstStyle/>
          <a:p>
            <a:pPr eaLnBrk="1" hangingPunct="1"/>
            <a:r>
              <a:rPr lang="en-AU" altLang="en-US" sz="2800" b="1" dirty="0">
                <a:ea typeface="ＭＳ Ｐゴシック" panose="020B0600070205080204" pitchFamily="34" charset="-128"/>
              </a:rPr>
              <a:t>Some Objective Metrics for</a:t>
            </a:r>
            <a:br>
              <a:rPr lang="en-AU" altLang="en-US" sz="2800" b="1" dirty="0">
                <a:ea typeface="ＭＳ Ｐゴシック" panose="020B0600070205080204" pitchFamily="34" charset="-128"/>
              </a:rPr>
            </a:br>
            <a:r>
              <a:rPr lang="en-AU" altLang="en-US" sz="2800" b="1" dirty="0">
                <a:ea typeface="ＭＳ Ｐゴシック" panose="020B0600070205080204" pitchFamily="34" charset="-128"/>
              </a:rPr>
              <a:t>Non-functional Requirements (3)</a:t>
            </a:r>
          </a:p>
        </p:txBody>
      </p:sp>
      <p:sp>
        <p:nvSpPr>
          <p:cNvPr id="14338" name="Rectangle 3"/>
          <p:cNvSpPr>
            <a:spLocks noGrp="1" noChangeArrowheads="1"/>
          </p:cNvSpPr>
          <p:nvPr>
            <p:ph idx="1"/>
          </p:nvPr>
        </p:nvSpPr>
        <p:spPr>
          <a:xfrm>
            <a:off x="457200" y="1394298"/>
            <a:ext cx="7772400" cy="4648200"/>
          </a:xfrm>
        </p:spPr>
        <p:txBody>
          <a:bodyPr>
            <a:normAutofit fontScale="77500" lnSpcReduction="20000"/>
          </a:bodyPr>
          <a:lstStyle/>
          <a:p>
            <a:pPr marL="0" indent="0">
              <a:lnSpc>
                <a:spcPct val="130000"/>
              </a:lnSpc>
              <a:buNone/>
            </a:pPr>
            <a:r>
              <a:rPr lang="en-AU" altLang="en-US" sz="2600" dirty="0">
                <a:solidFill>
                  <a:schemeClr val="accent3"/>
                </a:solidFill>
                <a:ea typeface="ＭＳ Ｐゴシック" panose="020B0600070205080204" pitchFamily="34" charset="-128"/>
              </a:rPr>
              <a:t>Example 5: Users who have completed the system tutorial should be able to complete the </a:t>
            </a:r>
            <a:r>
              <a:rPr lang="en-AU" altLang="en-US" sz="2600" dirty="0" err="1">
                <a:solidFill>
                  <a:schemeClr val="accent3"/>
                </a:solidFill>
                <a:ea typeface="ＭＳ Ｐゴシック" panose="020B0600070205080204" pitchFamily="34" charset="-128"/>
              </a:rPr>
              <a:t>PlanTrip</a:t>
            </a:r>
            <a:r>
              <a:rPr lang="en-AU" altLang="en-US" sz="2600" dirty="0">
                <a:solidFill>
                  <a:schemeClr val="accent3"/>
                </a:solidFill>
                <a:ea typeface="ＭＳ Ｐゴシック" panose="020B0600070205080204" pitchFamily="34" charset="-128"/>
              </a:rPr>
              <a:t> use case within 2 minutes.</a:t>
            </a:r>
          </a:p>
          <a:p>
            <a:pPr marL="0" indent="0">
              <a:lnSpc>
                <a:spcPct val="130000"/>
              </a:lnSpc>
              <a:buNone/>
            </a:pPr>
            <a:r>
              <a:rPr lang="en-AU" altLang="en-US" sz="2600" dirty="0">
                <a:solidFill>
                  <a:schemeClr val="accent6"/>
                </a:solidFill>
                <a:ea typeface="ＭＳ Ｐゴシック" panose="020B0600070205080204" pitchFamily="34" charset="-128"/>
              </a:rPr>
              <a:t>Test: Run a training session (or provide online tutorial) for a group of users.  Give them a test at the end of the session and measure the time it takes them to complete tasks (in this case, the </a:t>
            </a:r>
            <a:r>
              <a:rPr lang="en-AU" altLang="en-US" sz="2600" dirty="0" err="1">
                <a:solidFill>
                  <a:schemeClr val="accent6"/>
                </a:solidFill>
                <a:ea typeface="ＭＳ Ｐゴシック" panose="020B0600070205080204" pitchFamily="34" charset="-128"/>
              </a:rPr>
              <a:t>PlanTrip</a:t>
            </a:r>
            <a:r>
              <a:rPr lang="en-AU" altLang="en-US" sz="2600" dirty="0">
                <a:solidFill>
                  <a:schemeClr val="accent6"/>
                </a:solidFill>
                <a:ea typeface="ＭＳ Ｐゴシック" panose="020B0600070205080204" pitchFamily="34" charset="-128"/>
              </a:rPr>
              <a:t> use case).</a:t>
            </a:r>
          </a:p>
          <a:p>
            <a:pPr marL="0" indent="0">
              <a:lnSpc>
                <a:spcPct val="130000"/>
              </a:lnSpc>
              <a:buNone/>
            </a:pPr>
            <a:endParaRPr lang="en-AU" altLang="en-US" sz="2600" dirty="0">
              <a:solidFill>
                <a:schemeClr val="accent3"/>
              </a:solidFill>
              <a:ea typeface="ＭＳ Ｐゴシック" panose="020B0600070205080204" pitchFamily="34" charset="-128"/>
            </a:endParaRPr>
          </a:p>
          <a:p>
            <a:pPr marL="0" indent="0">
              <a:lnSpc>
                <a:spcPct val="130000"/>
              </a:lnSpc>
              <a:buNone/>
            </a:pPr>
            <a:r>
              <a:rPr lang="en-AU" altLang="en-US" sz="2600" dirty="0">
                <a:solidFill>
                  <a:schemeClr val="accent3"/>
                </a:solidFill>
                <a:ea typeface="ＭＳ Ｐゴシック" panose="020B0600070205080204" pitchFamily="34" charset="-128"/>
              </a:rPr>
              <a:t>Example 6: The app shall run on all Android phones models since 2015 for all operating system versions from 7 onwards.</a:t>
            </a:r>
          </a:p>
          <a:p>
            <a:pPr marL="0" indent="0">
              <a:lnSpc>
                <a:spcPct val="130000"/>
              </a:lnSpc>
              <a:buNone/>
            </a:pPr>
            <a:r>
              <a:rPr lang="en-AU" altLang="en-US" sz="2600" dirty="0">
                <a:solidFill>
                  <a:schemeClr val="accent6"/>
                </a:solidFill>
                <a:ea typeface="ＭＳ Ｐゴシック" panose="020B0600070205080204" pitchFamily="34" charset="-128"/>
              </a:rPr>
              <a:t>Test: Collect a test set of devices (or simulations) and also a set of app tests with a pass criteria.  Run each of the app tests on each of the required app/op sys combinations.</a:t>
            </a:r>
            <a:endParaRPr lang="en-AU" altLang="en-US" sz="3000" dirty="0">
              <a:solidFill>
                <a:schemeClr val="accent6"/>
              </a:solidFill>
              <a:ea typeface="ＭＳ Ｐゴシック" panose="020B0600070205080204" pitchFamily="34" charset="-128"/>
            </a:endParaRPr>
          </a:p>
        </p:txBody>
      </p:sp>
    </p:spTree>
    <p:extLst>
      <p:ext uri="{BB962C8B-B14F-4D97-AF65-F5344CB8AC3E}">
        <p14:creationId xmlns:p14="http://schemas.microsoft.com/office/powerpoint/2010/main" val="24273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533400"/>
            <a:ext cx="7772400" cy="609600"/>
          </a:xfrm>
          <a:noFill/>
        </p:spPr>
        <p:txBody>
          <a:bodyPr lIns="90488" tIns="44450" rIns="90488" bIns="44450" anchor="b"/>
          <a:lstStyle/>
          <a:p>
            <a:pPr eaLnBrk="1" hangingPunct="1"/>
            <a:r>
              <a:rPr lang="en-GB" altLang="en-US" b="1" dirty="0">
                <a:ea typeface="ＭＳ Ｐゴシック" panose="020B0600070205080204" pitchFamily="34" charset="-128"/>
              </a:rPr>
              <a:t>Hard-to-test requirements (1)</a:t>
            </a:r>
          </a:p>
        </p:txBody>
      </p:sp>
      <p:sp>
        <p:nvSpPr>
          <p:cNvPr id="32771" name="Rectangle 3"/>
          <p:cNvSpPr>
            <a:spLocks noGrp="1" noChangeArrowheads="1"/>
          </p:cNvSpPr>
          <p:nvPr>
            <p:ph idx="1"/>
          </p:nvPr>
        </p:nvSpPr>
        <p:spPr>
          <a:xfrm>
            <a:off x="457200" y="1447800"/>
            <a:ext cx="8229600" cy="4267200"/>
          </a:xfrm>
          <a:noFill/>
        </p:spPr>
        <p:txBody>
          <a:bodyPr lIns="90488" tIns="44450" rIns="90488" bIns="44450"/>
          <a:lstStyle/>
          <a:p>
            <a:pPr marL="0" indent="0" eaLnBrk="1" hangingPunct="1">
              <a:lnSpc>
                <a:spcPct val="150000"/>
              </a:lnSpc>
              <a:spcBef>
                <a:spcPts val="600"/>
              </a:spcBef>
              <a:buNone/>
            </a:pPr>
            <a:r>
              <a:rPr lang="en-GB" altLang="en-US" sz="2400" b="1" dirty="0">
                <a:solidFill>
                  <a:schemeClr val="accent3"/>
                </a:solidFill>
                <a:ea typeface="ＭＳ Ｐゴシック" panose="020B0600070205080204" pitchFamily="34" charset="-128"/>
              </a:rPr>
              <a:t>System requirements </a:t>
            </a:r>
          </a:p>
          <a:p>
            <a:pPr marL="457200" lvl="1" indent="0" eaLnBrk="1" hangingPunct="1">
              <a:lnSpc>
                <a:spcPct val="150000"/>
              </a:lnSpc>
              <a:spcBef>
                <a:spcPts val="600"/>
              </a:spcBef>
              <a:buNone/>
            </a:pPr>
            <a:r>
              <a:rPr lang="en-GB" altLang="en-US" sz="2000" dirty="0">
                <a:ea typeface="ＭＳ Ｐゴシック" panose="020B0600070205080204" pitchFamily="34" charset="-128"/>
              </a:rPr>
              <a:t>Requirements which apply to the system as a whole. </a:t>
            </a:r>
          </a:p>
          <a:p>
            <a:pPr marL="457200" lvl="1" indent="0" eaLnBrk="1" hangingPunct="1">
              <a:lnSpc>
                <a:spcPct val="150000"/>
              </a:lnSpc>
              <a:spcBef>
                <a:spcPts val="600"/>
              </a:spcBef>
              <a:buNone/>
            </a:pPr>
            <a:r>
              <a:rPr lang="en-GB" altLang="en-US" sz="2000" dirty="0">
                <a:ea typeface="ＭＳ Ｐゴシック" panose="020B0600070205080204" pitchFamily="34" charset="-128"/>
              </a:rPr>
              <a:t>In general, these are the most difficult requirements to validate irrespective of the method used as they may be influenced by any of the functional requirements. </a:t>
            </a:r>
          </a:p>
          <a:p>
            <a:pPr marL="457200" lvl="1" indent="0" eaLnBrk="1" hangingPunct="1">
              <a:lnSpc>
                <a:spcPct val="150000"/>
              </a:lnSpc>
              <a:spcBef>
                <a:spcPts val="600"/>
              </a:spcBef>
              <a:buNone/>
            </a:pPr>
            <a:r>
              <a:rPr lang="en-GB" altLang="en-US" sz="2000" dirty="0">
                <a:ea typeface="ＭＳ Ｐゴシック" panose="020B0600070205080204" pitchFamily="34" charset="-128"/>
              </a:rPr>
              <a:t>Hard to test for non-functional system-wide characteristics such as usability.  </a:t>
            </a:r>
          </a:p>
          <a:p>
            <a:pPr eaLnBrk="1" hangingPunct="1">
              <a:lnSpc>
                <a:spcPct val="150000"/>
              </a:lnSpc>
              <a:spcBef>
                <a:spcPts val="600"/>
              </a:spcBef>
            </a:pPr>
            <a:endParaRPr lang="en-GB" altLang="en-US" dirty="0">
              <a:ea typeface="ＭＳ Ｐゴシック" panose="020B0600070205080204" pitchFamily="34" charset="-128"/>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0"/>
            <a:ext cx="7772400" cy="1143000"/>
          </a:xfrm>
          <a:noFill/>
        </p:spPr>
        <p:txBody>
          <a:bodyPr lIns="90488" tIns="44450" rIns="90488" bIns="44450" anchor="b"/>
          <a:lstStyle/>
          <a:p>
            <a:pPr eaLnBrk="1" hangingPunct="1"/>
            <a:r>
              <a:rPr lang="en-GB" altLang="en-US" b="1" dirty="0">
                <a:ea typeface="ＭＳ Ｐゴシック" panose="020B0600070205080204" pitchFamily="34" charset="-128"/>
              </a:rPr>
              <a:t>Hard-to-test requirements (2)</a:t>
            </a:r>
          </a:p>
        </p:txBody>
      </p:sp>
      <p:sp>
        <p:nvSpPr>
          <p:cNvPr id="33795" name="Rectangle 3"/>
          <p:cNvSpPr>
            <a:spLocks noGrp="1" noChangeArrowheads="1"/>
          </p:cNvSpPr>
          <p:nvPr>
            <p:ph idx="1"/>
          </p:nvPr>
        </p:nvSpPr>
        <p:spPr>
          <a:xfrm>
            <a:off x="457200" y="1447800"/>
            <a:ext cx="8229600" cy="4267200"/>
          </a:xfrm>
          <a:noFill/>
        </p:spPr>
        <p:txBody>
          <a:bodyPr lIns="90488" tIns="44450" rIns="90488" bIns="44450">
            <a:normAutofit/>
          </a:bodyPr>
          <a:lstStyle/>
          <a:p>
            <a:pPr marL="0" indent="0" eaLnBrk="1" hangingPunct="1">
              <a:lnSpc>
                <a:spcPct val="150000"/>
              </a:lnSpc>
              <a:spcBef>
                <a:spcPts val="600"/>
              </a:spcBef>
              <a:buNone/>
            </a:pPr>
            <a:r>
              <a:rPr lang="en-GB" altLang="en-US" sz="2400" b="1" dirty="0">
                <a:solidFill>
                  <a:schemeClr val="accent3"/>
                </a:solidFill>
                <a:ea typeface="ＭＳ Ｐゴシック" panose="020B0600070205080204" pitchFamily="34" charset="-128"/>
              </a:rPr>
              <a:t>Exclusive requirements </a:t>
            </a:r>
          </a:p>
          <a:p>
            <a:pPr marL="457200" lvl="1" indent="0" eaLnBrk="1" hangingPunct="1">
              <a:lnSpc>
                <a:spcPct val="150000"/>
              </a:lnSpc>
              <a:spcBef>
                <a:spcPts val="600"/>
              </a:spcBef>
              <a:buNone/>
            </a:pPr>
            <a:r>
              <a:rPr lang="en-GB" altLang="en-US" sz="2000" dirty="0">
                <a:ea typeface="ＭＳ Ｐゴシック" panose="020B0600070205080204" pitchFamily="34" charset="-128"/>
              </a:rPr>
              <a:t>Requirements which exclude specific behaviour. </a:t>
            </a:r>
          </a:p>
          <a:p>
            <a:pPr marL="457200" lvl="1" indent="0" eaLnBrk="1" hangingPunct="1">
              <a:lnSpc>
                <a:spcPct val="150000"/>
              </a:lnSpc>
              <a:spcBef>
                <a:spcPts val="600"/>
              </a:spcBef>
              <a:buNone/>
            </a:pPr>
            <a:r>
              <a:rPr lang="en-GB" altLang="en-US" sz="2000" dirty="0">
                <a:ea typeface="ＭＳ Ｐゴシック" panose="020B0600070205080204" pitchFamily="34" charset="-128"/>
              </a:rPr>
              <a:t>For example, a requirement may state that system failures must never corrupt the system database. </a:t>
            </a:r>
          </a:p>
          <a:p>
            <a:pPr marL="457200" lvl="1" indent="0" eaLnBrk="1" hangingPunct="1">
              <a:lnSpc>
                <a:spcPct val="150000"/>
              </a:lnSpc>
              <a:spcBef>
                <a:spcPts val="600"/>
              </a:spcBef>
              <a:buNone/>
            </a:pPr>
            <a:r>
              <a:rPr lang="en-GB" altLang="en-US" sz="2000" dirty="0">
                <a:ea typeface="ＭＳ Ｐゴシック" panose="020B0600070205080204" pitchFamily="34" charset="-128"/>
              </a:rPr>
              <a:t>It is</a:t>
            </a:r>
            <a:r>
              <a:rPr lang="en-GB" altLang="en-US" sz="2000" b="1" dirty="0">
                <a:ea typeface="ＭＳ Ｐゴシック" panose="020B0600070205080204" pitchFamily="34" charset="-128"/>
              </a:rPr>
              <a:t> </a:t>
            </a:r>
            <a:r>
              <a:rPr lang="en-GB" altLang="en-US" sz="2000" i="1" dirty="0">
                <a:ea typeface="ＭＳ Ｐゴシック" panose="020B0600070205080204" pitchFamily="34" charset="-128"/>
              </a:rPr>
              <a:t>not possible </a:t>
            </a:r>
            <a:r>
              <a:rPr lang="en-GB" altLang="en-US" sz="2000" dirty="0">
                <a:ea typeface="ＭＳ Ｐゴシック" panose="020B0600070205080204" pitchFamily="34" charset="-128"/>
              </a:rPr>
              <a:t>to test such a requirement exhaustively.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200" y="540999"/>
            <a:ext cx="6156176" cy="648072"/>
          </a:xfrm>
        </p:spPr>
        <p:txBody>
          <a:bodyPr/>
          <a:lstStyle/>
          <a:p>
            <a:pPr eaLnBrk="1" hangingPunct="1"/>
            <a:r>
              <a:rPr lang="en-GB" altLang="en-US" b="1" dirty="0">
                <a:ea typeface="ＭＳ Ｐゴシック" panose="020B0600070205080204" pitchFamily="34" charset="-128"/>
              </a:rPr>
              <a:t>Hard-to-test requirements (3)</a:t>
            </a:r>
            <a:endParaRPr lang="en-US" altLang="en-US" b="1" dirty="0">
              <a:ea typeface="ＭＳ Ｐゴシック" panose="020B0600070205080204" pitchFamily="34" charset="-128"/>
            </a:endParaRPr>
          </a:p>
        </p:txBody>
      </p:sp>
      <p:sp>
        <p:nvSpPr>
          <p:cNvPr id="34819" name="Rectangle 3"/>
          <p:cNvSpPr>
            <a:spLocks noGrp="1" noChangeArrowheads="1"/>
          </p:cNvSpPr>
          <p:nvPr>
            <p:ph idx="1"/>
          </p:nvPr>
        </p:nvSpPr>
        <p:spPr>
          <a:xfrm>
            <a:off x="457200" y="1488213"/>
            <a:ext cx="8229600" cy="4525963"/>
          </a:xfrm>
        </p:spPr>
        <p:txBody>
          <a:bodyPr/>
          <a:lstStyle/>
          <a:p>
            <a:pPr marL="0" indent="0" eaLnBrk="1" hangingPunct="1">
              <a:lnSpc>
                <a:spcPct val="150000"/>
              </a:lnSpc>
              <a:spcBef>
                <a:spcPts val="600"/>
              </a:spcBef>
              <a:buNone/>
            </a:pPr>
            <a:r>
              <a:rPr lang="en-GB" altLang="en-US" sz="2400" b="1" dirty="0">
                <a:solidFill>
                  <a:schemeClr val="accent3"/>
                </a:solidFill>
                <a:ea typeface="ＭＳ Ｐゴシック" panose="020B0600070205080204" pitchFamily="34" charset="-128"/>
              </a:rPr>
              <a:t>Some non-functional requirements </a:t>
            </a:r>
          </a:p>
          <a:p>
            <a:pPr marL="457200" lvl="1" indent="0" eaLnBrk="1" hangingPunct="1">
              <a:lnSpc>
                <a:spcPct val="150000"/>
              </a:lnSpc>
              <a:spcBef>
                <a:spcPts val="600"/>
              </a:spcBef>
              <a:buNone/>
            </a:pPr>
            <a:r>
              <a:rPr lang="en-GB" altLang="en-US" sz="2000" dirty="0">
                <a:ea typeface="ＭＳ Ｐゴシック" panose="020B0600070205080204" pitchFamily="34" charset="-128"/>
              </a:rPr>
              <a:t>Some non-functional requirements, such as reliability requirements, can only be tested with a large test set. </a:t>
            </a:r>
          </a:p>
          <a:p>
            <a:pPr marL="457200" lvl="1" indent="0" eaLnBrk="1" hangingPunct="1">
              <a:lnSpc>
                <a:spcPct val="150000"/>
              </a:lnSpc>
              <a:spcBef>
                <a:spcPts val="600"/>
              </a:spcBef>
              <a:buNone/>
            </a:pPr>
            <a:r>
              <a:rPr lang="en-GB" altLang="en-US" sz="2000" dirty="0">
                <a:ea typeface="ＭＳ Ｐゴシック" panose="020B0600070205080204" pitchFamily="34" charset="-128"/>
              </a:rPr>
              <a:t>Designing this test set does not help with requirements validation.</a:t>
            </a:r>
          </a:p>
          <a:p>
            <a:pPr marL="457200" lvl="1" indent="0" eaLnBrk="1" hangingPunct="1">
              <a:lnSpc>
                <a:spcPct val="150000"/>
              </a:lnSpc>
              <a:spcBef>
                <a:spcPts val="600"/>
              </a:spcBef>
              <a:buNone/>
            </a:pPr>
            <a:r>
              <a:rPr lang="en-GB" altLang="en-US" sz="2000" dirty="0">
                <a:ea typeface="ＭＳ Ｐゴシック" panose="020B0600070205080204" pitchFamily="34" charset="-128"/>
              </a:rPr>
              <a:t>But the tests are still necessary for system delivery and for test during development.</a:t>
            </a:r>
          </a:p>
          <a:p>
            <a:pPr eaLnBrk="1" hangingPunct="1">
              <a:lnSpc>
                <a:spcPct val="150000"/>
              </a:lnSpc>
              <a:spcBef>
                <a:spcPts val="600"/>
              </a:spcBef>
            </a:pPr>
            <a:endParaRPr lang="en-US" altLang="en-US" dirty="0">
              <a:ea typeface="ＭＳ Ｐゴシック"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4ABF-DB15-F446-8B03-118FCF7DA96E}"/>
              </a:ext>
            </a:extLst>
          </p:cNvPr>
          <p:cNvSpPr>
            <a:spLocks noGrp="1"/>
          </p:cNvSpPr>
          <p:nvPr>
            <p:ph type="title"/>
          </p:nvPr>
        </p:nvSpPr>
        <p:spPr/>
        <p:txBody>
          <a:bodyPr/>
          <a:lstStyle/>
          <a:p>
            <a:r>
              <a:rPr lang="en-US" dirty="0"/>
              <a:t>If you can’t make a test?</a:t>
            </a:r>
          </a:p>
        </p:txBody>
      </p:sp>
      <p:sp>
        <p:nvSpPr>
          <p:cNvPr id="3" name="Content Placeholder 2">
            <a:extLst>
              <a:ext uri="{FF2B5EF4-FFF2-40B4-BE49-F238E27FC236}">
                <a16:creationId xmlns:a16="http://schemas.microsoft.com/office/drawing/2014/main" id="{8870C0C9-54E4-1245-ADC4-2BDC0430997F}"/>
              </a:ext>
            </a:extLst>
          </p:cNvPr>
          <p:cNvSpPr>
            <a:spLocks noGrp="1"/>
          </p:cNvSpPr>
          <p:nvPr>
            <p:ph idx="1"/>
          </p:nvPr>
        </p:nvSpPr>
        <p:spPr/>
        <p:txBody>
          <a:bodyPr/>
          <a:lstStyle/>
          <a:p>
            <a:r>
              <a:rPr lang="en-AU" altLang="en-US" sz="2000" dirty="0">
                <a:solidFill>
                  <a:schemeClr val="accent3"/>
                </a:solidFill>
                <a:ea typeface="ＭＳ Ｐゴシック" panose="020B0600070205080204" pitchFamily="34" charset="-128"/>
              </a:rPr>
              <a:t>We can use test cases, </a:t>
            </a:r>
          </a:p>
          <a:p>
            <a:r>
              <a:rPr lang="en-AU" altLang="en-US" sz="2000" dirty="0">
                <a:solidFill>
                  <a:schemeClr val="accent3"/>
                </a:solidFill>
                <a:ea typeface="ＭＳ Ｐゴシック" panose="020B0600070205080204" pitchFamily="34" charset="-128"/>
              </a:rPr>
              <a:t>analysis or </a:t>
            </a:r>
          </a:p>
          <a:p>
            <a:r>
              <a:rPr lang="en-AU" altLang="en-US" sz="2000" dirty="0">
                <a:solidFill>
                  <a:schemeClr val="accent3"/>
                </a:solidFill>
                <a:ea typeface="ＭＳ Ｐゴシック" panose="020B0600070205080204" pitchFamily="34" charset="-128"/>
              </a:rPr>
              <a:t>inspection to decide </a:t>
            </a:r>
          </a:p>
          <a:p>
            <a:r>
              <a:rPr lang="en-AU" altLang="en-US" sz="2000" dirty="0">
                <a:solidFill>
                  <a:schemeClr val="accent3"/>
                </a:solidFill>
                <a:ea typeface="ＭＳ Ｐゴシック" panose="020B0600070205080204" pitchFamily="34" charset="-128"/>
              </a:rPr>
              <a:t>If a requirement is has been satisfied</a:t>
            </a:r>
          </a:p>
          <a:p>
            <a:endParaRPr lang="en-US" dirty="0"/>
          </a:p>
        </p:txBody>
      </p:sp>
    </p:spTree>
    <p:extLst>
      <p:ext uri="{BB962C8B-B14F-4D97-AF65-F5344CB8AC3E}">
        <p14:creationId xmlns:p14="http://schemas.microsoft.com/office/powerpoint/2010/main" val="3246776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Dilbert Testing</a:t>
            </a:r>
            <a:endParaRPr lang="en-AU" dirty="0"/>
          </a:p>
        </p:txBody>
      </p:sp>
      <p:pic>
        <p:nvPicPr>
          <p:cNvPr id="4098" name="Picture 2" descr="Image result for dilbert prototyp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805333"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788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2899-B8EF-CC47-909F-4BD14C7B4DD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ABCB7E0-E85D-4A43-B43A-F5DF87FE90B8}"/>
              </a:ext>
            </a:extLst>
          </p:cNvPr>
          <p:cNvSpPr>
            <a:spLocks noGrp="1"/>
          </p:cNvSpPr>
          <p:nvPr>
            <p:ph idx="1"/>
          </p:nvPr>
        </p:nvSpPr>
        <p:spPr/>
        <p:txBody>
          <a:bodyPr/>
          <a:lstStyle/>
          <a:p>
            <a:r>
              <a:rPr lang="en-US" sz="2000" dirty="0"/>
              <a:t>Each requirement should have a test to determine whether it has been satisfied (or not)</a:t>
            </a:r>
          </a:p>
          <a:p>
            <a:endParaRPr lang="en-US" sz="2000" dirty="0"/>
          </a:p>
          <a:p>
            <a:r>
              <a:rPr lang="en-US" sz="2000" dirty="0"/>
              <a:t>Non-functional requirements can be hard to test objectively</a:t>
            </a:r>
          </a:p>
          <a:p>
            <a:endParaRPr lang="en-US" sz="2000" dirty="0"/>
          </a:p>
          <a:p>
            <a:r>
              <a:rPr lang="en-US" sz="2000" dirty="0"/>
              <a:t>Requirements tests can be a form of contract for delivery</a:t>
            </a:r>
          </a:p>
          <a:p>
            <a:endParaRPr lang="en-US" sz="2000" dirty="0"/>
          </a:p>
          <a:p>
            <a:r>
              <a:rPr lang="en-US" sz="2000" dirty="0"/>
              <a:t>Thinking of ways to test your requirements and test them is hard. You need to practice that skill</a:t>
            </a:r>
          </a:p>
          <a:p>
            <a:endParaRPr lang="en-US" sz="2000" dirty="0"/>
          </a:p>
          <a:p>
            <a:r>
              <a:rPr lang="en-US" sz="2000" dirty="0"/>
              <a:t>Requirements can also be tested </a:t>
            </a:r>
            <a:r>
              <a:rPr lang="en-US" sz="2000"/>
              <a:t>by analysis </a:t>
            </a:r>
            <a:r>
              <a:rPr lang="en-US" sz="2000" dirty="0"/>
              <a:t>or inspection</a:t>
            </a:r>
          </a:p>
          <a:p>
            <a:endParaRPr lang="en-US" dirty="0"/>
          </a:p>
        </p:txBody>
      </p:sp>
    </p:spTree>
    <p:extLst>
      <p:ext uri="{BB962C8B-B14F-4D97-AF65-F5344CB8AC3E}">
        <p14:creationId xmlns:p14="http://schemas.microsoft.com/office/powerpoint/2010/main" val="289304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BBCD8E5-3F95-4F48-B494-6A6E09463195}"/>
              </a:ext>
            </a:extLst>
          </p:cNvPr>
          <p:cNvSpPr>
            <a:spLocks noGrp="1"/>
          </p:cNvSpPr>
          <p:nvPr>
            <p:ph type="title"/>
          </p:nvPr>
        </p:nvSpPr>
        <p:spPr/>
        <p:txBody>
          <a:bodyPr/>
          <a:lstStyle/>
          <a:p>
            <a:r>
              <a:rPr lang="en-US" dirty="0"/>
              <a:t>Key ideas (this week)</a:t>
            </a:r>
          </a:p>
        </p:txBody>
      </p:sp>
      <p:sp>
        <p:nvSpPr>
          <p:cNvPr id="12" name="Content Placeholder 11">
            <a:extLst>
              <a:ext uri="{FF2B5EF4-FFF2-40B4-BE49-F238E27FC236}">
                <a16:creationId xmlns:a16="http://schemas.microsoft.com/office/drawing/2014/main" id="{616D0E7F-075F-3545-9FE6-665164FBB5FE}"/>
              </a:ext>
            </a:extLst>
          </p:cNvPr>
          <p:cNvSpPr>
            <a:spLocks noGrp="1"/>
          </p:cNvSpPr>
          <p:nvPr>
            <p:ph idx="1"/>
          </p:nvPr>
        </p:nvSpPr>
        <p:spPr>
          <a:xfrm>
            <a:off x="457200" y="1371600"/>
            <a:ext cx="8229600" cy="4525963"/>
          </a:xfrm>
        </p:spPr>
        <p:txBody>
          <a:bodyPr>
            <a:normAutofit lnSpcReduction="10000"/>
          </a:bodyPr>
          <a:lstStyle/>
          <a:p>
            <a:pPr marL="0" indent="0">
              <a:buNone/>
            </a:pPr>
            <a:endParaRPr lang="en-US" dirty="0"/>
          </a:p>
          <a:p>
            <a:pPr marL="514350" indent="-514350">
              <a:buFont typeface="+mj-lt"/>
              <a:buAutoNum type="arabicPeriod"/>
            </a:pPr>
            <a:r>
              <a:rPr lang="en-US" sz="3200" dirty="0">
                <a:solidFill>
                  <a:srgbClr val="FF0000"/>
                </a:solidFill>
              </a:rPr>
              <a:t>Testing requirements </a:t>
            </a:r>
          </a:p>
          <a:p>
            <a:pPr marL="457200" lvl="1" indent="0">
              <a:buNone/>
            </a:pPr>
            <a:r>
              <a:rPr lang="en-US" sz="2800" dirty="0">
                <a:solidFill>
                  <a:srgbClr val="FF0000"/>
                </a:solidFill>
              </a:rPr>
              <a:t>	Convince me!</a:t>
            </a:r>
          </a:p>
          <a:p>
            <a:pPr marL="514350" indent="-514350">
              <a:buFont typeface="+mj-lt"/>
              <a:buAutoNum type="arabicPeriod"/>
            </a:pPr>
            <a:r>
              <a:rPr lang="en-US" sz="3200" dirty="0"/>
              <a:t>Prototyping requirements</a:t>
            </a:r>
          </a:p>
          <a:p>
            <a:pPr marL="457200" lvl="1" indent="0">
              <a:buNone/>
            </a:pPr>
            <a:r>
              <a:rPr lang="en-US" sz="2800" dirty="0"/>
              <a:t>	Show me!</a:t>
            </a:r>
          </a:p>
          <a:p>
            <a:pPr marL="514350" indent="-514350">
              <a:buFont typeface="+mj-lt"/>
              <a:buAutoNum type="arabicPeriod"/>
            </a:pPr>
            <a:r>
              <a:rPr lang="en-US" sz="3200" dirty="0"/>
              <a:t>Requirements Specification Document</a:t>
            </a:r>
          </a:p>
          <a:p>
            <a:pPr marL="457200" lvl="1" indent="0">
              <a:buNone/>
            </a:pPr>
            <a:r>
              <a:rPr lang="en-US" sz="2800" dirty="0"/>
              <a:t>	Tell me!</a:t>
            </a:r>
          </a:p>
          <a:p>
            <a:pPr marL="57150" indent="0">
              <a:buNone/>
            </a:pPr>
            <a:r>
              <a:rPr lang="en-US" sz="3000" dirty="0"/>
              <a:t>4. Managing requirements</a:t>
            </a:r>
          </a:p>
          <a:p>
            <a:pPr marL="57150" indent="0">
              <a:buNone/>
            </a:pPr>
            <a:r>
              <a:rPr lang="en-US" sz="3000" dirty="0"/>
              <a:t>	</a:t>
            </a:r>
            <a:r>
              <a:rPr lang="en-US" sz="2800" dirty="0"/>
              <a:t>Maintain me!</a:t>
            </a:r>
            <a:endParaRPr lang="en-US" sz="3000" dirty="0"/>
          </a:p>
        </p:txBody>
      </p:sp>
      <p:sp>
        <p:nvSpPr>
          <p:cNvPr id="2" name="Slide Number Placeholder 1">
            <a:extLst>
              <a:ext uri="{FF2B5EF4-FFF2-40B4-BE49-F238E27FC236}">
                <a16:creationId xmlns:a16="http://schemas.microsoft.com/office/drawing/2014/main" id="{9F51CED0-7895-2948-9DA9-B37635392103}"/>
              </a:ext>
            </a:extLst>
          </p:cNvPr>
          <p:cNvSpPr>
            <a:spLocks noGrp="1"/>
          </p:cNvSpPr>
          <p:nvPr>
            <p:ph type="sldNum" sz="quarter" idx="4294967295"/>
          </p:nvPr>
        </p:nvSpPr>
        <p:spPr>
          <a:xfrm>
            <a:off x="7010400" y="6364288"/>
            <a:ext cx="2133600" cy="365125"/>
          </a:xfrm>
          <a:prstGeom prst="rect">
            <a:avLst/>
          </a:prstGeom>
        </p:spPr>
        <p:txBody>
          <a:bodyPr/>
          <a:lstStyle/>
          <a:p>
            <a:fld id="{F1918EE3-64B1-4324-9151-8BA1C2B10113}" type="slidenum">
              <a:rPr lang="en-US" altLang="en-US" smtClean="0"/>
              <a:pPr/>
              <a:t>2</a:t>
            </a:fld>
            <a:endParaRPr lang="en-US" altLang="en-US"/>
          </a:p>
        </p:txBody>
      </p:sp>
    </p:spTree>
    <p:extLst>
      <p:ext uri="{BB962C8B-B14F-4D97-AF65-F5344CB8AC3E}">
        <p14:creationId xmlns:p14="http://schemas.microsoft.com/office/powerpoint/2010/main" val="186876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68CB-E77B-A944-BDD8-B80169709331}"/>
              </a:ext>
            </a:extLst>
          </p:cNvPr>
          <p:cNvSpPr>
            <a:spLocks noGrp="1"/>
          </p:cNvSpPr>
          <p:nvPr>
            <p:ph type="title"/>
          </p:nvPr>
        </p:nvSpPr>
        <p:spPr>
          <a:xfrm>
            <a:off x="251520" y="404664"/>
            <a:ext cx="7292280" cy="648072"/>
          </a:xfrm>
        </p:spPr>
        <p:txBody>
          <a:bodyPr/>
          <a:lstStyle/>
          <a:p>
            <a:r>
              <a:rPr lang="en-US" dirty="0"/>
              <a:t>Why do requirements need tests?</a:t>
            </a:r>
          </a:p>
        </p:txBody>
      </p:sp>
      <p:sp>
        <p:nvSpPr>
          <p:cNvPr id="3" name="Content Placeholder 2">
            <a:extLst>
              <a:ext uri="{FF2B5EF4-FFF2-40B4-BE49-F238E27FC236}">
                <a16:creationId xmlns:a16="http://schemas.microsoft.com/office/drawing/2014/main" id="{3690B534-375B-8343-A003-5618EC73F228}"/>
              </a:ext>
            </a:extLst>
          </p:cNvPr>
          <p:cNvSpPr>
            <a:spLocks noGrp="1"/>
          </p:cNvSpPr>
          <p:nvPr>
            <p:ph idx="1"/>
          </p:nvPr>
        </p:nvSpPr>
        <p:spPr>
          <a:xfrm>
            <a:off x="457200" y="1305388"/>
            <a:ext cx="8229600" cy="4525963"/>
          </a:xfrm>
        </p:spPr>
        <p:txBody>
          <a:bodyPr>
            <a:normAutofit fontScale="92500"/>
          </a:bodyPr>
          <a:lstStyle/>
          <a:p>
            <a:r>
              <a:rPr lang="en-AU" sz="2400" dirty="0"/>
              <a:t>An essential property of a software requirement is that it should be possible to </a:t>
            </a:r>
            <a:r>
              <a:rPr lang="en-AU" sz="2400" b="1" dirty="0"/>
              <a:t>show</a:t>
            </a:r>
            <a:r>
              <a:rPr lang="en-AU" sz="2400" dirty="0"/>
              <a:t> (validate) that the finished product satisfies it. </a:t>
            </a:r>
          </a:p>
          <a:p>
            <a:endParaRPr lang="en-AU" sz="2400" dirty="0"/>
          </a:p>
          <a:p>
            <a:r>
              <a:rPr lang="en-AU" sz="2400" dirty="0"/>
              <a:t>Requirements that cannot be validated are really just “wishes.” </a:t>
            </a:r>
          </a:p>
          <a:p>
            <a:endParaRPr lang="en-AU" sz="2400" dirty="0"/>
          </a:p>
          <a:p>
            <a:r>
              <a:rPr lang="en-AU" sz="2400" dirty="0"/>
              <a:t>An important task is therefore planning how to verify each requirement. </a:t>
            </a:r>
          </a:p>
          <a:p>
            <a:endParaRPr lang="en-AU" sz="2400" dirty="0"/>
          </a:p>
          <a:p>
            <a:r>
              <a:rPr lang="en-AU" sz="2400" dirty="0"/>
              <a:t>In most cases, acceptance tests are prescribed based on how end-users typically conduct business using the system.</a:t>
            </a:r>
          </a:p>
          <a:p>
            <a:endParaRPr lang="en-US" dirty="0"/>
          </a:p>
        </p:txBody>
      </p:sp>
      <p:sp>
        <p:nvSpPr>
          <p:cNvPr id="4" name="TextBox 3">
            <a:extLst>
              <a:ext uri="{FF2B5EF4-FFF2-40B4-BE49-F238E27FC236}">
                <a16:creationId xmlns:a16="http://schemas.microsoft.com/office/drawing/2014/main" id="{A6EB1E0D-C176-AF44-97EA-5141AD34839C}"/>
              </a:ext>
            </a:extLst>
          </p:cNvPr>
          <p:cNvSpPr txBox="1"/>
          <p:nvPr/>
        </p:nvSpPr>
        <p:spPr>
          <a:xfrm>
            <a:off x="3782941" y="5899337"/>
            <a:ext cx="4925516" cy="369332"/>
          </a:xfrm>
          <a:prstGeom prst="rect">
            <a:avLst/>
          </a:prstGeom>
          <a:noFill/>
        </p:spPr>
        <p:txBody>
          <a:bodyPr wrap="none" rtlCol="0">
            <a:spAutoFit/>
          </a:bodyPr>
          <a:lstStyle/>
          <a:p>
            <a:r>
              <a:rPr lang="en-US" dirty="0"/>
              <a:t>Source: </a:t>
            </a:r>
            <a:r>
              <a:rPr lang="en-US" dirty="0" err="1"/>
              <a:t>SWEBoK</a:t>
            </a:r>
            <a:r>
              <a:rPr lang="en-US" dirty="0"/>
              <a:t> Guide 6.4 Acceptance Tests</a:t>
            </a:r>
          </a:p>
        </p:txBody>
      </p:sp>
    </p:spTree>
    <p:extLst>
      <p:ext uri="{BB962C8B-B14F-4D97-AF65-F5344CB8AC3E}">
        <p14:creationId xmlns:p14="http://schemas.microsoft.com/office/powerpoint/2010/main" val="362953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5817-017C-6749-8973-3EEB8BC9C232}"/>
              </a:ext>
            </a:extLst>
          </p:cNvPr>
          <p:cNvSpPr>
            <a:spLocks noGrp="1"/>
          </p:cNvSpPr>
          <p:nvPr>
            <p:ph type="title"/>
          </p:nvPr>
        </p:nvSpPr>
        <p:spPr/>
        <p:txBody>
          <a:bodyPr/>
          <a:lstStyle/>
          <a:p>
            <a:r>
              <a:rPr lang="en-US" dirty="0"/>
              <a:t>Requirement Test</a:t>
            </a:r>
          </a:p>
        </p:txBody>
      </p:sp>
      <p:sp>
        <p:nvSpPr>
          <p:cNvPr id="3" name="Content Placeholder 2">
            <a:extLst>
              <a:ext uri="{FF2B5EF4-FFF2-40B4-BE49-F238E27FC236}">
                <a16:creationId xmlns:a16="http://schemas.microsoft.com/office/drawing/2014/main" id="{B8B68DC9-0796-4B4A-ACCB-72C772B5212C}"/>
              </a:ext>
            </a:extLst>
          </p:cNvPr>
          <p:cNvSpPr>
            <a:spLocks noGrp="1"/>
          </p:cNvSpPr>
          <p:nvPr>
            <p:ph idx="1"/>
          </p:nvPr>
        </p:nvSpPr>
        <p:spPr/>
        <p:txBody>
          <a:bodyPr>
            <a:normAutofit/>
          </a:bodyPr>
          <a:lstStyle/>
          <a:p>
            <a:pPr marL="0" indent="0">
              <a:buNone/>
            </a:pPr>
            <a:endParaRPr lang="en-AU" dirty="0"/>
          </a:p>
          <a:p>
            <a:r>
              <a:rPr lang="en-AU" sz="2000" dirty="0"/>
              <a:t>A test for a requirement is a way to demonstrate whether a system satisfies the requirement. </a:t>
            </a:r>
          </a:p>
          <a:p>
            <a:endParaRPr lang="en-AU" sz="2000" dirty="0"/>
          </a:p>
          <a:p>
            <a:r>
              <a:rPr lang="en-AU" sz="2000" dirty="0"/>
              <a:t>Best to think about and write the tests at the same time as writing the requirement.</a:t>
            </a:r>
          </a:p>
          <a:p>
            <a:endParaRPr lang="en-AU" sz="2000" dirty="0"/>
          </a:p>
          <a:p>
            <a:r>
              <a:rPr lang="en-AU" sz="2000" dirty="0"/>
              <a:t>The test is a type of contract for that requirement</a:t>
            </a:r>
          </a:p>
          <a:p>
            <a:endParaRPr lang="en-AU" sz="2000" dirty="0"/>
          </a:p>
          <a:p>
            <a:r>
              <a:rPr lang="en-AU" sz="2000" dirty="0"/>
              <a:t>See also “Fit Criterion” – how will we know if this requirement has been satisfied?</a:t>
            </a:r>
          </a:p>
          <a:p>
            <a:endParaRPr lang="en-US" dirty="0"/>
          </a:p>
        </p:txBody>
      </p:sp>
    </p:spTree>
    <p:extLst>
      <p:ext uri="{BB962C8B-B14F-4D97-AF65-F5344CB8AC3E}">
        <p14:creationId xmlns:p14="http://schemas.microsoft.com/office/powerpoint/2010/main" val="193056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140107-5685-B542-AFA1-31659DC00FCB}"/>
              </a:ext>
            </a:extLst>
          </p:cNvPr>
          <p:cNvSpPr>
            <a:spLocks noGrp="1"/>
          </p:cNvSpPr>
          <p:nvPr>
            <p:ph type="title"/>
          </p:nvPr>
        </p:nvSpPr>
        <p:spPr/>
        <p:txBody>
          <a:bodyPr/>
          <a:lstStyle/>
          <a:p>
            <a:r>
              <a:rPr lang="en-US" dirty="0"/>
              <a:t>Testing Requirements</a:t>
            </a:r>
          </a:p>
        </p:txBody>
      </p:sp>
      <p:sp>
        <p:nvSpPr>
          <p:cNvPr id="5" name="Content Placeholder 4">
            <a:extLst>
              <a:ext uri="{FF2B5EF4-FFF2-40B4-BE49-F238E27FC236}">
                <a16:creationId xmlns:a16="http://schemas.microsoft.com/office/drawing/2014/main" id="{2A70A0AF-8E6A-4A4E-A352-DBB922E1404A}"/>
              </a:ext>
            </a:extLst>
          </p:cNvPr>
          <p:cNvSpPr>
            <a:spLocks noGrp="1"/>
          </p:cNvSpPr>
          <p:nvPr>
            <p:ph idx="1"/>
          </p:nvPr>
        </p:nvSpPr>
        <p:spPr/>
        <p:txBody>
          <a:bodyPr>
            <a:normAutofit/>
          </a:bodyPr>
          <a:lstStyle/>
          <a:p>
            <a:pPr marL="0" indent="0">
              <a:buNone/>
            </a:pPr>
            <a:endParaRPr lang="en-AU" sz="2000" dirty="0"/>
          </a:p>
          <a:p>
            <a:r>
              <a:rPr lang="en-AU" sz="2400" dirty="0"/>
              <a:t>Engineers aren’t typically great at assessing the testability of requirements.</a:t>
            </a:r>
          </a:p>
          <a:p>
            <a:endParaRPr lang="en-AU" sz="2400" dirty="0"/>
          </a:p>
          <a:p>
            <a:r>
              <a:rPr lang="en-AU" sz="2400" dirty="0"/>
              <a:t>Agile deals with this by bringing </a:t>
            </a:r>
            <a:r>
              <a:rPr lang="en-AU" sz="2400" b="1" dirty="0"/>
              <a:t>testers</a:t>
            </a:r>
            <a:r>
              <a:rPr lang="en-AU" sz="2400" dirty="0"/>
              <a:t> in right from the start </a:t>
            </a:r>
          </a:p>
          <a:p>
            <a:endParaRPr lang="en-AU" sz="2400" dirty="0"/>
          </a:p>
          <a:p>
            <a:r>
              <a:rPr lang="en-AU" sz="2400" dirty="0"/>
              <a:t>(vs Waterfall when testers see everything much later in the process when it is often too late to change/fix the requirements as they are documented and agreed). </a:t>
            </a:r>
          </a:p>
          <a:p>
            <a:endParaRPr lang="en-US" dirty="0"/>
          </a:p>
        </p:txBody>
      </p:sp>
    </p:spTree>
    <p:extLst>
      <p:ext uri="{BB962C8B-B14F-4D97-AF65-F5344CB8AC3E}">
        <p14:creationId xmlns:p14="http://schemas.microsoft.com/office/powerpoint/2010/main" val="287050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 y="457200"/>
            <a:ext cx="6156176" cy="648072"/>
          </a:xfrm>
        </p:spPr>
        <p:txBody>
          <a:bodyPr/>
          <a:lstStyle/>
          <a:p>
            <a:pPr eaLnBrk="1" hangingPunct="1"/>
            <a:r>
              <a:rPr lang="en-AU" altLang="en-US" b="1" dirty="0">
                <a:ea typeface="ＭＳ Ｐゴシック" panose="020B0600070205080204" pitchFamily="34" charset="-128"/>
              </a:rPr>
              <a:t>Verifiable Requirements Specs</a:t>
            </a:r>
          </a:p>
        </p:txBody>
      </p:sp>
      <p:sp>
        <p:nvSpPr>
          <p:cNvPr id="11267" name="Rectangle 3"/>
          <p:cNvSpPr>
            <a:spLocks noGrp="1" noChangeArrowheads="1"/>
          </p:cNvSpPr>
          <p:nvPr>
            <p:ph idx="1"/>
          </p:nvPr>
        </p:nvSpPr>
        <p:spPr>
          <a:xfrm>
            <a:off x="457200" y="1397676"/>
            <a:ext cx="8229600" cy="4525963"/>
          </a:xfrm>
        </p:spPr>
        <p:txBody>
          <a:bodyPr>
            <a:normAutofit/>
          </a:bodyPr>
          <a:lstStyle/>
          <a:p>
            <a:pPr eaLnBrk="1" hangingPunct="1">
              <a:lnSpc>
                <a:spcPct val="120000"/>
              </a:lnSpc>
              <a:spcBef>
                <a:spcPts val="1200"/>
              </a:spcBef>
            </a:pPr>
            <a:r>
              <a:rPr lang="en-AU" altLang="en-US" sz="2400" dirty="0">
                <a:ea typeface="ＭＳ Ｐゴシック" panose="020B0600070205080204" pitchFamily="34" charset="-128"/>
              </a:rPr>
              <a:t>Definition. A requirements spec is </a:t>
            </a:r>
            <a:r>
              <a:rPr lang="en-AU" altLang="en-US" sz="2400" b="1" dirty="0">
                <a:solidFill>
                  <a:schemeClr val="tx2"/>
                </a:solidFill>
                <a:ea typeface="ＭＳ Ｐゴシック" panose="020B0600070205080204" pitchFamily="34" charset="-128"/>
              </a:rPr>
              <a:t>verifiable </a:t>
            </a:r>
          </a:p>
          <a:p>
            <a:pPr eaLnBrk="1" hangingPunct="1">
              <a:lnSpc>
                <a:spcPct val="120000"/>
              </a:lnSpc>
              <a:spcBef>
                <a:spcPts val="1200"/>
              </a:spcBef>
              <a:buFont typeface="Wingdings" panose="05000000000000000000" pitchFamily="2" charset="2"/>
              <a:buNone/>
            </a:pPr>
            <a:r>
              <a:rPr lang="en-AU" altLang="en-US" sz="2400" dirty="0">
                <a:ea typeface="ＭＳ Ｐゴシック" panose="020B0600070205080204" pitchFamily="34" charset="-128"/>
              </a:rPr>
              <a:t>	</a:t>
            </a:r>
            <a:r>
              <a:rPr lang="en-AU" altLang="en-US" sz="2400" dirty="0" err="1">
                <a:ea typeface="ＭＳ Ｐゴシック" panose="020B0600070205080204" pitchFamily="34" charset="-128"/>
              </a:rPr>
              <a:t>iff</a:t>
            </a:r>
            <a:r>
              <a:rPr lang="en-AU" altLang="en-US" sz="2400" dirty="0">
                <a:ea typeface="ＭＳ Ｐゴシック" panose="020B0600070205080204" pitchFamily="34" charset="-128"/>
              </a:rPr>
              <a:t> (if and only if) every requirement statement is verifiable</a:t>
            </a:r>
          </a:p>
          <a:p>
            <a:pPr eaLnBrk="1" hangingPunct="1">
              <a:lnSpc>
                <a:spcPct val="120000"/>
              </a:lnSpc>
              <a:spcBef>
                <a:spcPts val="1200"/>
              </a:spcBef>
              <a:buFont typeface="Wingdings" panose="05000000000000000000" pitchFamily="2" charset="2"/>
              <a:buNone/>
            </a:pPr>
            <a:r>
              <a:rPr lang="en-AU" altLang="en-US" sz="2400" dirty="0">
                <a:ea typeface="ＭＳ Ｐゴシック" panose="020B0600070205080204" pitchFamily="34" charset="-128"/>
              </a:rPr>
              <a:t>	</a:t>
            </a:r>
            <a:r>
              <a:rPr lang="en-AU" altLang="en-US" sz="2400" dirty="0" err="1">
                <a:ea typeface="ＭＳ Ｐゴシック" panose="020B0600070205080204" pitchFamily="34" charset="-128"/>
              </a:rPr>
              <a:t>iff</a:t>
            </a:r>
            <a:r>
              <a:rPr lang="en-AU" altLang="en-US" sz="2400" dirty="0">
                <a:ea typeface="ＭＳ Ｐゴシック" panose="020B0600070205080204" pitchFamily="34" charset="-128"/>
              </a:rPr>
              <a:t> there is some finite cost-effective way in which a person or machine can check to see if the SW product meets the requirement</a:t>
            </a:r>
          </a:p>
          <a:p>
            <a:pPr eaLnBrk="1" hangingPunct="1">
              <a:lnSpc>
                <a:spcPct val="120000"/>
              </a:lnSpc>
              <a:spcBef>
                <a:spcPts val="1200"/>
              </a:spcBef>
            </a:pPr>
            <a:r>
              <a:rPr lang="en-AU" altLang="en-US" sz="2400" dirty="0">
                <a:solidFill>
                  <a:schemeClr val="accent3"/>
                </a:solidFill>
                <a:ea typeface="ＭＳ Ｐゴシック" panose="020B0600070205080204" pitchFamily="34" charset="-128"/>
              </a:rPr>
              <a:t>We can use test cases, analysis or inspection to decide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152400"/>
            <a:ext cx="6156176" cy="648072"/>
          </a:xfrm>
        </p:spPr>
        <p:txBody>
          <a:bodyPr/>
          <a:lstStyle/>
          <a:p>
            <a:pPr eaLnBrk="1" hangingPunct="1"/>
            <a:r>
              <a:rPr lang="en-AU" altLang="en-US" sz="2800" b="1" dirty="0">
                <a:ea typeface="ＭＳ Ｐゴシック" panose="020B0600070205080204" pitchFamily="34" charset="-128"/>
              </a:rPr>
              <a:t>Some Objective Metrics for</a:t>
            </a:r>
            <a:br>
              <a:rPr lang="en-AU" altLang="en-US" sz="2800" b="1" dirty="0">
                <a:ea typeface="ＭＳ Ｐゴシック" panose="020B0600070205080204" pitchFamily="34" charset="-128"/>
              </a:rPr>
            </a:br>
            <a:r>
              <a:rPr lang="en-AU" altLang="en-US" sz="2800" b="1" dirty="0">
                <a:ea typeface="ＭＳ Ｐゴシック" panose="020B0600070205080204" pitchFamily="34" charset="-128"/>
              </a:rPr>
              <a:t>Non-functional Requirements (1) </a:t>
            </a:r>
          </a:p>
        </p:txBody>
      </p:sp>
      <p:sp>
        <p:nvSpPr>
          <p:cNvPr id="12291" name="Rectangle 3"/>
          <p:cNvSpPr>
            <a:spLocks noGrp="1" noChangeArrowheads="1"/>
          </p:cNvSpPr>
          <p:nvPr>
            <p:ph idx="1"/>
          </p:nvPr>
        </p:nvSpPr>
        <p:spPr>
          <a:xfrm>
            <a:off x="457200" y="1371600"/>
            <a:ext cx="8229600" cy="4525963"/>
          </a:xfrm>
        </p:spPr>
        <p:txBody>
          <a:bodyPr>
            <a:normAutofit fontScale="92500" lnSpcReduction="10000"/>
          </a:bodyPr>
          <a:lstStyle/>
          <a:p>
            <a:pPr eaLnBrk="1" hangingPunct="1">
              <a:spcBef>
                <a:spcPts val="1200"/>
              </a:spcBef>
            </a:pPr>
            <a:r>
              <a:rPr lang="en-AU" altLang="en-US" sz="2000" dirty="0">
                <a:ea typeface="ＭＳ Ｐゴシック" panose="020B0600070205080204" pitchFamily="34" charset="-128"/>
              </a:rPr>
              <a:t>Performance Speed</a:t>
            </a:r>
          </a:p>
          <a:p>
            <a:pPr lvl="1" eaLnBrk="1" hangingPunct="1">
              <a:spcBef>
                <a:spcPts val="1200"/>
              </a:spcBef>
            </a:pPr>
            <a:r>
              <a:rPr lang="en-AU" altLang="en-US" sz="1800" dirty="0">
                <a:ea typeface="ＭＳ Ｐゴシック" panose="020B0600070205080204" pitchFamily="34" charset="-128"/>
              </a:rPr>
              <a:t>Number of processed transactions per second</a:t>
            </a:r>
          </a:p>
          <a:p>
            <a:pPr lvl="1" eaLnBrk="1" hangingPunct="1">
              <a:spcBef>
                <a:spcPts val="1200"/>
              </a:spcBef>
            </a:pPr>
            <a:r>
              <a:rPr lang="en-AU" altLang="en-US" sz="1800" dirty="0">
                <a:ea typeface="ＭＳ Ｐゴシック" panose="020B0600070205080204" pitchFamily="34" charset="-128"/>
              </a:rPr>
              <a:t>User/event response time</a:t>
            </a:r>
          </a:p>
          <a:p>
            <a:pPr lvl="1" eaLnBrk="1" hangingPunct="1">
              <a:spcBef>
                <a:spcPts val="1200"/>
              </a:spcBef>
            </a:pPr>
            <a:r>
              <a:rPr lang="en-AU" altLang="en-US" sz="1800" dirty="0">
                <a:ea typeface="ＭＳ Ｐゴシック" panose="020B0600070205080204" pitchFamily="34" charset="-128"/>
              </a:rPr>
              <a:t>Screen refresh time</a:t>
            </a:r>
          </a:p>
          <a:p>
            <a:pPr marL="57150" indent="0">
              <a:spcBef>
                <a:spcPts val="1200"/>
              </a:spcBef>
              <a:buNone/>
            </a:pPr>
            <a:r>
              <a:rPr lang="en-AU" altLang="en-US" sz="2000" dirty="0">
                <a:solidFill>
                  <a:schemeClr val="accent3"/>
                </a:solidFill>
                <a:ea typeface="ＭＳ Ｐゴシック" panose="020B0600070205080204" pitchFamily="34" charset="-128"/>
              </a:rPr>
              <a:t>Example 1: The system shall respond to user requests in &lt; 1 second when the system is running at normal user load of &lt;100 concurrent users.</a:t>
            </a:r>
          </a:p>
          <a:p>
            <a:pPr marL="57150" indent="0">
              <a:spcBef>
                <a:spcPts val="1200"/>
              </a:spcBef>
              <a:buNone/>
            </a:pPr>
            <a:r>
              <a:rPr lang="en-AU" altLang="en-US" sz="2000" dirty="0">
                <a:solidFill>
                  <a:schemeClr val="accent3"/>
                </a:solidFill>
                <a:ea typeface="ＭＳ Ｐゴシック" panose="020B0600070205080204" pitchFamily="34" charset="-128"/>
              </a:rPr>
              <a:t>Example: The traffic gate shall close in a most 3 seconds.</a:t>
            </a:r>
          </a:p>
          <a:p>
            <a:pPr eaLnBrk="1" hangingPunct="1">
              <a:spcBef>
                <a:spcPts val="1200"/>
              </a:spcBef>
            </a:pPr>
            <a:r>
              <a:rPr lang="en-AU" altLang="en-US" sz="2000" dirty="0">
                <a:ea typeface="ＭＳ Ｐゴシック" panose="020B0600070205080204" pitchFamily="34" charset="-128"/>
              </a:rPr>
              <a:t>Size</a:t>
            </a:r>
          </a:p>
          <a:p>
            <a:pPr lvl="1" eaLnBrk="1" hangingPunct="1">
              <a:spcBef>
                <a:spcPts val="1200"/>
              </a:spcBef>
            </a:pPr>
            <a:r>
              <a:rPr lang="en-AU" altLang="en-US" sz="1800" dirty="0">
                <a:ea typeface="ＭＳ Ｐゴシック" panose="020B0600070205080204" pitchFamily="34" charset="-128"/>
              </a:rPr>
              <a:t>Kilobytes</a:t>
            </a:r>
          </a:p>
          <a:p>
            <a:pPr lvl="1" eaLnBrk="1" hangingPunct="1">
              <a:spcBef>
                <a:spcPts val="1200"/>
              </a:spcBef>
            </a:pPr>
            <a:r>
              <a:rPr lang="en-AU" altLang="en-US" sz="1800" dirty="0">
                <a:ea typeface="ＭＳ Ｐゴシック" panose="020B0600070205080204" pitchFamily="34" charset="-128"/>
              </a:rPr>
              <a:t>Number of RAM chips</a:t>
            </a:r>
          </a:p>
          <a:p>
            <a:pPr marL="0" indent="0">
              <a:spcBef>
                <a:spcPts val="1200"/>
              </a:spcBef>
              <a:buNone/>
            </a:pPr>
            <a:r>
              <a:rPr lang="en-AU" altLang="en-US" sz="2000" dirty="0">
                <a:solidFill>
                  <a:schemeClr val="accent3"/>
                </a:solidFill>
                <a:ea typeface="ＭＳ Ｐゴシック" panose="020B0600070205080204" pitchFamily="34" charset="-128"/>
              </a:rPr>
              <a:t>Example 2: The installed app requires less than 200 MB of memory on an Android phone.</a:t>
            </a:r>
          </a:p>
          <a:p>
            <a:pPr marL="0" indent="0">
              <a:spcBef>
                <a:spcPts val="1200"/>
              </a:spcBef>
              <a:buNone/>
            </a:pPr>
            <a:endParaRPr lang="en-AU" altLang="en-US" sz="2000" dirty="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28600" y="152400"/>
            <a:ext cx="6156176" cy="648072"/>
          </a:xfrm>
        </p:spPr>
        <p:txBody>
          <a:bodyPr/>
          <a:lstStyle/>
          <a:p>
            <a:pPr eaLnBrk="1" hangingPunct="1"/>
            <a:r>
              <a:rPr lang="en-AU" altLang="en-US" sz="2800" b="1" dirty="0">
                <a:ea typeface="ＭＳ Ｐゴシック" panose="020B0600070205080204" pitchFamily="34" charset="-128"/>
              </a:rPr>
              <a:t>Some Objective Metrics for</a:t>
            </a:r>
            <a:br>
              <a:rPr lang="en-AU" altLang="en-US" sz="2800" b="1" dirty="0">
                <a:ea typeface="ＭＳ Ｐゴシック" panose="020B0600070205080204" pitchFamily="34" charset="-128"/>
              </a:rPr>
            </a:br>
            <a:r>
              <a:rPr lang="en-AU" altLang="en-US" sz="2800" b="1" dirty="0">
                <a:ea typeface="ＭＳ Ｐゴシック" panose="020B0600070205080204" pitchFamily="34" charset="-128"/>
              </a:rPr>
              <a:t>Non-functional Requirements (2)</a:t>
            </a:r>
          </a:p>
        </p:txBody>
      </p:sp>
      <p:sp>
        <p:nvSpPr>
          <p:cNvPr id="13314" name="Rectangle 3"/>
          <p:cNvSpPr>
            <a:spLocks noGrp="1" noChangeArrowheads="1"/>
          </p:cNvSpPr>
          <p:nvPr>
            <p:ph idx="1"/>
          </p:nvPr>
        </p:nvSpPr>
        <p:spPr>
          <a:xfrm>
            <a:off x="609600" y="1371600"/>
            <a:ext cx="7772400" cy="4876800"/>
          </a:xfrm>
        </p:spPr>
        <p:txBody>
          <a:bodyPr>
            <a:normAutofit fontScale="70000" lnSpcReduction="20000"/>
          </a:bodyPr>
          <a:lstStyle/>
          <a:p>
            <a:pPr eaLnBrk="1" hangingPunct="1">
              <a:lnSpc>
                <a:spcPct val="130000"/>
              </a:lnSpc>
            </a:pPr>
            <a:r>
              <a:rPr lang="en-AU" altLang="en-US" sz="2800" dirty="0">
                <a:ea typeface="ＭＳ Ｐゴシック" panose="020B0600070205080204" pitchFamily="34" charset="-128"/>
              </a:rPr>
              <a:t>Reliability</a:t>
            </a:r>
          </a:p>
          <a:p>
            <a:pPr lvl="1" eaLnBrk="1" hangingPunct="1">
              <a:lnSpc>
                <a:spcPct val="130000"/>
              </a:lnSpc>
            </a:pPr>
            <a:r>
              <a:rPr lang="en-AU" altLang="en-US" sz="2400" dirty="0">
                <a:ea typeface="ＭＳ Ｐゴシック" panose="020B0600070205080204" pitchFamily="34" charset="-128"/>
              </a:rPr>
              <a:t>Mean time to failure</a:t>
            </a:r>
          </a:p>
          <a:p>
            <a:pPr lvl="1" eaLnBrk="1" hangingPunct="1">
              <a:lnSpc>
                <a:spcPct val="130000"/>
              </a:lnSpc>
            </a:pPr>
            <a:r>
              <a:rPr lang="en-AU" altLang="en-US" sz="2400" dirty="0">
                <a:ea typeface="ＭＳ Ｐゴシック" panose="020B0600070205080204" pitchFamily="34" charset="-128"/>
              </a:rPr>
              <a:t>Probability of unavailability</a:t>
            </a:r>
          </a:p>
          <a:p>
            <a:pPr lvl="1" eaLnBrk="1" hangingPunct="1">
              <a:lnSpc>
                <a:spcPct val="130000"/>
              </a:lnSpc>
            </a:pPr>
            <a:r>
              <a:rPr lang="en-AU" altLang="en-US" sz="2400" dirty="0">
                <a:ea typeface="ＭＳ Ｐゴシック" panose="020B0600070205080204" pitchFamily="34" charset="-128"/>
              </a:rPr>
              <a:t>Rate of failure occurrence</a:t>
            </a:r>
          </a:p>
          <a:p>
            <a:pPr marL="0" indent="0">
              <a:lnSpc>
                <a:spcPct val="130000"/>
              </a:lnSpc>
              <a:buNone/>
            </a:pPr>
            <a:r>
              <a:rPr lang="en-AU" altLang="en-US" sz="2600" dirty="0">
                <a:solidFill>
                  <a:schemeClr val="accent3"/>
                </a:solidFill>
                <a:ea typeface="ＭＳ Ｐゴシック" panose="020B0600070205080204" pitchFamily="34" charset="-128"/>
              </a:rPr>
              <a:t>Example 3: The system shall be available to users for at least 1400 minutes in any 24 hour period.</a:t>
            </a:r>
          </a:p>
          <a:p>
            <a:pPr eaLnBrk="1" hangingPunct="1">
              <a:lnSpc>
                <a:spcPct val="130000"/>
              </a:lnSpc>
            </a:pPr>
            <a:r>
              <a:rPr lang="en-AU" altLang="en-US" sz="2800" dirty="0">
                <a:ea typeface="ＭＳ Ｐゴシック" panose="020B0600070205080204" pitchFamily="34" charset="-128"/>
              </a:rPr>
              <a:t>Robustness</a:t>
            </a:r>
          </a:p>
          <a:p>
            <a:pPr lvl="1" eaLnBrk="1" hangingPunct="1">
              <a:lnSpc>
                <a:spcPct val="130000"/>
              </a:lnSpc>
            </a:pPr>
            <a:r>
              <a:rPr lang="en-AU" altLang="en-US" sz="2400" dirty="0">
                <a:ea typeface="ＭＳ Ｐゴシック" panose="020B0600070205080204" pitchFamily="34" charset="-128"/>
              </a:rPr>
              <a:t>Time to re-start after system failure</a:t>
            </a:r>
          </a:p>
          <a:p>
            <a:pPr lvl="1" eaLnBrk="1" hangingPunct="1">
              <a:lnSpc>
                <a:spcPct val="130000"/>
              </a:lnSpc>
            </a:pPr>
            <a:r>
              <a:rPr lang="en-AU" altLang="en-US" sz="2400" dirty="0">
                <a:ea typeface="ＭＳ Ｐゴシック" panose="020B0600070205080204" pitchFamily="34" charset="-128"/>
              </a:rPr>
              <a:t>Percentage of events causing failure</a:t>
            </a:r>
          </a:p>
          <a:p>
            <a:pPr lvl="1" eaLnBrk="1" hangingPunct="1">
              <a:lnSpc>
                <a:spcPct val="130000"/>
              </a:lnSpc>
            </a:pPr>
            <a:r>
              <a:rPr lang="en-AU" altLang="en-US" sz="2400" dirty="0">
                <a:ea typeface="ＭＳ Ｐゴシック" panose="020B0600070205080204" pitchFamily="34" charset="-128"/>
              </a:rPr>
              <a:t>Probability of data corruption on failure</a:t>
            </a:r>
          </a:p>
          <a:p>
            <a:pPr eaLnBrk="1" hangingPunct="1">
              <a:lnSpc>
                <a:spcPct val="130000"/>
              </a:lnSpc>
            </a:pPr>
            <a:r>
              <a:rPr lang="en-AU" altLang="en-US" sz="2800" dirty="0">
                <a:ea typeface="ＭＳ Ｐゴシック" panose="020B0600070205080204" pitchFamily="34" charset="-128"/>
              </a:rPr>
              <a:t>Integrity</a:t>
            </a:r>
          </a:p>
          <a:p>
            <a:pPr lvl="1" eaLnBrk="1" hangingPunct="1">
              <a:lnSpc>
                <a:spcPct val="130000"/>
              </a:lnSpc>
            </a:pPr>
            <a:r>
              <a:rPr lang="en-AU" altLang="en-US" sz="2400" dirty="0">
                <a:ea typeface="ＭＳ Ｐゴシック" panose="020B0600070205080204" pitchFamily="34" charset="-128"/>
              </a:rPr>
              <a:t>Maximum permitted data loss after system failure</a:t>
            </a:r>
          </a:p>
          <a:p>
            <a:pPr marL="0" indent="0">
              <a:lnSpc>
                <a:spcPct val="130000"/>
              </a:lnSpc>
              <a:buNone/>
            </a:pPr>
            <a:r>
              <a:rPr lang="en-AU" altLang="en-US" sz="2600" dirty="0">
                <a:solidFill>
                  <a:schemeClr val="accent3"/>
                </a:solidFill>
                <a:ea typeface="ＭＳ Ｐゴシック" panose="020B0600070205080204" pitchFamily="34" charset="-128"/>
              </a:rPr>
              <a:t>Example 4: No more than 1 minute of entered data can be lost if the system crashes.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28600" y="152400"/>
            <a:ext cx="8229600" cy="1219200"/>
          </a:xfrm>
        </p:spPr>
        <p:txBody>
          <a:bodyPr/>
          <a:lstStyle/>
          <a:p>
            <a:pPr eaLnBrk="1" hangingPunct="1"/>
            <a:r>
              <a:rPr lang="en-AU" altLang="en-US" sz="2800" b="1" dirty="0">
                <a:ea typeface="ＭＳ Ｐゴシック" panose="020B0600070205080204" pitchFamily="34" charset="-128"/>
              </a:rPr>
              <a:t>Some Objective Metrics for</a:t>
            </a:r>
            <a:br>
              <a:rPr lang="en-AU" altLang="en-US" sz="2800" b="1" dirty="0">
                <a:ea typeface="ＭＳ Ｐゴシック" panose="020B0600070205080204" pitchFamily="34" charset="-128"/>
              </a:rPr>
            </a:br>
            <a:r>
              <a:rPr lang="en-AU" altLang="en-US" sz="2800" b="1" dirty="0">
                <a:ea typeface="ＭＳ Ｐゴシック" panose="020B0600070205080204" pitchFamily="34" charset="-128"/>
              </a:rPr>
              <a:t>Non-functional Requirements (3)</a:t>
            </a:r>
          </a:p>
        </p:txBody>
      </p:sp>
      <p:sp>
        <p:nvSpPr>
          <p:cNvPr id="14338" name="Rectangle 3"/>
          <p:cNvSpPr>
            <a:spLocks noGrp="1" noChangeArrowheads="1"/>
          </p:cNvSpPr>
          <p:nvPr>
            <p:ph idx="1"/>
          </p:nvPr>
        </p:nvSpPr>
        <p:spPr>
          <a:xfrm>
            <a:off x="457200" y="1394298"/>
            <a:ext cx="7772400" cy="4648200"/>
          </a:xfrm>
        </p:spPr>
        <p:txBody>
          <a:bodyPr>
            <a:normAutofit fontScale="77500" lnSpcReduction="20000"/>
          </a:bodyPr>
          <a:lstStyle/>
          <a:p>
            <a:pPr eaLnBrk="1" hangingPunct="1">
              <a:lnSpc>
                <a:spcPct val="130000"/>
              </a:lnSpc>
            </a:pPr>
            <a:r>
              <a:rPr lang="en-AU" altLang="en-US" sz="2800" dirty="0">
                <a:ea typeface="ＭＳ Ｐゴシック" panose="020B0600070205080204" pitchFamily="34" charset="-128"/>
              </a:rPr>
              <a:t>Ease of Use</a:t>
            </a:r>
          </a:p>
          <a:p>
            <a:pPr lvl="1" eaLnBrk="1" hangingPunct="1">
              <a:lnSpc>
                <a:spcPct val="130000"/>
              </a:lnSpc>
            </a:pPr>
            <a:r>
              <a:rPr lang="en-AU" altLang="en-US" sz="2400" dirty="0">
                <a:ea typeface="ＭＳ Ｐゴシック" panose="020B0600070205080204" pitchFamily="34" charset="-128"/>
              </a:rPr>
              <a:t>Training time taken to learn 75% of user facilities</a:t>
            </a:r>
          </a:p>
          <a:p>
            <a:pPr lvl="1" eaLnBrk="1" hangingPunct="1">
              <a:lnSpc>
                <a:spcPct val="130000"/>
              </a:lnSpc>
            </a:pPr>
            <a:r>
              <a:rPr lang="en-AU" altLang="en-US" sz="2400" dirty="0">
                <a:ea typeface="ＭＳ Ｐゴシック" panose="020B0600070205080204" pitchFamily="34" charset="-128"/>
              </a:rPr>
              <a:t>Average number of errors made by users in a given time period</a:t>
            </a:r>
          </a:p>
          <a:p>
            <a:pPr lvl="1" eaLnBrk="1" hangingPunct="1">
              <a:lnSpc>
                <a:spcPct val="130000"/>
              </a:lnSpc>
            </a:pPr>
            <a:r>
              <a:rPr lang="en-AU" altLang="en-US" sz="2400" dirty="0">
                <a:ea typeface="ＭＳ Ｐゴシック" panose="020B0600070205080204" pitchFamily="34" charset="-128"/>
              </a:rPr>
              <a:t>Number of help frames</a:t>
            </a:r>
          </a:p>
          <a:p>
            <a:pPr marL="0" indent="0">
              <a:lnSpc>
                <a:spcPct val="130000"/>
              </a:lnSpc>
              <a:buNone/>
            </a:pPr>
            <a:r>
              <a:rPr lang="en-AU" altLang="en-US" sz="2600" dirty="0">
                <a:solidFill>
                  <a:schemeClr val="accent3"/>
                </a:solidFill>
                <a:ea typeface="ＭＳ Ｐゴシック" panose="020B0600070205080204" pitchFamily="34" charset="-128"/>
              </a:rPr>
              <a:t>Example 5: Users who have completed the system tutorial should be able to complete the </a:t>
            </a:r>
            <a:r>
              <a:rPr lang="en-AU" altLang="en-US" sz="2600" dirty="0" err="1">
                <a:solidFill>
                  <a:schemeClr val="accent3"/>
                </a:solidFill>
                <a:ea typeface="ＭＳ Ｐゴシック" panose="020B0600070205080204" pitchFamily="34" charset="-128"/>
              </a:rPr>
              <a:t>PlanTrip</a:t>
            </a:r>
            <a:r>
              <a:rPr lang="en-AU" altLang="en-US" sz="2600" dirty="0">
                <a:solidFill>
                  <a:schemeClr val="accent3"/>
                </a:solidFill>
                <a:ea typeface="ＭＳ Ｐゴシック" panose="020B0600070205080204" pitchFamily="34" charset="-128"/>
              </a:rPr>
              <a:t> use case within 2 minutes.</a:t>
            </a:r>
          </a:p>
          <a:p>
            <a:pPr eaLnBrk="1" hangingPunct="1">
              <a:lnSpc>
                <a:spcPct val="130000"/>
              </a:lnSpc>
            </a:pPr>
            <a:r>
              <a:rPr lang="en-AU" altLang="en-US" sz="2800" dirty="0">
                <a:ea typeface="ＭＳ Ｐゴシック" panose="020B0600070205080204" pitchFamily="34" charset="-128"/>
              </a:rPr>
              <a:t>Portability</a:t>
            </a:r>
          </a:p>
          <a:p>
            <a:pPr lvl="1" eaLnBrk="1" hangingPunct="1">
              <a:lnSpc>
                <a:spcPct val="130000"/>
              </a:lnSpc>
            </a:pPr>
            <a:r>
              <a:rPr lang="en-AU" altLang="en-US" sz="2400" dirty="0">
                <a:ea typeface="ＭＳ Ｐゴシック" panose="020B0600070205080204" pitchFamily="34" charset="-128"/>
              </a:rPr>
              <a:t>Percentage of target-dependent statements</a:t>
            </a:r>
          </a:p>
          <a:p>
            <a:pPr lvl="1" eaLnBrk="1" hangingPunct="1">
              <a:lnSpc>
                <a:spcPct val="130000"/>
              </a:lnSpc>
            </a:pPr>
            <a:r>
              <a:rPr lang="en-AU" altLang="en-US" sz="2400" dirty="0">
                <a:ea typeface="ＭＳ Ｐゴシック" panose="020B0600070205080204" pitchFamily="34" charset="-128"/>
              </a:rPr>
              <a:t>Number of target systems</a:t>
            </a:r>
          </a:p>
          <a:p>
            <a:pPr marL="0" indent="0">
              <a:lnSpc>
                <a:spcPct val="130000"/>
              </a:lnSpc>
              <a:buNone/>
            </a:pPr>
            <a:r>
              <a:rPr lang="en-AU" altLang="en-US" sz="2600" dirty="0">
                <a:solidFill>
                  <a:schemeClr val="accent3"/>
                </a:solidFill>
                <a:ea typeface="ＭＳ Ｐゴシック" panose="020B0600070205080204" pitchFamily="34" charset="-128"/>
              </a:rPr>
              <a:t>Example 6: The app shall run on all Android phones models since 2015 for all operating system versions from 7 onwards.</a:t>
            </a:r>
            <a:endParaRPr lang="en-AU" altLang="en-US" sz="3000" dirty="0">
              <a:solidFill>
                <a:schemeClr val="accent3"/>
              </a:solidFill>
              <a:ea typeface="ＭＳ Ｐゴシック" panose="020B0600070205080204" pitchFamily="34" charset="-128"/>
            </a:endParaRPr>
          </a:p>
        </p:txBody>
      </p:sp>
    </p:spTree>
  </p:cSld>
  <p:clrMapOvr>
    <a:masterClrMapping/>
  </p:clrMapOvr>
</p:sld>
</file>

<file path=ppt/theme/theme1.xml><?xml version="1.0" encoding="utf-8"?>
<a:theme xmlns:a="http://schemas.openxmlformats.org/drawingml/2006/main" name="CITS4401 Theme">
  <a:themeElements>
    <a:clrScheme name="Brand Theme">
      <a:dk1>
        <a:sysClr val="windowText" lastClr="000000"/>
      </a:dk1>
      <a:lt1>
        <a:sysClr val="window" lastClr="FFFFFF"/>
      </a:lt1>
      <a:dk2>
        <a:srgbClr val="27348B"/>
      </a:dk2>
      <a:lt2>
        <a:srgbClr val="ECECEC"/>
      </a:lt2>
      <a:accent1>
        <a:srgbClr val="DEB408"/>
      </a:accent1>
      <a:accent2>
        <a:srgbClr val="9B5BA4"/>
      </a:accent2>
      <a:accent3>
        <a:srgbClr val="0095D3"/>
      </a:accent3>
      <a:accent4>
        <a:srgbClr val="E43622"/>
      </a:accent4>
      <a:accent5>
        <a:srgbClr val="86A20B"/>
      </a:accent5>
      <a:accent6>
        <a:srgbClr val="98002E"/>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TS4401 Theme" id="{C7FDF477-CB6B-4FCF-9B8E-FFC963EACE1E}" vid="{E79E689F-7869-4C49-8EAC-46F59A97987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CITS4401 Theme</Template>
  <TotalTime>1263</TotalTime>
  <Words>1424</Words>
  <Application>Microsoft Macintosh PowerPoint</Application>
  <PresentationFormat>On-screen Show (4:3)</PresentationFormat>
  <Paragraphs>146</Paragraphs>
  <Slides>19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Source Sans Pro</vt:lpstr>
      <vt:lpstr>Times New Roman</vt:lpstr>
      <vt:lpstr>UWA</vt:lpstr>
      <vt:lpstr>Wingdings</vt:lpstr>
      <vt:lpstr>CITS4401 Theme</vt:lpstr>
      <vt:lpstr>Requirements Engineering: Specification &amp; Validation</vt:lpstr>
      <vt:lpstr>Key ideas (this week)</vt:lpstr>
      <vt:lpstr>Why do requirements need tests?</vt:lpstr>
      <vt:lpstr>Requirement Test</vt:lpstr>
      <vt:lpstr>Testing Requirements</vt:lpstr>
      <vt:lpstr>Verifiable Requirements Specs</vt:lpstr>
      <vt:lpstr>Some Objective Metrics for Non-functional Requirements (1) </vt:lpstr>
      <vt:lpstr>Some Objective Metrics for Non-functional Requirements (2)</vt:lpstr>
      <vt:lpstr>Some Objective Metrics for Non-functional Requirements (3)</vt:lpstr>
      <vt:lpstr>Exercise</vt:lpstr>
      <vt:lpstr>Some Objective Metrics for Non-functional Requirements (1) </vt:lpstr>
      <vt:lpstr>Some Objective Metrics for Non-functional Requirements (2)</vt:lpstr>
      <vt:lpstr>Some Objective Metrics for Non-functional Requirements (3)</vt:lpstr>
      <vt:lpstr>Hard-to-test requirements (1)</vt:lpstr>
      <vt:lpstr>Hard-to-test requirements (2)</vt:lpstr>
      <vt:lpstr>Hard-to-test requirements (3)</vt:lpstr>
      <vt:lpstr>If you can’t make a test?</vt:lpstr>
      <vt:lpstr>Dilbert Testing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dc:creator>
  <cp:lastModifiedBy>Mehwish Nasim</cp:lastModifiedBy>
  <cp:revision>202</cp:revision>
  <cp:lastPrinted>2011-08-18T06:15:38Z</cp:lastPrinted>
  <dcterms:created xsi:type="dcterms:W3CDTF">1601-01-01T00:00:00Z</dcterms:created>
  <dcterms:modified xsi:type="dcterms:W3CDTF">2023-03-20T05:36:18Z</dcterms:modified>
</cp:coreProperties>
</file>