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52"/>
  </p:notesMasterIdLst>
  <p:sldIdLst>
    <p:sldId id="256" r:id="rId8"/>
    <p:sldId id="257" r:id="rId9"/>
    <p:sldId id="303" r:id="rId10"/>
    <p:sldId id="258" r:id="rId11"/>
    <p:sldId id="304" r:id="rId12"/>
    <p:sldId id="259" r:id="rId13"/>
    <p:sldId id="260" r:id="rId14"/>
    <p:sldId id="305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306" r:id="rId25"/>
    <p:sldId id="307" r:id="rId26"/>
    <p:sldId id="273" r:id="rId27"/>
    <p:sldId id="309" r:id="rId28"/>
    <p:sldId id="310" r:id="rId29"/>
    <p:sldId id="274" r:id="rId30"/>
    <p:sldId id="275" r:id="rId31"/>
    <p:sldId id="302" r:id="rId32"/>
    <p:sldId id="276" r:id="rId33"/>
    <p:sldId id="277" r:id="rId34"/>
    <p:sldId id="278" r:id="rId35"/>
    <p:sldId id="280" r:id="rId36"/>
    <p:sldId id="279" r:id="rId37"/>
    <p:sldId id="288" r:id="rId38"/>
    <p:sldId id="286" r:id="rId39"/>
    <p:sldId id="287" r:id="rId40"/>
    <p:sldId id="282" r:id="rId41"/>
    <p:sldId id="284" r:id="rId42"/>
    <p:sldId id="316" r:id="rId43"/>
    <p:sldId id="315" r:id="rId44"/>
    <p:sldId id="317" r:id="rId45"/>
    <p:sldId id="312" r:id="rId46"/>
    <p:sldId id="318" r:id="rId47"/>
    <p:sldId id="313" r:id="rId48"/>
    <p:sldId id="314" r:id="rId49"/>
    <p:sldId id="268" r:id="rId50"/>
    <p:sldId id="311" r:id="rId51"/>
  </p:sldIdLst>
  <p:sldSz cx="9907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70FAF-9A45-7089-D4F4-2B945C64F81A}" v="10" dt="2024-03-22T03:57:0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>
      <p:cViewPr varScale="1">
        <p:scale>
          <a:sx n="121" d="100"/>
          <a:sy n="121" d="100"/>
        </p:scale>
        <p:origin x="178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microsoft.com/office/2015/10/relationships/revisionInfo" Target="revisionInfo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>
            <a:extLst>
              <a:ext uri="{FF2B5EF4-FFF2-40B4-BE49-F238E27FC236}">
                <a16:creationId xmlns:a16="http://schemas.microsoft.com/office/drawing/2014/main" id="{165A650A-158C-E0AE-C9FF-5A5A5F24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79" name="AutoShape 2">
            <a:extLst>
              <a:ext uri="{FF2B5EF4-FFF2-40B4-BE49-F238E27FC236}">
                <a16:creationId xmlns:a16="http://schemas.microsoft.com/office/drawing/2014/main" id="{E2F819E0-9ADA-F249-7FA9-75FE4B26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0" name="AutoShape 3">
            <a:extLst>
              <a:ext uri="{FF2B5EF4-FFF2-40B4-BE49-F238E27FC236}">
                <a16:creationId xmlns:a16="http://schemas.microsoft.com/office/drawing/2014/main" id="{442C1B43-0D34-E7CB-DCC6-E0B28BB9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1" name="AutoShape 4">
            <a:extLst>
              <a:ext uri="{FF2B5EF4-FFF2-40B4-BE49-F238E27FC236}">
                <a16:creationId xmlns:a16="http://schemas.microsoft.com/office/drawing/2014/main" id="{E75E6021-D87B-B72C-258D-F6FB9990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0C7A6C78-D0CC-3F18-C22A-D505BBC7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ED15493-3C4A-DA79-820B-E6AB18B1BF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5784" name="Rectangle 7">
            <a:extLst>
              <a:ext uri="{FF2B5EF4-FFF2-40B4-BE49-F238E27FC236}">
                <a16:creationId xmlns:a16="http://schemas.microsoft.com/office/drawing/2014/main" id="{2243ABB4-A891-0E49-A431-6344F2A1C3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46650" cy="34226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BE4B017-04F6-4DA0-E32E-865520C0F9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75786" name="Text Box 9">
            <a:extLst>
              <a:ext uri="{FF2B5EF4-FFF2-40B4-BE49-F238E27FC236}">
                <a16:creationId xmlns:a16="http://schemas.microsoft.com/office/drawing/2014/main" id="{76CF3BEB-EFF9-4FC9-DD3C-85095A27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3E22D6E-203E-0027-AC07-13FADE6D3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79DAFB1A-A4FD-48A1-9A98-75F447BAAE8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>
            <a:extLst>
              <a:ext uri="{FF2B5EF4-FFF2-40B4-BE49-F238E27FC236}">
                <a16:creationId xmlns:a16="http://schemas.microsoft.com/office/drawing/2014/main" id="{4DA5408B-6EA3-F3E8-7DFF-2CD1D62861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E8DD9B-9C2A-4E2C-A11E-385121C3843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3DCF1B06-4A04-82E3-886F-D94C41E2F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B58C3959-6FD7-3367-CA10-D83F55334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>
            <a:extLst>
              <a:ext uri="{FF2B5EF4-FFF2-40B4-BE49-F238E27FC236}">
                <a16:creationId xmlns:a16="http://schemas.microsoft.com/office/drawing/2014/main" id="{72ADA839-A537-92D6-5AA7-F0161F9BA5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021442-77BF-4DE0-A520-672AE8E3F54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23DDEC98-39F3-3237-6CF3-8FB2B90AB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BFBE9EC2-4E6A-FBA3-2C42-B01949F63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>
            <a:extLst>
              <a:ext uri="{FF2B5EF4-FFF2-40B4-BE49-F238E27FC236}">
                <a16:creationId xmlns:a16="http://schemas.microsoft.com/office/drawing/2014/main" id="{F94CCFD0-DCC6-7424-E175-FFA8F9509E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E27BE0-4247-49EB-96F8-B921B2C8583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78583623-CF8F-11A8-B918-CFB9E93FE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062D14FA-F66C-E852-94FB-4896707A7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>
            <a:extLst>
              <a:ext uri="{FF2B5EF4-FFF2-40B4-BE49-F238E27FC236}">
                <a16:creationId xmlns:a16="http://schemas.microsoft.com/office/drawing/2014/main" id="{C07A9FA4-2E99-06C0-F125-6A96330DE3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5D7368-E024-4479-B427-AED0A6A86D66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FDF5A86B-4424-DA0A-7239-FFF1C7D97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DEE4CEE5-FF97-F2CF-7F4D-B6C4C60B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>
            <a:extLst>
              <a:ext uri="{FF2B5EF4-FFF2-40B4-BE49-F238E27FC236}">
                <a16:creationId xmlns:a16="http://schemas.microsoft.com/office/drawing/2014/main" id="{793ED4EC-144B-D6C9-6138-D15D4AC209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62ED8-D354-4A2E-816A-D0B7B6E27A3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198F601C-7FC7-C7E7-54F7-760A258CE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8F1BEDA2-B220-F210-3513-2270F8BA5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">
            <a:extLst>
              <a:ext uri="{FF2B5EF4-FFF2-40B4-BE49-F238E27FC236}">
                <a16:creationId xmlns:a16="http://schemas.microsoft.com/office/drawing/2014/main" id="{39D77022-3DC1-47AB-173F-17958390C5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D48D3F-7112-4FE2-8087-01942B09A0AF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id="{85129C31-C357-4423-904C-8497AAC28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Text Box 2">
            <a:extLst>
              <a:ext uri="{FF2B5EF4-FFF2-40B4-BE49-F238E27FC236}">
                <a16:creationId xmlns:a16="http://schemas.microsoft.com/office/drawing/2014/main" id="{42A77F08-D143-36B5-4A63-0F035D150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">
            <a:extLst>
              <a:ext uri="{FF2B5EF4-FFF2-40B4-BE49-F238E27FC236}">
                <a16:creationId xmlns:a16="http://schemas.microsoft.com/office/drawing/2014/main" id="{0AF63F5F-FFDA-7F98-B7DD-2E3A88FD30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BA61B-7ACB-41FE-8D8F-B34699954090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6E06522B-F411-FF24-9B5D-5AF79B70C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Text Box 2">
            <a:extLst>
              <a:ext uri="{FF2B5EF4-FFF2-40B4-BE49-F238E27FC236}">
                <a16:creationId xmlns:a16="http://schemas.microsoft.com/office/drawing/2014/main" id="{D81F7B0D-4701-913C-E4AB-E0D74D140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">
            <a:extLst>
              <a:ext uri="{FF2B5EF4-FFF2-40B4-BE49-F238E27FC236}">
                <a16:creationId xmlns:a16="http://schemas.microsoft.com/office/drawing/2014/main" id="{9984357E-8284-FC69-097E-76387EE4E5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665D50-8AD8-45C8-9229-13E8E389E85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4127615E-7601-37A2-50A1-F9E1DC59F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Text Box 2">
            <a:extLst>
              <a:ext uri="{FF2B5EF4-FFF2-40B4-BE49-F238E27FC236}">
                <a16:creationId xmlns:a16="http://schemas.microsoft.com/office/drawing/2014/main" id="{8AE5B053-13FE-D225-EC28-5CEA02DD6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">
            <a:extLst>
              <a:ext uri="{FF2B5EF4-FFF2-40B4-BE49-F238E27FC236}">
                <a16:creationId xmlns:a16="http://schemas.microsoft.com/office/drawing/2014/main" id="{7D6E69E6-B0D5-E9A7-DDE5-095C5A29BB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D6B578-2473-4895-961B-CDA0DFCF0E8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6499" name="Text Box 1">
            <a:extLst>
              <a:ext uri="{FF2B5EF4-FFF2-40B4-BE49-F238E27FC236}">
                <a16:creationId xmlns:a16="http://schemas.microsoft.com/office/drawing/2014/main" id="{40D795CF-A6D6-8BFD-D509-8ABD97CC9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Text Box 2">
            <a:extLst>
              <a:ext uri="{FF2B5EF4-FFF2-40B4-BE49-F238E27FC236}">
                <a16:creationId xmlns:a16="http://schemas.microsoft.com/office/drawing/2014/main" id="{961B41AD-BDB7-1C47-FBD9-2272C2F8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03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CA0B7458-36FC-71DD-AD35-F48826FEB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B9EE2-343F-413D-B0C1-DCF87E587C5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EB247E6E-3527-2AC7-E653-25015B6CE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F8ABD3CD-8838-D372-AD43-5B9DDC618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>
            <a:extLst>
              <a:ext uri="{FF2B5EF4-FFF2-40B4-BE49-F238E27FC236}">
                <a16:creationId xmlns:a16="http://schemas.microsoft.com/office/drawing/2014/main" id="{FB38F5EF-9488-0F79-C3F1-5A3E813940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9CA627-5662-4B62-94A6-486D894542CB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AC102B6F-8EC0-6F06-79C9-8CFC80C76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87CCDCF3-C650-BDB3-90D0-CA307E447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>
            <a:extLst>
              <a:ext uri="{FF2B5EF4-FFF2-40B4-BE49-F238E27FC236}">
                <a16:creationId xmlns:a16="http://schemas.microsoft.com/office/drawing/2014/main" id="{95B9F34E-F46E-5D63-D7A7-3C90329883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C3960-211F-41B6-8A47-66B26F2CF83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060FB4F6-8BBA-5A32-9A88-F97A4D88C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6E59E85A-3D1A-ED12-F54E-27A1CF11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>
            <a:extLst>
              <a:ext uri="{FF2B5EF4-FFF2-40B4-BE49-F238E27FC236}">
                <a16:creationId xmlns:a16="http://schemas.microsoft.com/office/drawing/2014/main" id="{95B9F34E-F46E-5D63-D7A7-3C90329883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C3960-211F-41B6-8A47-66B26F2CF83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060FB4F6-8BBA-5A32-9A88-F97A4D88C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6E59E85A-3D1A-ED12-F54E-27A1CF11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75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>
            <a:extLst>
              <a:ext uri="{FF2B5EF4-FFF2-40B4-BE49-F238E27FC236}">
                <a16:creationId xmlns:a16="http://schemas.microsoft.com/office/drawing/2014/main" id="{56DD314F-3587-4F22-28F3-8A16305C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049FAD-341D-4EF0-909A-67BE8BEA6C7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2147B40B-E056-3D95-408C-9951C35C7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3F244B2F-738F-A671-1EB0-8BAB5C1D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20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>
            <a:extLst>
              <a:ext uri="{FF2B5EF4-FFF2-40B4-BE49-F238E27FC236}">
                <a16:creationId xmlns:a16="http://schemas.microsoft.com/office/drawing/2014/main" id="{56DD314F-3587-4F22-28F3-8A16305C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049FAD-341D-4EF0-909A-67BE8BEA6C7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2147B40B-E056-3D95-408C-9951C35C7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3F244B2F-738F-A671-1EB0-8BAB5C1D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">
            <a:extLst>
              <a:ext uri="{FF2B5EF4-FFF2-40B4-BE49-F238E27FC236}">
                <a16:creationId xmlns:a16="http://schemas.microsoft.com/office/drawing/2014/main" id="{E0D3F740-43DE-74A4-4EDF-1D0C7F549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0DC0E7-DAA9-4116-A383-5366C2D2D64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6739" name="Text Box 1">
            <a:extLst>
              <a:ext uri="{FF2B5EF4-FFF2-40B4-BE49-F238E27FC236}">
                <a16:creationId xmlns:a16="http://schemas.microsoft.com/office/drawing/2014/main" id="{E2A0495C-60A0-6CA9-3EB0-04CCD8132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Text Box 2">
            <a:extLst>
              <a:ext uri="{FF2B5EF4-FFF2-40B4-BE49-F238E27FC236}">
                <a16:creationId xmlns:a16="http://schemas.microsoft.com/office/drawing/2014/main" id="{E9C9DC20-A8BC-9BA1-1422-39FA8AA67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25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79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">
            <a:extLst>
              <a:ext uri="{FF2B5EF4-FFF2-40B4-BE49-F238E27FC236}">
                <a16:creationId xmlns:a16="http://schemas.microsoft.com/office/drawing/2014/main" id="{A89CB4BF-4C7A-478A-5342-2C0954753B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B0AAF-7217-4AC8-AE49-5655353220BD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8787" name="Text Box 1">
            <a:extLst>
              <a:ext uri="{FF2B5EF4-FFF2-40B4-BE49-F238E27FC236}">
                <a16:creationId xmlns:a16="http://schemas.microsoft.com/office/drawing/2014/main" id="{A0AEE7E8-77D9-A1AE-212C-76D7F7C95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Text Box 2">
            <a:extLst>
              <a:ext uri="{FF2B5EF4-FFF2-40B4-BE49-F238E27FC236}">
                <a16:creationId xmlns:a16="http://schemas.microsoft.com/office/drawing/2014/main" id="{71957E39-6BBD-3FC8-0345-2B941AA1E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">
            <a:extLst>
              <a:ext uri="{FF2B5EF4-FFF2-40B4-BE49-F238E27FC236}">
                <a16:creationId xmlns:a16="http://schemas.microsoft.com/office/drawing/2014/main" id="{B59DD91D-F1DD-6553-A0D4-F11AF5FFC1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453271-3555-440B-83C5-30E070789CB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0835" name="Text Box 1">
            <a:extLst>
              <a:ext uri="{FF2B5EF4-FFF2-40B4-BE49-F238E27FC236}">
                <a16:creationId xmlns:a16="http://schemas.microsoft.com/office/drawing/2014/main" id="{995A1769-2E7A-B1C2-33AA-5B8A14983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Text Box 2">
            <a:extLst>
              <a:ext uri="{FF2B5EF4-FFF2-40B4-BE49-F238E27FC236}">
                <a16:creationId xmlns:a16="http://schemas.microsoft.com/office/drawing/2014/main" id="{E80009FE-F525-9B66-D404-78422F26E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">
            <a:extLst>
              <a:ext uri="{FF2B5EF4-FFF2-40B4-BE49-F238E27FC236}">
                <a16:creationId xmlns:a16="http://schemas.microsoft.com/office/drawing/2014/main" id="{D049B839-CC68-38AD-AF3E-CB4E419D83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C4106-DC6F-4D51-ACC6-78E26A82ED1C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2883" name="Text Box 1">
            <a:extLst>
              <a:ext uri="{FF2B5EF4-FFF2-40B4-BE49-F238E27FC236}">
                <a16:creationId xmlns:a16="http://schemas.microsoft.com/office/drawing/2014/main" id="{CAF69A0A-9BAB-F5F6-DFE7-B73AF3928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Text Box 2">
            <a:extLst>
              <a:ext uri="{FF2B5EF4-FFF2-40B4-BE49-F238E27FC236}">
                <a16:creationId xmlns:a16="http://schemas.microsoft.com/office/drawing/2014/main" id="{BC32A081-BCC8-20F9-F012-7B3C48BB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">
            <a:extLst>
              <a:ext uri="{FF2B5EF4-FFF2-40B4-BE49-F238E27FC236}">
                <a16:creationId xmlns:a16="http://schemas.microsoft.com/office/drawing/2014/main" id="{5EA4CB0B-F7D9-48D4-FDB3-801DE06E35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50F5E-EDEE-4D36-8A92-3119DDEAAD38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6979" name="Text Box 1">
            <a:extLst>
              <a:ext uri="{FF2B5EF4-FFF2-40B4-BE49-F238E27FC236}">
                <a16:creationId xmlns:a16="http://schemas.microsoft.com/office/drawing/2014/main" id="{FD3BFF30-DD95-815A-39FF-FEB8C4370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Text Box 2">
            <a:extLst>
              <a:ext uri="{FF2B5EF4-FFF2-40B4-BE49-F238E27FC236}">
                <a16:creationId xmlns:a16="http://schemas.microsoft.com/office/drawing/2014/main" id="{61053CE1-1493-898C-D69A-FCD659605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7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">
            <a:extLst>
              <a:ext uri="{FF2B5EF4-FFF2-40B4-BE49-F238E27FC236}">
                <a16:creationId xmlns:a16="http://schemas.microsoft.com/office/drawing/2014/main" id="{09C717D3-AA40-7A8D-1091-25F51E75B6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A803EF-115E-466B-9DB0-EBF6F77774C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4931" name="Text Box 1">
            <a:extLst>
              <a:ext uri="{FF2B5EF4-FFF2-40B4-BE49-F238E27FC236}">
                <a16:creationId xmlns:a16="http://schemas.microsoft.com/office/drawing/2014/main" id="{9BB515FE-CF31-5D09-3796-16C958EB5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Text Box 2">
            <a:extLst>
              <a:ext uri="{FF2B5EF4-FFF2-40B4-BE49-F238E27FC236}">
                <a16:creationId xmlns:a16="http://schemas.microsoft.com/office/drawing/2014/main" id="{A836996E-4802-4C1B-6647-AC14168CC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">
            <a:extLst>
              <a:ext uri="{FF2B5EF4-FFF2-40B4-BE49-F238E27FC236}">
                <a16:creationId xmlns:a16="http://schemas.microsoft.com/office/drawing/2014/main" id="{1C902348-423B-E140-EDC3-8128F1FCDD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4B3207-777A-48BA-92CC-5E38233E446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A0A09129-F605-CB5F-002D-6A4E05C58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Text Box 2">
            <a:extLst>
              <a:ext uri="{FF2B5EF4-FFF2-40B4-BE49-F238E27FC236}">
                <a16:creationId xmlns:a16="http://schemas.microsoft.com/office/drawing/2014/main" id="{770B021C-1832-A6FE-87AA-9DF1C7CE9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">
            <a:extLst>
              <a:ext uri="{FF2B5EF4-FFF2-40B4-BE49-F238E27FC236}">
                <a16:creationId xmlns:a16="http://schemas.microsoft.com/office/drawing/2014/main" id="{33594B20-78DD-66D6-4F5B-097E9B5CF1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23672D-46C4-4E8A-A2E1-94BCD8061CB2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9267" name="Text Box 1">
            <a:extLst>
              <a:ext uri="{FF2B5EF4-FFF2-40B4-BE49-F238E27FC236}">
                <a16:creationId xmlns:a16="http://schemas.microsoft.com/office/drawing/2014/main" id="{6A6C7EC7-94F1-6ADA-52FA-30A37E28F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Text Box 2">
            <a:extLst>
              <a:ext uri="{FF2B5EF4-FFF2-40B4-BE49-F238E27FC236}">
                <a16:creationId xmlns:a16="http://schemas.microsoft.com/office/drawing/2014/main" id="{B43503D8-0105-80AB-72F3-949B1640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">
            <a:extLst>
              <a:ext uri="{FF2B5EF4-FFF2-40B4-BE49-F238E27FC236}">
                <a16:creationId xmlns:a16="http://schemas.microsoft.com/office/drawing/2014/main" id="{474430E7-3019-3AB3-5A1A-65630B6152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4921A8-E13B-4B51-8F4E-945B3518E7C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DD16900B-A0FF-8C78-F0FC-A4F26AE6D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Text Box 2">
            <a:extLst>
              <a:ext uri="{FF2B5EF4-FFF2-40B4-BE49-F238E27FC236}">
                <a16:creationId xmlns:a16="http://schemas.microsoft.com/office/drawing/2014/main" id="{84889DF0-6379-FE96-465C-11B1EF626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">
            <a:extLst>
              <a:ext uri="{FF2B5EF4-FFF2-40B4-BE49-F238E27FC236}">
                <a16:creationId xmlns:a16="http://schemas.microsoft.com/office/drawing/2014/main" id="{7D91520B-8923-65EE-074F-5AD0600446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6FD15B-95CB-4FB4-A82A-B03C3C1F6A9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1075" name="Text Box 1">
            <a:extLst>
              <a:ext uri="{FF2B5EF4-FFF2-40B4-BE49-F238E27FC236}">
                <a16:creationId xmlns:a16="http://schemas.microsoft.com/office/drawing/2014/main" id="{BDCE83E3-7C75-3508-262A-4AECC6045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Text Box 2">
            <a:extLst>
              <a:ext uri="{FF2B5EF4-FFF2-40B4-BE49-F238E27FC236}">
                <a16:creationId xmlns:a16="http://schemas.microsoft.com/office/drawing/2014/main" id="{97FA76AF-62FF-D756-9717-8B7B83FEE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">
            <a:extLst>
              <a:ext uri="{FF2B5EF4-FFF2-40B4-BE49-F238E27FC236}">
                <a16:creationId xmlns:a16="http://schemas.microsoft.com/office/drawing/2014/main" id="{A3DFDAC9-7FE8-7492-99E0-9C76CCFB60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35E9B4-F07B-4CCB-B6CA-8B56C2EE3170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0C1B6033-DB81-4E3C-130B-921D0E6B4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Text Box 2">
            <a:extLst>
              <a:ext uri="{FF2B5EF4-FFF2-40B4-BE49-F238E27FC236}">
                <a16:creationId xmlns:a16="http://schemas.microsoft.com/office/drawing/2014/main" id="{B3E5B62B-AE80-603B-16DB-7A3E31839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36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43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5FDF3711-A30B-971C-CF89-074F02235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67278-91D7-41F5-8C47-90106D27CD0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CDFC1FEB-501E-42FE-14B1-3252997F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B9B01C11-6406-16B8-CA7D-B52C4B3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5FDF3711-A30B-971C-CF89-074F02235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67278-91D7-41F5-8C47-90106D27CD0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CDFC1FEB-501E-42FE-14B1-3252997F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B9B01C11-6406-16B8-CA7D-B52C4B3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50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>
            <a:extLst>
              <a:ext uri="{FF2B5EF4-FFF2-40B4-BE49-F238E27FC236}">
                <a16:creationId xmlns:a16="http://schemas.microsoft.com/office/drawing/2014/main" id="{4BF3B5B3-33CA-8549-C145-12F8D66135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C256FB-DBC2-402E-AE2E-D6764CC573E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A20C04F3-65D7-900B-4F7E-E3E25BE0B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A3818774-B5E5-2283-C768-E0A29BD87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CA0B7458-36FC-71DD-AD35-F48826FEB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B9EE2-343F-413D-B0C1-DCF87E587C5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EB247E6E-3527-2AC7-E653-25015B6CE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F8ABD3CD-8838-D372-AD43-5B9DDC618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86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>
            <a:extLst>
              <a:ext uri="{FF2B5EF4-FFF2-40B4-BE49-F238E27FC236}">
                <a16:creationId xmlns:a16="http://schemas.microsoft.com/office/drawing/2014/main" id="{DDBDFCD6-B0EA-B433-9C00-D41383171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7ADE37-E608-4253-BE28-3F3DB55D366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8D914120-1371-95A9-9581-40086D3B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D4347227-0BA5-6C45-8E70-A93A5245D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BCD10F-946F-4367-5508-21F77D67C5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8B3C-C07A-4351-A01C-BADD8DD0CC5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90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9249E5-C15B-F333-E30B-11CF48EA84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60E98-908D-4A4F-B3E0-C37AB5DF1E6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51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24B061-53DA-5BA5-FA4F-E0ABE250DE6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F6BC-1825-4860-953D-D1177E619F8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951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7163A-BBBC-A7D2-1206-749FF43E2B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61B6-BF28-4D6A-9C28-15298ABDBB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9414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04EAE-28B4-B88F-E378-D1EB432EFF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7D6F-75BD-444A-9EE3-FC21462CDB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928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29569-0A48-0B54-6D61-626D002755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2F2E0-634E-4156-B325-5AF8EE66EA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055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1424B0-E33D-DA2D-7219-30D740896D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03A8-C018-4F9C-A439-D137CF2CFFC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075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BFEE59-115B-01F5-C8B0-A95CF5E9FD9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4B587-D5B8-47A9-8196-9C297B13AE4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476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B9217A-E1E3-1031-2A57-0D352562B5F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FFF-0744-4405-ADC5-0CD158BB70B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903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8C87DAE-6741-7A0B-0A27-D9D1052713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AE8E-D05B-49FF-882D-C84C595CF73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09318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0B24AF-D773-AE01-8ABA-BEFE6D7BECD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B746A-7032-413A-B2F8-23DE9FB13B5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39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DE4EBF-D914-1AC8-9ABC-A3B1A5E670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213A-1DC1-4461-A49F-B1638500D6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2859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CABC31-3B65-3E2A-17A2-56F03FE570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E2636-C846-421C-B488-05B82E55B31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678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2766A-4F4B-5D03-59A9-8123B554D7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5E4D-F16A-42E0-A89B-A09E7FD9622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1484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6DFE6-E99E-78D4-D244-66BD75AC6F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A3694-5B12-432D-BF6E-6565B1F2D8E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8498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F9A0B5-BECD-B00C-C2D8-285C7159CC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AC9DCC-604D-FF29-CC69-5A4178945F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762C4-7DA9-4518-8BC7-822517D7DA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769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C55ACC-3F7D-CB16-7C0A-71CFFE190B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2A409D-BF6B-C69F-3E4D-4356032FFD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73C8-CA18-435B-A683-1FB790E3489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9910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2E50DA-580D-97E9-0769-18B50AD149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4F768C-8C1E-A7BA-2E08-870AC533A8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0ADA-F0F2-460D-99E0-6C0A99B330F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0725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6E5BB-679C-9D8E-708E-20236ADAF1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CCA93-20A1-4F3B-254F-7A87264D7B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0C67A-7676-4389-96FE-607D7D843E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5526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286EF4-5BE8-41CF-7B50-D81CCD227B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E3896E-A3B0-C6F7-6D3C-908CFF93E5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2FA1-42AF-4F09-AA67-3CF2C4B6C61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3975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40306A-C482-A4A0-792F-8CD8631BF3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6FD647-DEE0-6028-BC88-972DFF66EA1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FED4-21E6-48FB-8310-700FE87FA4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843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F3044C-9467-B960-EDFC-FBDF0AD795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59094EA-EE9E-E689-1CCB-7F95796F57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F53E1-D342-4F93-B7E8-FFC62AC487F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89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8A9A1C-E413-0E97-34CF-BC93EBBE74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721B-83F8-4C52-8DB5-D83B9E6300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7741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41891-917D-BF27-26B5-699D0AFB9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34C5BB-4FB1-7674-19C8-61ACFEE2BE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655A-70E8-4BAB-BD9F-AE755FC7685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49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31929-8B8E-95E5-4E88-10F7CA6252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15DFA-9059-462D-3B42-17AE32947B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78EE-9AEF-4F27-A561-F4D50790F5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9896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126490-1760-5B39-C614-1998F4CB35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1AC924-F245-3348-591A-B3A4780D39D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A46F6-3692-4F35-A6FF-FD1B968ACF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1216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36A16A-7A6A-F8AE-6028-41D868577A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749EBB-7F36-F505-4A7D-8B8A71E323D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4A50-608F-4EF5-9736-04340AC0388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441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61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99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082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1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5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2BC516-C41A-BF09-454A-799FA68AB0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4D1E-6C3B-4BD9-A084-F5D30257A6C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23230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565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869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05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4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253489-58C8-5448-2844-7AB6FDA046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585E-E5BA-484C-9359-54454F0DE85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19984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A15545-16A7-9F57-B8A9-EAB911374C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4ECD8-9C1E-4858-B6C5-710FE980C26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8413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1FCDD5-BD9D-18B0-3938-6C97898DA6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50DDF-F5CF-47B1-9AA3-AAC1C322119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6281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3A3D76-7CC1-4BAE-060E-E43E3C93BDA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AEEF-204F-47A0-A543-FA68F6D4CE9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0747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43D362-076E-AAFA-0606-3B7D7015A3C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C149F-D30A-48CD-9459-CC7792F072E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08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020F5-2804-C775-22C1-3EFAC0EBBD5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01981-EBF3-4BD1-87A2-6CA461ED1D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2245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4655DF-0211-009F-4356-A038A44CBC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C5F7-2DBA-4427-AF68-29C00D07068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969114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A6578BC-470A-41B3-4A04-9EA4A111DD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1F7E-305B-44A5-BB6C-6246D3262AC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5845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7B4E81-89C5-609B-B8AE-A5EB5E04D28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BA9F-0C6E-4DB6-AAC2-8E18977674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63293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80CA71-AAE6-F5DD-1026-262EC3780D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F7CF-B958-4313-B6A3-E02BCD86534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9342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DF1256-5F6F-4ED0-91ED-72B81B9730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43F2C-E6D7-4AE7-8D7F-A6342B09317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121587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0C8B1B-5691-3B7F-81C6-27F11ABEED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6629-8EDE-4D88-A167-A230DD86BE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5602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9CF833-E288-AE84-44CC-FC402EA2150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06FE-421E-4E0A-BE54-7459AC77779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2149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93142C-0965-B309-0A20-B61686C685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FD58F-E48A-4540-8493-5E1B6549A5B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0210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B31633-8C83-70D1-DAE5-0042DCAC6D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37F9D-B8EE-4696-ACEF-4221DF90457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6592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B3E0D4-D8E2-F8FD-D0A4-DCD5347E87F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F7D4-37C4-437A-849E-838499163F4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086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69192E-1548-BE8C-D0D1-09103E4210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A117-AF46-4797-8293-71285268934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76728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85C0F-5EC3-1C8F-5DAD-B9518C8DB2D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4871-2EBB-444C-A44E-58B358DB37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12269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3D7BAB7-FC26-2C35-E783-9FBE3D5CB47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D66C-D7B2-492A-A327-27F3BA94BE5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20448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F42D23C-42D0-A16B-481B-28F07B32474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49EC2-8601-497B-90EA-44FB2FAC570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09750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647DB-78CE-F9E8-8FB3-578CCE0EF4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15932-AA1E-4237-8883-9281242D44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4869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7FBCE-2C11-F029-3460-412E68E1A5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02642-4ED2-4FCE-9FE8-2A21AAF16A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52744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EC16F6-C079-6671-1E9D-AD03531C4FD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46FB2-8A3F-4DA6-BFCE-C0DD40286ED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624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273050"/>
            <a:ext cx="2227262" cy="58467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29388" cy="58467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80834F-B8CB-3ED4-EB42-17B81A753B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BD04-B76B-4647-BD37-5C653792B68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85629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643A59-9709-BEF5-5E2A-0069FBF5D95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E276-961A-4E68-B20C-867696C3739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6139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C4DFC5-FA19-79CA-67E3-2F64696164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61C9-C34E-4140-BD1E-ED3B5D74CC7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782198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FD5D0A-B712-C86B-C420-B6C3CB53A5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DD85F-3AB6-4698-8AFA-D37963C4FD7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18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508CECA-DF66-29FF-80E8-707A1B268F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7176-6525-4FA0-86E7-4F1F489E8F9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21323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DFACBA-19A5-41BB-490A-B2347A2748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43DB-AE00-472B-80C4-AA7B15D317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76425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0BC89-CCCF-2026-7F43-EA67BF32DB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1417-33FF-4F60-AACC-9B677CE01FE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20809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DABF23D-8F3F-F983-FB6D-454E613E84E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6BD29-19DB-4F9C-BFC5-229E0C2298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81433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E96E5F2-684E-4EC1-F4D1-2A3ADEDE6D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6DA3-53C4-4A5C-BF20-5A62FD03D7E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43999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970FEF-8851-E650-A72E-9BE283975D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7C644-F11E-483E-8B96-905FC62D915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85000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F433D3-2E83-3A36-A174-152F4B5D71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01D5-7A90-4096-9A16-3CBF207ECC7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1527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6642A6-14A4-223B-FF27-1B713C401A1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31F7-E273-4A2D-9B94-CB30E1A969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12117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3050"/>
            <a:ext cx="2227263" cy="58483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30975" cy="5848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AC70F0-BB41-E6D1-F744-95D8E5BDA77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5D98-E15B-4E18-886D-96A3D951A64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6727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B8EEF2-90BD-3CA4-C3CB-B281284F0D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84E5-DBED-4A75-A229-CEAFEAB9661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3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2170FE-4495-499A-C0D1-67176EFF33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6FE9-C18E-4737-8787-5DB12D39B3F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91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044CCC28-3171-3E80-983E-3A997E37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78EF423-A71E-5D06-65E4-67CB0210B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1A1481D-89C8-6E92-C80D-A9CCE769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019BA5B1-0397-682D-0B92-DD67331B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4A246BDE-3E54-6C2E-CB13-F31CDF334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74C627A-2669-E8A5-880A-768E03C033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8D350B1C-40A9-4756-9AA1-2CAA3B0FC88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ts val="12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9FC090B-751F-DDCA-8E40-1FA59ED6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91485179-A0BC-5601-2F1A-3686F4F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0CB073E-C83F-57CC-8048-4D9BCDADFA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5C05827D-2C38-449E-A7ED-EE3EEE2CC98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F0C58242-C77A-6149-E226-84540305B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F85AB4F3-C9D3-9162-3274-4F1C596B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6459BF1D-9F96-DDBB-7FA8-D7775168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13CE6CA-5672-4C9B-DA1F-8FA43B266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E4A0AC3-BB9C-B2B9-FDE7-F6CBBAEF206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42ADCFC8-EB83-1BFE-5AB4-40A02568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D97119-F1BB-59A5-9EBB-58A8F6584B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95309E5E-02FA-46A7-B093-92F5FA598B6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ts val="12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B861D43C-D704-192F-15E3-34439F5C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2A1482B1-8D8A-CA99-52F5-C6FBD3FA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2" name="Picture 3">
            <a:extLst>
              <a:ext uri="{FF2B5EF4-FFF2-40B4-BE49-F238E27FC236}">
                <a16:creationId xmlns:a16="http://schemas.microsoft.com/office/drawing/2014/main" id="{5B66651E-8D59-D0CA-5584-AB0B78A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5" t="87909"/>
          <a:stretch>
            <a:fillRect/>
          </a:stretch>
        </p:blipFill>
        <p:spPr bwMode="auto">
          <a:xfrm>
            <a:off x="9118600" y="6032500"/>
            <a:ext cx="7969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1965" t="8790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Line 4">
            <a:extLst>
              <a:ext uri="{FF2B5EF4-FFF2-40B4-BE49-F238E27FC236}">
                <a16:creationId xmlns:a16="http://schemas.microsoft.com/office/drawing/2014/main" id="{78885E37-8DC9-7C24-12D2-7C96A61F3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35E26A94-C476-33DF-0894-3C59A32D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426EA2E8-C92B-285B-F761-259092BA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EBF7C34D-E95F-DD48-2992-79189E026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D1B0A082-6F37-27FD-4266-F3EBD24C1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B8E8516-A03E-F33D-45CA-35ADB099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92C152BF-62CF-009C-EAE1-9860CBD4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Rectangle 3">
            <a:extLst>
              <a:ext uri="{FF2B5EF4-FFF2-40B4-BE49-F238E27FC236}">
                <a16:creationId xmlns:a16="http://schemas.microsoft.com/office/drawing/2014/main" id="{D9477D35-E699-09CC-26A2-1AB97728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906000" cy="573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27459DDB-3DCD-A5B5-280B-04366CA58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40644F8-FE58-0FCB-84B7-2C0A89D6D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9CECB1B3-6175-43E8-9A25-0B48F336797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F2CBB972-0556-21F0-679F-1FE21C9B2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97A08011-1DE6-3C02-F93D-2AB37E0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4" name="Rectangle 3">
            <a:extLst>
              <a:ext uri="{FF2B5EF4-FFF2-40B4-BE49-F238E27FC236}">
                <a16:creationId xmlns:a16="http://schemas.microsoft.com/office/drawing/2014/main" id="{489944C8-AB54-FB7B-E944-8BAC2C74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72B2C149-3AD1-E8E5-B478-89E165C0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42AD62F7-0454-BF68-9593-56EC0556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C056F20-9F3D-2626-0B2C-ABD4136C2C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24A5B988-251C-452E-9807-0FCA579C5C4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BECC718B-1393-F4DF-FB15-156E80821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905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BFA04FFD-6A30-82AD-43B5-12223638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9DFF48F9-9913-DF78-FB8C-D9E0A175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2" name="Rectangle 3">
            <a:extLst>
              <a:ext uri="{FF2B5EF4-FFF2-40B4-BE49-F238E27FC236}">
                <a16:creationId xmlns:a16="http://schemas.microsoft.com/office/drawing/2014/main" id="{8AA2076A-418D-1F8D-77C5-69C755B6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06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1998FB5C-B58D-11A5-5EBC-E13AE345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4" name="Text Box 5">
            <a:extLst>
              <a:ext uri="{FF2B5EF4-FFF2-40B4-BE49-F238E27FC236}">
                <a16:creationId xmlns:a16="http://schemas.microsoft.com/office/drawing/2014/main" id="{2D640947-A591-FCAD-D0B8-AE0E92CB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5CDAA53-F0C6-BCCE-471D-2D66E52D67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663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149B4FF5-33C4-41CF-B4AA-3DC447E5150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17E9533A-67F7-03E3-3503-EF64370E1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106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09F49EDF-7234-A059-E1DF-2A6929B0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539875"/>
            <a:ext cx="7184395" cy="188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US" sz="5600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Client-side JavaScript</a:t>
            </a:r>
            <a:endParaRPr lang="en-US" dirty="0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E04B76C2-AED7-0EF0-E7C3-3D70F0EA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55988"/>
            <a:ext cx="70135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200" b="1" dirty="0">
                <a:solidFill>
                  <a:srgbClr val="DDB10A"/>
                </a:solidFill>
                <a:latin typeface="Arial"/>
                <a:ea typeface="ヒラギノ明朝 ProN W3" charset="-128"/>
                <a:cs typeface="Arial"/>
              </a:rPr>
              <a:t>CITS3403 and CITS5505 - Agile Web Development</a:t>
            </a:r>
            <a:endParaRPr lang="en-GB" sz="1200" dirty="0">
              <a:latin typeface="Arial"/>
              <a:ea typeface="ヒラギノ明朝 ProN W3" charset="-128"/>
              <a:cs typeface="Arial"/>
            </a:endParaRP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AU" altLang="en-US" sz="1200" b="1" dirty="0">
              <a:solidFill>
                <a:srgbClr val="DDB10A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0F202D09-37AF-890C-8820-01381F45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5576888"/>
            <a:ext cx="205581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75"/>
              </a:spcBef>
              <a:buClrTx/>
              <a:buFontTx/>
              <a:buNone/>
            </a:pPr>
            <a:r>
              <a:rPr lang="en-AU" altLang="en-US" sz="1100" b="1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2024, Semester 1</a:t>
            </a:r>
          </a:p>
        </p:txBody>
      </p:sp>
      <p:sp>
        <p:nvSpPr>
          <p:cNvPr id="76805" name="Text Box 3">
            <a:extLst>
              <a:ext uri="{FF2B5EF4-FFF2-40B4-BE49-F238E27FC236}">
                <a16:creationId xmlns:a16="http://schemas.microsoft.com/office/drawing/2014/main" id="{0B89DF55-AA69-82FA-A79B-FA48BB43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580600"/>
            <a:ext cx="2699518" cy="8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75"/>
              </a:spcBef>
              <a:buClrTx/>
            </a:pPr>
            <a:r>
              <a:rPr lang="en-US" altLang="en-US" sz="1100" b="1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Unit Coordinator: Matthew </a:t>
            </a:r>
            <a:r>
              <a:rPr lang="en-US" altLang="en-US" sz="1100" b="1" dirty="0" err="1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Daggitt</a:t>
            </a:r>
            <a:endParaRPr lang="en-US" altLang="en-US" sz="1100" b="1" dirty="0" err="1">
              <a:solidFill>
                <a:srgbClr val="FFFFFF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A34C040F-EFDC-CABA-7F32-3CE47F1D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0642"/>
            <a:ext cx="8836847" cy="448174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document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object has various properties that reference array-like objects containing all the elements in the document of a certain type, (e.g.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forms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images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links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, ...). For example, in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0" indent="0">
              <a:spcBef>
                <a:spcPts val="525"/>
              </a:spcBef>
              <a:buClr>
                <a:srgbClr val="000000"/>
              </a:buClr>
              <a:buSzPct val="100000"/>
              <a:defRPr/>
            </a:pP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en-US" sz="1800">
              <a:solidFill>
                <a:srgbClr val="804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 </a:t>
            </a: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 the element objects for the two images can respectively be accessed via:</a:t>
            </a:r>
            <a:endParaRPr lang="en-US" dirty="0">
              <a:cs typeface="Times New Roman"/>
            </a:endParaRP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Alternatively, the more general method is 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getElementsByTagName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. For example: </a:t>
            </a:r>
            <a:endParaRPr lang="en-US" altLang="en-US" sz="1800" dirty="0">
              <a:solidFill>
                <a:schemeClr val="tx1"/>
              </a:solidFill>
              <a:latin typeface="Courier New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0" indent="0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 will 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return all 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ＭＳ Ｐゴシック"/>
                <a:cs typeface="Times New Roman"/>
              </a:rPr>
              <a:t>&lt;p&gt;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 elements inside the node represented by the element object 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ＭＳ Ｐゴシック"/>
                <a:cs typeface="Times New Roman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. </a:t>
            </a: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Google Shape;350;p3">
            <a:extLst>
              <a:ext uri="{FF2B5EF4-FFF2-40B4-BE49-F238E27FC236}">
                <a16:creationId xmlns:a16="http://schemas.microsoft.com/office/drawing/2014/main" id="{06DED5A0-68ED-E005-3F86-5E4079FCF07B}"/>
              </a:ext>
            </a:extLst>
          </p:cNvPr>
          <p:cNvSpPr/>
          <p:nvPr/>
        </p:nvSpPr>
        <p:spPr>
          <a:xfrm>
            <a:off x="303650" y="253089"/>
            <a:ext cx="7507552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1: Accessing elements by </a:t>
            </a:r>
            <a:r>
              <a:rPr lang="en-GB" sz="2900" b="1" spc="-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type &amp; index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website&#10;&#10;Description automatically generated">
            <a:extLst>
              <a:ext uri="{FF2B5EF4-FFF2-40B4-BE49-F238E27FC236}">
                <a16:creationId xmlns:a16="http://schemas.microsoft.com/office/drawing/2014/main" id="{0D19AFE2-225F-D8CF-2B44-DC9055BD4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1"/>
          <a:stretch/>
        </p:blipFill>
        <p:spPr>
          <a:xfrm>
            <a:off x="1577304" y="2367181"/>
            <a:ext cx="6874461" cy="1161070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BE04F47-3DEE-CE99-3A98-CC3C7A7C0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9" b="1587"/>
          <a:stretch/>
        </p:blipFill>
        <p:spPr>
          <a:xfrm>
            <a:off x="3787101" y="4018294"/>
            <a:ext cx="2330321" cy="59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140FD-F6BA-8CF2-54EA-C5CFEBB33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" b="15385"/>
          <a:stretch/>
        </p:blipFill>
        <p:spPr>
          <a:xfrm>
            <a:off x="3299511" y="5405110"/>
            <a:ext cx="3236235" cy="3304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A625C27-80B3-37C0-EFD9-21557D1C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73" y="1364004"/>
            <a:ext cx="8915400" cy="539781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Adding a 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name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attribute to an element allows you to access that element directly as a property of the parent element object. For example, in the following:</a:t>
            </a: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</a:t>
            </a: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endParaRPr lang="en-US" altLang="en-US" sz="1800">
              <a:solidFill>
                <a:srgbClr val="804000"/>
              </a:solidFill>
              <a:latin typeface="Calibri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ヒラギノ明朝 ProN W3"/>
                <a:cs typeface="Courier New"/>
              </a:rPr>
              <a:t> the input element can be accessed via</a:t>
            </a:r>
            <a:r>
              <a:rPr lang="en-US" altLang="en-US" sz="1800" dirty="0">
                <a:solidFill>
                  <a:srgbClr val="804000"/>
                </a:solidFill>
                <a:latin typeface="Calibri"/>
                <a:ea typeface="ヒラギノ明朝 ProN W3"/>
                <a:cs typeface="Courier New"/>
              </a:rPr>
              <a:t>: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defRPr/>
            </a:pPr>
            <a:endParaRPr lang="en-US" altLang="en-US" sz="1800" dirty="0">
              <a:solidFill>
                <a:srgbClr val="804000"/>
              </a:solidFill>
              <a:latin typeface="Calibri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ヒラギノ明朝 ProN W3"/>
              <a:cs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,Sans-Serif" panose="020B0604020202020204" pitchFamily="34" charset="0"/>
              <a:buChar char="•"/>
              <a:defRPr/>
            </a:pPr>
            <a:r>
              <a:rPr lang="en-AU" sz="1800" dirty="0">
                <a:latin typeface="Calibri"/>
                <a:ea typeface="ヒラギノ明朝 ProN W3"/>
                <a:cs typeface="Times New Roman"/>
              </a:rPr>
              <a:t>For this to work all elements from the selected element up to, but not including, the original node must have a </a:t>
            </a:r>
            <a:r>
              <a:rPr lang="en-AU" sz="1800" dirty="0">
                <a:latin typeface="Courier New"/>
                <a:ea typeface="ヒラギノ明朝 ProN W3"/>
                <a:cs typeface="Times New Roman"/>
              </a:rPr>
              <a:t>name</a:t>
            </a:r>
            <a:r>
              <a:rPr lang="en-AU" sz="1800" dirty="0">
                <a:latin typeface="Calibri"/>
                <a:ea typeface="ヒラギノ明朝 ProN W3"/>
                <a:cs typeface="Times New Roman"/>
              </a:rPr>
              <a:t> attribute.</a:t>
            </a:r>
            <a:endParaRPr lang="en-US" sz="1800" dirty="0">
              <a:latin typeface="Calibri"/>
              <a:ea typeface="ヒラギノ明朝 ProN W3"/>
              <a:cs typeface="Times New Roman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,Sans-Serif" panose="020B0604020202020204" pitchFamily="34" charset="0"/>
              <a:buChar char="•"/>
              <a:defRPr/>
            </a:pPr>
            <a:endParaRPr lang="en-AU" sz="1800" dirty="0">
              <a:latin typeface="Calibri"/>
              <a:ea typeface="ヒラギノ明朝 ProN W3"/>
              <a:cs typeface="Times New Roman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AU" sz="1800" dirty="0">
                <a:latin typeface="Calibri"/>
                <a:ea typeface="ヒラギノ明朝 ProN W3"/>
                <a:cs typeface="Times New Roman"/>
              </a:rPr>
              <a:t>Names are often required for many other purposes (as keys for sending data to the server scripts, for linking with labels etc.), so this method is often convenient.</a:t>
            </a:r>
            <a:br>
              <a:rPr lang="en-US" altLang="en-US" sz="1800" dirty="0">
                <a:latin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800">
              <a:solidFill>
                <a:srgbClr val="804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E7132E21-A285-A92F-26D1-D13086AC46B3}"/>
              </a:ext>
            </a:extLst>
          </p:cNvPr>
          <p:cNvSpPr/>
          <p:nvPr/>
        </p:nvSpPr>
        <p:spPr>
          <a:xfrm>
            <a:off x="303650" y="244240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2: Accessing elements by name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white background with text&#10;&#10;Description automatically generated">
            <a:extLst>
              <a:ext uri="{FF2B5EF4-FFF2-40B4-BE49-F238E27FC236}">
                <a16:creationId xmlns:a16="http://schemas.microsoft.com/office/drawing/2014/main" id="{3CDDB9AC-DFBF-39F7-3CA8-D0BB456E9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3"/>
          <a:stretch/>
        </p:blipFill>
        <p:spPr>
          <a:xfrm>
            <a:off x="2127377" y="2079807"/>
            <a:ext cx="5863817" cy="998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9D9CD-ED51-B2CF-C5E4-39F6ED176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32" b="14894"/>
          <a:stretch/>
        </p:blipFill>
        <p:spPr>
          <a:xfrm>
            <a:off x="3455720" y="3588646"/>
            <a:ext cx="2560660" cy="2780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2">
            <a:extLst>
              <a:ext uri="{FF2B5EF4-FFF2-40B4-BE49-F238E27FC236}">
                <a16:creationId xmlns:a16="http://schemas.microsoft.com/office/drawing/2014/main" id="{452F775F-A5A1-E66E-045C-DFFB312B9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6" y="1268413"/>
            <a:ext cx="928233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method 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getElementById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finds the element with same unique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id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attribute as the parameter.</a:t>
            </a:r>
          </a:p>
          <a:p>
            <a:pPr marL="0" indent="0" eaLnBrk="1" hangingPunct="1"/>
            <a:endParaRPr lang="en-US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AC9A2E4-3D90-3C08-03F6-CAE9E38A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E48D50D2-BA14-9DF4-5BF5-B88EC73F0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r="-399" b="4069"/>
          <a:stretch/>
        </p:blipFill>
        <p:spPr bwMode="auto">
          <a:xfrm>
            <a:off x="629292" y="2037867"/>
            <a:ext cx="5136475" cy="463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0" name="Picture 5">
            <a:extLst>
              <a:ext uri="{FF2B5EF4-FFF2-40B4-BE49-F238E27FC236}">
                <a16:creationId xmlns:a16="http://schemas.microsoft.com/office/drawing/2014/main" id="{06E85DFD-4C88-DD2A-96BB-DBD21603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70" y="2955778"/>
            <a:ext cx="3671888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FBB2A34-095D-E716-6C67-A28A438961DF}"/>
              </a:ext>
            </a:extLst>
          </p:cNvPr>
          <p:cNvSpPr/>
          <p:nvPr/>
        </p:nvSpPr>
        <p:spPr>
          <a:xfrm>
            <a:off x="303650" y="244240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3: Accessing elements by id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2">
            <a:extLst>
              <a:ext uri="{FF2B5EF4-FFF2-40B4-BE49-F238E27FC236}">
                <a16:creationId xmlns:a16="http://schemas.microsoft.com/office/drawing/2014/main" id="{CB5F6994-F76B-ABDD-29EC-76560C7F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341438"/>
            <a:ext cx="89154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20603050405020304" pitchFamily="18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 a range of other element-specific methods for accessing the DOM, </a:t>
            </a:r>
            <a:endParaRPr lang="en-US" altLang="en-US" sz="1800" dirty="0">
              <a:latin typeface="Calibri"/>
              <a:ea typeface="ヒラギノ明朝 ProN W3"/>
              <a:cs typeface="Courier New"/>
            </a:endParaRPr>
          </a:p>
          <a:p>
            <a:pPr marL="285750" indent="-285750">
              <a:buFont typeface="Arial" panose="02020603050405020304" pitchFamily="18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 panose="02020603050405020304" pitchFamily="18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e.g. c</a:t>
            </a:r>
            <a:r>
              <a:rPr lang="en-US" sz="1800" dirty="0">
                <a:latin typeface="Calibri"/>
                <a:ea typeface="ヒラギノ明朝 ProN W3"/>
                <a:cs typeface="Arial"/>
              </a:rPr>
              <a:t>heckboxes and radio buttons have an implicit array, which has their name as the array name</a:t>
            </a:r>
            <a:endParaRPr lang="en-US" altLang="en-US" sz="1800"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Font typeface="Arial" panose="02020603050405020304" pitchFamily="18" charset="0"/>
              <a:buChar char="•"/>
            </a:pPr>
            <a:endParaRPr lang="en-US" sz="1800" dirty="0"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buFont typeface="Arial" panose="02020603050405020304" pitchFamily="18" charset="0"/>
              <a:buChar char="•"/>
            </a:pPr>
            <a:endParaRPr lang="en-US" altLang="en-US" sz="1800" dirty="0">
              <a:latin typeface="Courier New" panose="02070309020205020404" pitchFamily="49" charset="0"/>
              <a:ea typeface="ヒラギノ明朝 ProN W3" charset="-128"/>
              <a:cs typeface="Courier New" panose="02070309020205020404" pitchFamily="49" charset="0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F0B95C1-2E07-8DCB-FF68-446E81F7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99DE9AC5-7CDA-35B7-77FA-44044B906A54}"/>
              </a:ext>
            </a:extLst>
          </p:cNvPr>
          <p:cNvSpPr/>
          <p:nvPr/>
        </p:nvSpPr>
        <p:spPr>
          <a:xfrm>
            <a:off x="333108" y="28354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Element-specific access methods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Picture 1" descr="A close-up of a number&#10;&#10;Description automatically generated">
            <a:extLst>
              <a:ext uri="{FF2B5EF4-FFF2-40B4-BE49-F238E27FC236}">
                <a16:creationId xmlns:a16="http://schemas.microsoft.com/office/drawing/2014/main" id="{53F1BED8-B4AD-6C24-3599-A9AECDE23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" b="4065"/>
          <a:stretch/>
        </p:blipFill>
        <p:spPr>
          <a:xfrm>
            <a:off x="1748176" y="2840852"/>
            <a:ext cx="6700758" cy="1166184"/>
          </a:xfrm>
          <a:prstGeom prst="rect">
            <a:avLst/>
          </a:prstGeom>
        </p:spPr>
      </p:pic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FF15233D-1753-C39B-7A33-65E3BEB7F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751" y="4317677"/>
            <a:ext cx="7091791" cy="1838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2">
            <a:extLst>
              <a:ext uri="{FF2B5EF4-FFF2-40B4-BE49-F238E27FC236}">
                <a16:creationId xmlns:a16="http://schemas.microsoft.com/office/drawing/2014/main" id="{7BEEC57E-42DD-DBEA-CA09-506FEE13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41249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As we've seen each element in an HTML document has a corresponding </a:t>
            </a:r>
            <a:r>
              <a:rPr lang="en-US" altLang="en-US" sz="1800" dirty="0">
                <a:latin typeface="Calibri"/>
                <a:ea typeface="ヒラギノ明朝 ProN W3"/>
                <a:cs typeface="Courier New"/>
              </a:rPr>
              <a:t>element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 in the DOM representation.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So far, we've seen how to look up a particular element in a page with known 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How can we traverse the tree more abstractly without knowing the page structure?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ヒラギノ明朝 ProN W3"/>
                <a:cs typeface="Calibri"/>
              </a:rPr>
              <a:t>Element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objects have properties to support 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traversing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document tree:</a:t>
            </a:r>
            <a:endParaRPr lang="en-US" altLang="en-US" sz="1800" dirty="0">
              <a:latin typeface="Calibri" panose="020F0502020204030204" pitchFamily="34" charset="0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parentNode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references the parent node of the Element</a:t>
            </a:r>
            <a:endParaRPr lang="en-US" dirty="0"/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previousSibling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nextSibling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connect the children of a node into a list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firstChild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lastChild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reference children of an Element</a:t>
            </a:r>
            <a:endParaRPr lang="en-US" dirty="0">
              <a:cs typeface="Arial" panose="020B0604020202020204" pitchFamily="34" charset="0"/>
            </a:endParaRP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childNodes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returns a </a:t>
            </a:r>
            <a:r>
              <a:rPr lang="en-US" sz="1800" dirty="0" err="1">
                <a:latin typeface="Courier New"/>
                <a:ea typeface="ＭＳ Ｐゴシック"/>
                <a:cs typeface="Arial"/>
              </a:rPr>
              <a:t>NodeList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(like an array) of children</a:t>
            </a:r>
            <a:endParaRPr lang="en-US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1E0A4F4-707D-27D5-D49C-1B051D9D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2ACD705-C83D-3D7E-F230-204D463B5304}"/>
              </a:ext>
            </a:extLst>
          </p:cNvPr>
          <p:cNvSpPr/>
          <p:nvPr/>
        </p:nvSpPr>
        <p:spPr>
          <a:xfrm>
            <a:off x="333108" y="293366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traversal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BD1ACFCC-C1C6-C518-6D37-B4EC5CA2D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9BDB6F2-BE41-05CE-F447-2E3C9879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1" y="1298948"/>
            <a:ext cx="8186388" cy="5340878"/>
          </a:xfrm>
          <a:prstGeom prst="rect">
            <a:avLst/>
          </a:prstGeom>
        </p:spPr>
      </p:pic>
      <p:sp>
        <p:nvSpPr>
          <p:cNvPr id="6" name="Google Shape;350;p3">
            <a:extLst>
              <a:ext uri="{FF2B5EF4-FFF2-40B4-BE49-F238E27FC236}">
                <a16:creationId xmlns:a16="http://schemas.microsoft.com/office/drawing/2014/main" id="{C17C8299-66D9-8B2B-9E93-C2468799E138}"/>
              </a:ext>
            </a:extLst>
          </p:cNvPr>
          <p:cNvSpPr/>
          <p:nvPr/>
        </p:nvSpPr>
        <p:spPr>
          <a:xfrm>
            <a:off x="321351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Example of traversing the DOM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059AFF5-9578-4C8E-825A-C5ADD9C8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2875"/>
            <a:ext cx="8915400" cy="471328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 also methods that allow you to modify or construct a DOM tree, e.g.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insertBefore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 inserts a new child of the target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replaceChild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will replace a child node with a new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removeChild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removes a child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appendChild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adds a node as a child node at the end of the children</a:t>
            </a:r>
          </a:p>
          <a:p>
            <a:pPr lvl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This means you can construct part or whole document dynamically!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,Sans-Serif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Document writing methods include: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open()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close()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write()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 err="1">
                <a:latin typeface="Arial"/>
                <a:ea typeface="ＭＳ Ｐゴシック"/>
                <a:cs typeface="Arial"/>
              </a:rPr>
              <a:t>writeln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()</a:t>
            </a:r>
            <a:endParaRPr lang="en-US" dirty="0"/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This is how front-end frameworks like Angular or React dynamically build the entire document on the client side!</a:t>
            </a:r>
            <a:endParaRPr lang="en-US" dirty="0">
              <a:latin typeface="Times New Roman"/>
              <a:ea typeface="ヒラギノ明朝 ProN W3"/>
              <a:cs typeface="Times New Roman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9C3E8F2-3DD6-8DAB-1C12-5CCAE0CFF5A2}"/>
              </a:ext>
            </a:extLst>
          </p:cNvPr>
          <p:cNvSpPr/>
          <p:nvPr/>
        </p:nvSpPr>
        <p:spPr>
          <a:xfrm>
            <a:off x="357282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modification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cast from 06-03-24 14_37_21">
            <a:hlinkClick r:id="" action="ppaction://media"/>
            <a:extLst>
              <a:ext uri="{FF2B5EF4-FFF2-40B4-BE49-F238E27FC236}">
                <a16:creationId xmlns:a16="http://schemas.microsoft.com/office/drawing/2014/main" id="{EB340532-26A2-4D57-A7C4-15A35E3D2C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" y="2190750"/>
            <a:ext cx="7924800" cy="2476500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7FA753B4-D25C-DB85-DA24-B4FCBE93FCEE}"/>
              </a:ext>
            </a:extLst>
          </p:cNvPr>
          <p:cNvSpPr/>
          <p:nvPr/>
        </p:nvSpPr>
        <p:spPr>
          <a:xfrm>
            <a:off x="357282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Example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BOM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344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2">
            <a:extLst>
              <a:ext uri="{FF2B5EF4-FFF2-40B4-BE49-F238E27FC236}">
                <a16:creationId xmlns:a16="http://schemas.microsoft.com/office/drawing/2014/main" id="{D0C61CCE-8021-8E2D-8A89-512A355B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" r="-509" b="181"/>
          <a:stretch/>
        </p:blipFill>
        <p:spPr bwMode="auto">
          <a:xfrm>
            <a:off x="1020002" y="1415051"/>
            <a:ext cx="7569440" cy="48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6" name="Rectangle 3">
            <a:extLst>
              <a:ext uri="{FF2B5EF4-FFF2-40B4-BE49-F238E27FC236}">
                <a16:creationId xmlns:a16="http://schemas.microsoft.com/office/drawing/2014/main" id="{48A3CFF3-66E2-2249-819B-6184CE9A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D8F28003-CD3C-64C4-C722-F65A9C0B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6054725"/>
            <a:ext cx="18176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175"/>
              </a:spcBef>
              <a:buClrTx/>
              <a:buFontTx/>
              <a:buNone/>
            </a:pPr>
            <a:r>
              <a:rPr lang="en-US" altLang="en-US" sz="1300">
                <a:ea typeface="ヒラギノ明朝 ProN W3" charset="-128"/>
                <a:cs typeface="Arial" panose="020B0604020202020204" pitchFamily="34" charset="0"/>
              </a:rPr>
              <a:t>Source: tech.irt.org</a:t>
            </a: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782C9AA-523A-769A-59B3-EB3C0FB5443D}"/>
              </a:ext>
            </a:extLst>
          </p:cNvPr>
          <p:cNvSpPr/>
          <p:nvPr/>
        </p:nvSpPr>
        <p:spPr>
          <a:xfrm>
            <a:off x="383761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BOM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1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>
            <a:extLst>
              <a:ext uri="{FF2B5EF4-FFF2-40B4-BE49-F238E27FC236}">
                <a16:creationId xmlns:a16="http://schemas.microsoft.com/office/drawing/2014/main" id="{BD00DDB9-9E4E-174D-BED7-14B9FF99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98" y="1254398"/>
            <a:ext cx="9217025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We've seen 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core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JavaScript that 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provides a general scripting language.</a:t>
            </a:r>
            <a:endParaRPr lang="en-US" altLang="en-US" sz="1800" i="1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But why is JavaScript so useful for the web?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800" i="1" dirty="0">
              <a:latin typeface="Calibri"/>
              <a:ea typeface="ＭＳ Ｐゴシック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Client-side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JavaScript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adds collection of objects, methods and properties that allow scripts to interact with HTML documents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Dynamic documents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Client-side programming</a:t>
            </a:r>
            <a:endParaRPr lang="en-US" sz="1000" dirty="0">
              <a:latin typeface="Arial"/>
              <a:ea typeface="ＭＳ Ｐゴシック"/>
              <a:cs typeface="Arial"/>
            </a:endParaRPr>
          </a:p>
          <a:p>
            <a:pPr marL="457200" lvl="1" indent="0"/>
            <a:endParaRPr lang="en-US" altLang="en-US" sz="1800" dirty="0">
              <a:latin typeface="Calibri"/>
              <a:ea typeface="ＭＳ Ｐゴシック"/>
              <a:cs typeface="Courier New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This is done by bindings to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Document Object Model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(DOM)</a:t>
            </a:r>
            <a:br>
              <a:rPr lang="en-US" altLang="en-US" sz="1800" u="sng" dirty="0">
                <a:latin typeface="Calibri"/>
              </a:rPr>
            </a:br>
            <a:endParaRPr lang="en-US" altLang="en-US" sz="1800" u="sng">
              <a:latin typeface="Calibri"/>
              <a:cs typeface="Courier New"/>
            </a:endParaRP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1DAAF968-F178-8717-26DC-D36052BEE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463" y="6518275"/>
            <a:ext cx="2365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561DA736-4A20-43EE-821D-4A5E42FB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75" y="4613873"/>
            <a:ext cx="2978150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Google Shape;350;p3">
            <a:extLst>
              <a:ext uri="{FF2B5EF4-FFF2-40B4-BE49-F238E27FC236}">
                <a16:creationId xmlns:a16="http://schemas.microsoft.com/office/drawing/2014/main" id="{4C84E741-AE31-9C8D-0139-2FFA07C37F31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What is the USP of JavaScript?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2">
            <a:extLst>
              <a:ext uri="{FF2B5EF4-FFF2-40B4-BE49-F238E27FC236}">
                <a16:creationId xmlns:a16="http://schemas.microsoft.com/office/drawing/2014/main" id="{031F0C72-A43C-8E3A-C751-93706D65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35" y="1440118"/>
            <a:ext cx="93265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window.</a:t>
            </a: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navigator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 contains information about the browser:</a:t>
            </a:r>
            <a:endParaRPr lang="en-US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indent="-2794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Many such as 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geolocation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need permission from the user to access...</a:t>
            </a: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C33CE08-33E1-6207-9502-46423A90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429375"/>
            <a:ext cx="91138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1623" name="Picture 6">
            <a:extLst>
              <a:ext uri="{FF2B5EF4-FFF2-40B4-BE49-F238E27FC236}">
                <a16:creationId xmlns:a16="http://schemas.microsoft.com/office/drawing/2014/main" id="{30E85E3A-5C5A-448E-FBC2-A5909FE61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 b="-286"/>
          <a:stretch/>
        </p:blipFill>
        <p:spPr bwMode="auto">
          <a:xfrm>
            <a:off x="1361726" y="1946135"/>
            <a:ext cx="7116894" cy="376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088F7BA-0874-1688-DA07-2C1695DCF482}"/>
              </a:ext>
            </a:extLst>
          </p:cNvPr>
          <p:cNvSpPr/>
          <p:nvPr/>
        </p:nvSpPr>
        <p:spPr>
          <a:xfrm>
            <a:off x="403399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Navigator object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2">
            <a:extLst>
              <a:ext uri="{FF2B5EF4-FFF2-40B4-BE49-F238E27FC236}">
                <a16:creationId xmlns:a16="http://schemas.microsoft.com/office/drawing/2014/main" id="{031F0C72-A43C-8E3A-C751-93706D65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35" y="1440118"/>
            <a:ext cx="93265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window.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history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object contains methods for moving backwards and forwards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Many others such as: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Window.console</a:t>
            </a:r>
            <a:endParaRPr lang="en-US" sz="1800">
              <a:solidFill>
                <a:srgbClr val="C00000"/>
              </a:solidFill>
              <a:latin typeface="Courier New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Window.screen</a:t>
            </a:r>
            <a:endParaRPr lang="en-US" sz="1800">
              <a:solidFill>
                <a:srgbClr val="C00000"/>
              </a:solidFill>
              <a:latin typeface="Courier New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window.location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.</a:t>
            </a:r>
            <a:endParaRPr lang="en-US" sz="1800" dirty="0">
              <a:solidFill>
                <a:srgbClr val="C00000"/>
              </a:solidFill>
              <a:latin typeface="Courier New"/>
              <a:cs typeface="Arial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marL="457200" lvl="1" indent="0"/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indent="-279400">
              <a:buFont typeface="Arial" panose="020B0604020202020204" pitchFamily="34" charset="0"/>
              <a:buChar char="•"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088F7BA-0874-1688-DA07-2C1695DCF482}"/>
              </a:ext>
            </a:extLst>
          </p:cNvPr>
          <p:cNvSpPr/>
          <p:nvPr/>
        </p:nvSpPr>
        <p:spPr>
          <a:xfrm>
            <a:off x="364123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History object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1F0D5545-524E-326C-B337-472CD52E9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7" r="-114" b="-349"/>
          <a:stretch/>
        </p:blipFill>
        <p:spPr>
          <a:xfrm>
            <a:off x="642938" y="1896636"/>
            <a:ext cx="8624690" cy="27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2">
            <a:extLst>
              <a:ext uri="{FF2B5EF4-FFF2-40B4-BE49-F238E27FC236}">
                <a16:creationId xmlns:a16="http://schemas.microsoft.com/office/drawing/2014/main" id="{66761C06-C8D8-2DA4-264F-D3EFB469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7" y="1388458"/>
            <a:ext cx="8915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By default, HTTP(S) requests are stateless – neither the server nor the client maintains information once the user navigates the away from the webpage.</a:t>
            </a:r>
            <a:endParaRPr lang="en-AU" altLang="en-US" sz="18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This makes it difficult to identify returning users or maintain state between sessions.</a:t>
            </a: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There are two main ways one can store state: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cookies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and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local storage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:</a:t>
            </a:r>
          </a:p>
          <a:p>
            <a:pPr lvl="1" indent="-342900">
              <a:buAutoNum type="arabicPeriod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 cookie is a string containing key-value pairs.</a:t>
            </a:r>
            <a:endParaRPr lang="en-AU" sz="1800">
              <a:latin typeface="Calibri"/>
              <a:cs typeface="Arial"/>
            </a:endParaRPr>
          </a:p>
          <a:p>
            <a:pPr lvl="1" indent="-342900">
              <a:buAutoNum type="arabicPeriod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storage is a key-value dictionary where values are stored as strings.</a:t>
            </a:r>
          </a:p>
          <a:p>
            <a:pPr eaLnBrk="1" hangingPunct="1"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are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transmitted to the server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as part of each HTTP request.</a:t>
            </a: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storage is by default only available on 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the client side.</a:t>
            </a:r>
            <a:endParaRPr lang="en-AU" dirty="0">
              <a:latin typeface="Calibri"/>
              <a:cs typeface="Arial"/>
            </a:endParaRPr>
          </a:p>
          <a:p>
            <a:pPr>
              <a:buFont typeface="Arial"/>
              <a:buChar char="•"/>
            </a:pPr>
            <a:endParaRPr lang="en-AU" sz="1800" dirty="0">
              <a:latin typeface="Calibri"/>
              <a:ea typeface="ＭＳ Ｐゴシック"/>
              <a:cs typeface="Arial"/>
            </a:endParaRPr>
          </a:p>
          <a:p>
            <a:pPr>
              <a:buFont typeface="Arial"/>
              <a:buChar char="•"/>
            </a:pPr>
            <a:r>
              <a:rPr lang="en-AU" sz="1800" dirty="0">
                <a:latin typeface="Calibri"/>
                <a:ea typeface="ＭＳ Ｐゴシック"/>
                <a:cs typeface="Arial"/>
              </a:rPr>
              <a:t>Both are only available to pages within the same domain they created by. </a:t>
            </a:r>
            <a:endParaRPr lang="en-AU" dirty="0">
              <a:latin typeface="Calibri"/>
              <a:cs typeface="Arial"/>
            </a:endParaRPr>
          </a:p>
          <a:p>
            <a:pPr marL="0" indent="0"/>
            <a:endParaRPr lang="en-AU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C1B7A1F4-E875-CF38-5572-7E3092120265}"/>
              </a:ext>
            </a:extLst>
          </p:cNvPr>
          <p:cNvSpPr/>
          <p:nvPr/>
        </p:nvSpPr>
        <p:spPr>
          <a:xfrm>
            <a:off x="364123" y="30830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Persistent state in the browser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22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2">
            <a:extLst>
              <a:ext uri="{FF2B5EF4-FFF2-40B4-BE49-F238E27FC236}">
                <a16:creationId xmlns:a16="http://schemas.microsoft.com/office/drawing/2014/main" id="{66761C06-C8D8-2DA4-264F-D3EFB469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7" y="1388458"/>
            <a:ext cx="8915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 cookie is a small (max </a:t>
            </a:r>
            <a:r>
              <a:rPr lang="en-AU" sz="1800" dirty="0">
                <a:latin typeface="Arial"/>
                <a:ea typeface="ＭＳ Ｐゴシック"/>
                <a:cs typeface="Arial"/>
              </a:rPr>
              <a:t>4KB) </a:t>
            </a:r>
            <a:r>
              <a:rPr lang="en-AU" altLang="en-US" sz="1800">
                <a:latin typeface="Calibri"/>
                <a:ea typeface="ＭＳ Ｐゴシック"/>
                <a:cs typeface="Calibri"/>
              </a:rPr>
              <a:t>text file containing key-value pairs.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for the current web-page are accessible through </a:t>
            </a:r>
            <a:r>
              <a:rPr lang="en-AU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document.cookie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. </a:t>
            </a:r>
            <a:endParaRPr lang="en-AU" sz="1800" dirty="0">
              <a:latin typeface="Calibri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are specified with an expiry date or will be deleted when the browser is closed.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8CCC1B9-7B92-A59A-13F5-20F1E07C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89713"/>
            <a:ext cx="9113838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12969136-4EB8-D951-471A-192B77C07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5789" r="5818" b="19298"/>
          <a:stretch/>
        </p:blipFill>
        <p:spPr bwMode="auto">
          <a:xfrm>
            <a:off x="923202" y="2623460"/>
            <a:ext cx="7507442" cy="36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0" name="Picture 5">
            <a:extLst>
              <a:ext uri="{FF2B5EF4-FFF2-40B4-BE49-F238E27FC236}">
                <a16:creationId xmlns:a16="http://schemas.microsoft.com/office/drawing/2014/main" id="{8652A1C5-CBD8-0220-151D-6A3C0BCB9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2373" r="-424"/>
          <a:stretch/>
        </p:blipFill>
        <p:spPr bwMode="auto">
          <a:xfrm>
            <a:off x="5298121" y="3131245"/>
            <a:ext cx="4546334" cy="28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1" name="Picture 6">
            <a:extLst>
              <a:ext uri="{FF2B5EF4-FFF2-40B4-BE49-F238E27FC236}">
                <a16:creationId xmlns:a16="http://schemas.microsoft.com/office/drawing/2014/main" id="{3C860A30-9E7E-DD1E-6923-82B7A2ED7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4762" r="1298" b="5555"/>
          <a:stretch/>
        </p:blipFill>
        <p:spPr bwMode="auto">
          <a:xfrm>
            <a:off x="110864" y="3190283"/>
            <a:ext cx="5189336" cy="111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2" name="Picture 7">
            <a:extLst>
              <a:ext uri="{FF2B5EF4-FFF2-40B4-BE49-F238E27FC236}">
                <a16:creationId xmlns:a16="http://schemas.microsoft.com/office/drawing/2014/main" id="{FAD9D331-05B6-BCC4-F49B-2A207E51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303167"/>
            <a:ext cx="5257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C1B7A1F4-E875-CF38-5572-7E3092120265}"/>
              </a:ext>
            </a:extLst>
          </p:cNvPr>
          <p:cNvSpPr/>
          <p:nvPr/>
        </p:nvSpPr>
        <p:spPr>
          <a:xfrm>
            <a:off x="383761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Cookies object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00A0E-5092-60F7-B4B4-3C6AF4BBA1A0}"/>
              </a:ext>
            </a:extLst>
          </p:cNvPr>
          <p:cNvSpPr txBox="1"/>
          <p:nvPr/>
        </p:nvSpPr>
        <p:spPr>
          <a:xfrm>
            <a:off x="912252" y="1352971"/>
            <a:ext cx="780009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A larger and more secure alternative to cookies is Web Storage.</a:t>
            </a:r>
            <a:endParaRPr lang="en-US" sz="180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Particularly useful for large forms where there is a chance a session could end before the user submits the form.</a:t>
            </a: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All values are automatically converted to strings internally.</a:t>
            </a:r>
            <a:endParaRPr lang="en-AU" dirty="0">
              <a:cs typeface="Times New Roman" panose="02020603050405020304" pitchFamily="18" charset="0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Can store much more data than a cookie (10Mb)</a:t>
            </a:r>
          </a:p>
          <a:p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</p:txBody>
      </p:sp>
      <p:pic>
        <p:nvPicPr>
          <p:cNvPr id="115716" name="Picture 3">
            <a:extLst>
              <a:ext uri="{FF2B5EF4-FFF2-40B4-BE49-F238E27FC236}">
                <a16:creationId xmlns:a16="http://schemas.microsoft.com/office/drawing/2014/main" id="{5FC5A2A8-C8E6-E37E-EEE0-4874ABA9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00" y="2915692"/>
            <a:ext cx="8437562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9BCC22D-6811-3BBA-A167-65A5ED6127B6}"/>
              </a:ext>
            </a:extLst>
          </p:cNvPr>
          <p:cNvSpPr/>
          <p:nvPr/>
        </p:nvSpPr>
        <p:spPr>
          <a:xfrm>
            <a:off x="383761" y="28865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Web storage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2840767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</a:rPr>
              <a:t>Event-driven programming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9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2">
            <a:extLst>
              <a:ext uri="{FF2B5EF4-FFF2-40B4-BE49-F238E27FC236}">
                <a16:creationId xmlns:a16="http://schemas.microsoft.com/office/drawing/2014/main" id="{32DE026F-CA79-377D-F7C3-F5F4DE5A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83" y="1449766"/>
            <a:ext cx="8915400" cy="495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Event-driven programming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event-based programming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 is:</a:t>
            </a: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 programming paradigm in which the flow of the program is determined by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sensor outputs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 or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user actions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(mouse clicks, key presses) or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messages from other programs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not unique to the web – crops up in many other places: hardware interrupts, multi-process operating systems, distributed programming, Java listeners, exceptions...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337820" indent="-337820" eaLnBrk="1" hangingPunct="1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It is fundamental to web-based programming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client-server model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stateless programming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controlled from browser end</a:t>
            </a:r>
          </a:p>
          <a:p>
            <a:pPr marL="337820" indent="-337820"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Event-driven programming drives many of the technologies we will cover in this unit: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Sockets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AJAX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JavaScript callbacks </a:t>
            </a:r>
            <a:endParaRPr lang="en-US" altLang="en-US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49764C6C-5B88-6E0C-640E-1163EF001978}"/>
              </a:ext>
            </a:extLst>
          </p:cNvPr>
          <p:cNvSpPr/>
          <p:nvPr/>
        </p:nvSpPr>
        <p:spPr>
          <a:xfrm>
            <a:off x="332716" y="29564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driven programming</a:t>
            </a:r>
            <a:r>
              <a:rPr lang="en-US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2">
            <a:extLst>
              <a:ext uri="{FF2B5EF4-FFF2-40B4-BE49-F238E27FC236}">
                <a16:creationId xmlns:a16="http://schemas.microsoft.com/office/drawing/2014/main" id="{BBBB7EFE-1944-1358-54E4-8B8D4EC9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11774"/>
            <a:ext cx="8915400" cy="515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Event-driven programs are usually structured as a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program loop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which consists of two parts:</a:t>
            </a:r>
          </a:p>
          <a:p>
            <a:pPr marL="800100" lvl="1" indent="-342900">
              <a:lnSpc>
                <a:spcPct val="80000"/>
              </a:lnSpc>
              <a:spcBef>
                <a:spcPts val="425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event detection</a:t>
            </a:r>
            <a:endParaRPr lang="en-US" sz="1800" dirty="0">
              <a:solidFill>
                <a:schemeClr val="tx1"/>
              </a:solidFill>
              <a:latin typeface="Arial"/>
              <a:ea typeface="ＭＳ Ｐゴシック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425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event handling</a:t>
            </a:r>
            <a:endParaRPr lang="en-US" dirty="0"/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e.g. an asynchronous program that polls for events from a keyboard</a:t>
            </a:r>
            <a:endParaRPr lang="en-US" sz="1800" dirty="0">
              <a:latin typeface="Calibri"/>
              <a:cs typeface="Calibri"/>
            </a:endParaRPr>
          </a:p>
          <a:p>
            <a:pPr marL="0" indent="0">
              <a:spcBef>
                <a:spcPts val="400"/>
              </a:spcBef>
              <a:buClr>
                <a:srgbClr val="000080"/>
              </a:buClr>
            </a:pP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set counter K to 0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repeat {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 if a number has been entered (from the keyboard) {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   </a:t>
            </a:r>
            <a:r>
              <a:rPr lang="en-US" altLang="en-US" sz="1600" b="1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store in A[K] and increment K</a:t>
            </a:r>
            <a:br>
              <a:rPr lang="en-US" altLang="en-US" sz="1600" b="1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   if K equals 2 print A[0]+A[1] and reset K to 0</a:t>
            </a:r>
            <a:br>
              <a:rPr lang="en-US" altLang="en-US" sz="1600" b="1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 }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}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cs typeface="Calibri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76E5DD8-3035-9B8A-AD9B-C72671D9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9813" name="Picture 4">
            <a:extLst>
              <a:ext uri="{FF2B5EF4-FFF2-40B4-BE49-F238E27FC236}">
                <a16:creationId xmlns:a16="http://schemas.microsoft.com/office/drawing/2014/main" id="{ED3E1C1F-00E2-B738-E15B-46C24E18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8" y="1957567"/>
            <a:ext cx="3790925" cy="159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F618EAB9-6441-2D04-D489-92EBDFB0BC73}"/>
              </a:ext>
            </a:extLst>
          </p:cNvPr>
          <p:cNvSpPr/>
          <p:nvPr/>
        </p:nvSpPr>
        <p:spPr>
          <a:xfrm>
            <a:off x="303259" y="30547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Implementing event-driven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51379-FF99-0BE4-8664-3EDBDAEE4411}"/>
              </a:ext>
            </a:extLst>
          </p:cNvPr>
          <p:cNvSpPr txBox="1"/>
          <p:nvPr/>
        </p:nvSpPr>
        <p:spPr>
          <a:xfrm>
            <a:off x="7718376" y="52263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alibri"/>
                <a:ea typeface="ヒラギノ明朝 ProN W3"/>
                <a:cs typeface="Times New Roman"/>
              </a:rPr>
              <a:t>Event detection</a:t>
            </a:r>
          </a:p>
          <a:p>
            <a:r>
              <a:rPr lang="en-GB" sz="1800" b="1" dirty="0">
                <a:solidFill>
                  <a:schemeClr val="tx1"/>
                </a:solidFill>
                <a:latin typeface="Calibri"/>
                <a:ea typeface="ヒラギノ明朝 ProN W3"/>
                <a:cs typeface="Times New Roman"/>
              </a:rPr>
              <a:t>Event handling</a:t>
            </a:r>
            <a:endParaRPr lang="en-GB" sz="1800" b="1" dirty="0">
              <a:solidFill>
                <a:schemeClr val="tx1"/>
              </a:solidFill>
              <a:latin typeface="Calibri"/>
              <a:ea typeface="ヒラギノ明朝 ProN W3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446D3E6-091F-A929-4611-D53A340C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81" y="1403696"/>
            <a:ext cx="8915400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programmer may be freed from event detection (and hence managing the loop) in several ways:</a:t>
            </a:r>
            <a:endParaRPr lang="en-US" dirty="0"/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embedded programs may use interrupts - handled by hardware (no loop needed)</a:t>
            </a: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execution environment itself may implement the loop </a:t>
            </a:r>
            <a:endParaRPr lang="en-US" dirty="0">
              <a:cs typeface="Times New Roman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Browsers use the second approach to allow the programmer to focus on 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event handling.</a:t>
            </a:r>
            <a:endParaRPr lang="en-US" dirty="0">
              <a:solidFill>
                <a:schemeClr val="tx1"/>
              </a:solidFill>
              <a:cs typeface="Times New Roman"/>
            </a:endParaRPr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browser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listens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(using polls or interrupts) for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,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such as</a:t>
            </a:r>
            <a:endParaRPr lang="en-US">
              <a:cs typeface="Times New Roman" panose="02020603050405020304" pitchFamily="18" charset="0"/>
            </a:endParaRP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user actions (e.g. 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&lt;enter&gt;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mouse clicks, ...)</a:t>
            </a: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server responses (e.g. page loaded, AJAX responses, calculation, ...)</a:t>
            </a:r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When it </a:t>
            </a:r>
            <a:r>
              <a:rPr lang="en-GB" altLang="en-US" sz="1800" dirty="0">
                <a:latin typeface="Calibri"/>
                <a:ea typeface="ＭＳ Ｐゴシック"/>
                <a:cs typeface="Calibri"/>
              </a:rPr>
              <a:t>recognises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an event, it invokes the correct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event listener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, a piece of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code to handle the event that accepts information about the event as required.</a:t>
            </a:r>
            <a:endParaRPr lang="en-US" dirty="0"/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But how does the browser know what code to call? </a:t>
            </a:r>
            <a:endParaRPr lang="en-US" altLang="en-US" sz="180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Calibri"/>
              <a:ea typeface="ＭＳ Ｐゴシック"/>
              <a:cs typeface="Times New Roman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For the browser to know what code to invoke for different actions, the event listener code must be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registered</a:t>
            </a:r>
            <a:r>
              <a:rPr lang="en-US" sz="1800" dirty="0">
                <a:latin typeface="Calibri"/>
                <a:ea typeface="ＭＳ Ｐゴシック"/>
                <a:cs typeface="Times New Roman"/>
              </a:rPr>
              <a:t> to a specific event.</a:t>
            </a:r>
            <a:endParaRPr lang="en-US" dirty="0">
              <a:latin typeface="Calibri"/>
              <a:cs typeface="Times New Roman"/>
            </a:endParaRP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 eaLnBrk="1" hangingPunct="1">
              <a:lnSpc>
                <a:spcPct val="80000"/>
              </a:lnSpc>
              <a:spcBef>
                <a:spcPts val="350"/>
              </a:spcBef>
              <a:buSzPct val="100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2900" indent="-337820" eaLnBrk="1" hangingPunct="1">
              <a:lnSpc>
                <a:spcPct val="80000"/>
              </a:lnSpc>
              <a:spcBef>
                <a:spcPts val="350"/>
              </a:spcBef>
              <a:buSzPct val="100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7A9AADB-80D8-5B04-FB25-3E4ED738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6684633-CB37-7A05-9078-2AE0186B5341}"/>
              </a:ext>
            </a:extLst>
          </p:cNvPr>
          <p:cNvSpPr/>
          <p:nvPr/>
        </p:nvSpPr>
        <p:spPr>
          <a:xfrm>
            <a:off x="332716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Avoiding implementing the event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0E58FEA1-A171-8272-3DBB-C08DC9C5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25956" name="Picture 3">
            <a:extLst>
              <a:ext uri="{FF2B5EF4-FFF2-40B4-BE49-F238E27FC236}">
                <a16:creationId xmlns:a16="http://schemas.microsoft.com/office/drawing/2014/main" id="{8680D387-4EA4-14E1-D12E-165C33D07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18"/>
          <a:stretch/>
        </p:blipFill>
        <p:spPr bwMode="auto">
          <a:xfrm>
            <a:off x="990778" y="1561658"/>
            <a:ext cx="3300517" cy="45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7" name="Picture 4">
            <a:extLst>
              <a:ext uri="{FF2B5EF4-FFF2-40B4-BE49-F238E27FC236}">
                <a16:creationId xmlns:a16="http://schemas.microsoft.com/office/drawing/2014/main" id="{FB1354ED-0BA5-D1F5-D3A3-0CDA6730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47" y="1563849"/>
            <a:ext cx="469406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8" name="Picture 5">
            <a:extLst>
              <a:ext uri="{FF2B5EF4-FFF2-40B4-BE49-F238E27FC236}">
                <a16:creationId xmlns:a16="http://schemas.microsoft.com/office/drawing/2014/main" id="{7D4191F3-8DA3-62B0-67A6-BA8709B9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6" y="4988440"/>
            <a:ext cx="3105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0972380A-6A47-B4AC-7BF8-52AD43E46C89}"/>
              </a:ext>
            </a:extLst>
          </p:cNvPr>
          <p:cNvSpPr/>
          <p:nvPr/>
        </p:nvSpPr>
        <p:spPr>
          <a:xfrm>
            <a:off x="332716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Common events and their tags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9398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1D94799-1E2D-116B-CF54-DD0451C8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96" y="1344294"/>
            <a:ext cx="9072440" cy="511175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 three ways to register an event handler in HTML/JavaScript:</a:t>
            </a:r>
            <a:endParaRPr lang="en-US" sz="1800" dirty="0">
              <a:latin typeface="Calibri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Assign the event handler script to an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 attribute</a:t>
            </a: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alibri"/>
                <a:ea typeface="ＭＳ Ｐゴシック"/>
              </a:rPr>
            </a:br>
            <a:br>
              <a:rPr lang="en-US" altLang="en-US" sz="1800" dirty="0">
                <a:latin typeface="Calibri"/>
                <a:ea typeface="ＭＳ Ｐゴシック"/>
              </a:rPr>
            </a:b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Usually the handler script is more than a single statement and called as a function:</a:t>
            </a:r>
            <a:endParaRPr lang="en-US" altLang="en-US" sz="1800" dirty="0">
              <a:solidFill>
                <a:srgbClr val="400080"/>
              </a:solidFill>
              <a:latin typeface="Calibri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Assign the handler to the appropriate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property of the element</a:t>
            </a:r>
            <a:r>
              <a:rPr lang="ja-JP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’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s object</a:t>
            </a: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endParaRPr lang="en-US" altLang="en-US" sz="1800">
              <a:solidFill>
                <a:srgbClr val="400080"/>
              </a:solidFill>
              <a:latin typeface="Calibri"/>
              <a:cs typeface="Courier New" panose="02070309020205020404" pitchFamily="49" charset="0"/>
            </a:endParaRPr>
          </a:p>
          <a:p>
            <a:pPr marL="862330" lvl="2" indent="0" eaLnBrk="1" hangingPunct="1">
              <a:lnSpc>
                <a:spcPct val="80000"/>
              </a:lnSpc>
              <a:spcBef>
                <a:spcPts val="350"/>
              </a:spcBef>
              <a:buClr>
                <a:srgbClr val="000000"/>
              </a:buClr>
              <a:buSzPct val="125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Statement must follow both handler function and form element so the JavaScript interpreter has seen both.</a:t>
            </a:r>
          </a:p>
          <a:p>
            <a:pPr marL="862330" lvl="2" indent="0" eaLnBrk="1" hangingPunct="1">
              <a:lnSpc>
                <a:spcPct val="80000"/>
              </a:lnSpc>
              <a:spcBef>
                <a:spcPts val="350"/>
              </a:spcBef>
              <a:buClr>
                <a:srgbClr val="000000"/>
              </a:buClr>
              <a:buSzPct val="125000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62330" lvl="2" indent="0">
              <a:lnSpc>
                <a:spcPct val="80000"/>
              </a:lnSpc>
              <a:spcBef>
                <a:spcPts val="350"/>
              </a:spcBef>
              <a:buFont typeface="Arial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Furthermore, unlike the 1st approach, we just provide a reference to the function rather than call the function directly.</a:t>
            </a:r>
            <a:endParaRPr lang="en-US" dirty="0"/>
          </a:p>
          <a:p>
            <a:pPr marL="340995" indent="-337820" eaLnBrk="1" hangingPunct="1">
              <a:lnSpc>
                <a:spcPct val="80000"/>
              </a:lnSpc>
              <a:spcBef>
                <a:spcPts val="350"/>
              </a:spcBef>
              <a:buSzPct val="99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047C5063-7441-89F6-8F05-83753280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7263D0F0-A49E-F688-3B3F-2AF53A658B83}"/>
              </a:ext>
            </a:extLst>
          </p:cNvPr>
          <p:cNvSpPr/>
          <p:nvPr/>
        </p:nvSpPr>
        <p:spPr>
          <a:xfrm>
            <a:off x="313078" y="27599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listener registration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E94A0-D405-3C75-7DCE-31509CA1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33" y="4519941"/>
            <a:ext cx="5054686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7B081-9076-B54B-DFA0-D358576C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521" y="2053812"/>
            <a:ext cx="6130354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6BBD9-069F-E06D-B271-F07F6767B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973" y="3733923"/>
            <a:ext cx="5835259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426DD-2863-7374-9E5C-55A2AEE36D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52" b="10256"/>
          <a:stretch/>
        </p:blipFill>
        <p:spPr>
          <a:xfrm>
            <a:off x="1979481" y="4874548"/>
            <a:ext cx="6463834" cy="350471"/>
          </a:xfrm>
          <a:prstGeom prst="rect">
            <a:avLst/>
          </a:prstGeom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03AFB6-54B0-D386-CB44-7F7EC643F8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" r="-326" b="6818"/>
          <a:stretch/>
        </p:blipFill>
        <p:spPr>
          <a:xfrm>
            <a:off x="1983250" y="2907877"/>
            <a:ext cx="2769701" cy="7366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660A298C-0144-C2CF-7372-B8930560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47" y="1482297"/>
            <a:ext cx="8987427" cy="464761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3.   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Use the </a:t>
            </a:r>
            <a:r>
              <a:rPr lang="en-US" altLang="en-US" sz="1800" dirty="0" err="1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addEventListener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method to register a listener to an element object. The method          takes three parameters: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 string naming the event type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Font typeface="Arial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handler function, </a:t>
            </a:r>
            <a:endParaRPr lang="en-US" sz="180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an optional Boolean specifying if the handler is enabled for the capture phase (see next slide).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346075" indent="-342900" eaLnBrk="1" hangingPunct="1">
              <a:spcBef>
                <a:spcPts val="450"/>
              </a:spcBef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       </a:t>
            </a:r>
            <a:endParaRPr lang="en-US" sz="1800" dirty="0">
              <a:latin typeface="Calibri"/>
              <a:ea typeface="ＭＳ Ｐゴシック"/>
              <a:cs typeface="Times New Roman"/>
            </a:endParaRPr>
          </a:p>
          <a:p>
            <a:pPr marL="340995" indent="-337820">
              <a:buFont typeface="Arial"/>
              <a:buChar char="•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340995" indent="-337820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This last approach was added to JavaScript later, and should be used instead of the first two approaches because: </a:t>
            </a:r>
            <a:endParaRPr lang="en-US">
              <a:solidFill>
                <a:schemeClr val="tx1"/>
              </a:solidFill>
            </a:endParaRP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Separation of concerns, i.e. control code is kept separate from HTML. </a:t>
            </a: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Multiple handlers can be added to the same event for the same element.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In contrast to the first approach can add the same handler to many elements in a loop.</a:t>
            </a:r>
          </a:p>
          <a:p>
            <a:pPr marL="741045" lvl="1" indent="-342900">
              <a:buAutoNum type="arabicPeriod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741045" lvl="1" indent="-342900">
              <a:buFontTx/>
              <a:buAutoNum type="arabicPeriod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     </a:t>
            </a:r>
          </a:p>
          <a:p>
            <a:pPr marL="340995" indent="-33782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741045" lvl="1" indent="-285750">
              <a:spcBef>
                <a:spcPts val="450"/>
              </a:spcBef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spcBef>
                <a:spcPts val="450"/>
              </a:spcBef>
              <a:buFont typeface="Arial"/>
              <a:buChar char="•"/>
              <a:defRPr/>
            </a:pPr>
            <a:endParaRPr lang="en-US" sz="1800" dirty="0">
              <a:ea typeface="ＭＳ Ｐゴシック"/>
              <a:cs typeface="Times New Roman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600" dirty="0">
              <a:latin typeface="Calibri"/>
              <a:ea typeface="ＭＳ Ｐゴシック"/>
              <a:cs typeface="Calibri"/>
            </a:endParaRPr>
          </a:p>
        </p:txBody>
      </p:sp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CD7C108C-AD3C-EC18-9E99-64DC25798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8" b="1587"/>
          <a:stretch/>
        </p:blipFill>
        <p:spPr>
          <a:xfrm>
            <a:off x="1549383" y="3654762"/>
            <a:ext cx="5900110" cy="599924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626D5040-6AA5-CE8C-8913-3D29C790646C}"/>
              </a:ext>
            </a:extLst>
          </p:cNvPr>
          <p:cNvSpPr/>
          <p:nvPr/>
        </p:nvSpPr>
        <p:spPr>
          <a:xfrm>
            <a:off x="313078" y="29564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listener registration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2">
            <a:extLst>
              <a:ext uri="{FF2B5EF4-FFF2-40B4-BE49-F238E27FC236}">
                <a16:creationId xmlns:a16="http://schemas.microsoft.com/office/drawing/2014/main" id="{205B942F-B7D0-3766-2EF2-99665E33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58" y="1357358"/>
            <a:ext cx="5606325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 HTML element receiving an event is called the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target node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, however its ancestor nodes in the DOM tree will also receive the event. The order in which elements receive the event is called the 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 flow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 and has 3 phases:</a:t>
            </a:r>
            <a:endParaRPr 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capturing phase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each node from the document root to the target node is examined 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in order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.  If the node is not the target node and there is a handler for that event at the node and the handler is enabled for capture for the node, the handler is executed.</a:t>
            </a: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target phase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all handlers registered for the target node, if any, are executed.</a:t>
            </a: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bubbling phase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each node from the parent of the target node to the root node, in order, is examined. If there is a handler for that event at the node and the handler is </a:t>
            </a:r>
            <a:r>
              <a:rPr lang="en-US" altLang="en-US" sz="1800" b="1" i="1" dirty="0">
                <a:latin typeface="Calibri"/>
                <a:ea typeface="ＭＳ Ｐゴシック"/>
                <a:cs typeface="Calibri"/>
              </a:rPr>
              <a:t>not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enabled for capture for the node, the handler is executed.</a:t>
            </a:r>
            <a:endParaRPr lang="en-US" dirty="0">
              <a:cs typeface="Arial" panose="020B0604020202020204" pitchFamily="34" charset="0"/>
            </a:endParaRPr>
          </a:p>
          <a:p>
            <a:pPr marL="0" indent="0"/>
            <a:endParaRPr lang="en-US" altLang="en-US" sz="1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83784D4B-6498-18CA-E9B0-249AFC575BFB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flow</a:t>
            </a:r>
            <a:endParaRPr lang="en-US" dirty="0"/>
          </a:p>
        </p:txBody>
      </p:sp>
      <p:pic>
        <p:nvPicPr>
          <p:cNvPr id="4" name="Picture 3" descr="Event Bubbling and Event Capturing in JavaScript | by Vaibhav Sharma |  Medium">
            <a:extLst>
              <a:ext uri="{FF2B5EF4-FFF2-40B4-BE49-F238E27FC236}">
                <a16:creationId xmlns:a16="http://schemas.microsoft.com/office/drawing/2014/main" id="{9B6D89B1-59CC-0354-4CFC-86E0FC134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" r="4568" b="-339"/>
          <a:stretch/>
        </p:blipFill>
        <p:spPr>
          <a:xfrm>
            <a:off x="6011524" y="2469076"/>
            <a:ext cx="3568490" cy="2912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2">
            <a:extLst>
              <a:ext uri="{FF2B5EF4-FFF2-40B4-BE49-F238E27FC236}">
                <a16:creationId xmlns:a16="http://schemas.microsoft.com/office/drawing/2014/main" id="{7E699695-ECCA-6854-5D5C-85E19784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34" y="137181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Handling the event in the bubbling phase is the default behaviour, i.e. child elements handle events first before parents.</a:t>
            </a:r>
            <a:endParaRPr lang="en-US">
              <a:latin typeface="Calibri"/>
              <a:cs typeface="Calibri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Certain events do not bubble, e.g.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load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,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unload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,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blur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focus</a:t>
            </a:r>
            <a:endParaRPr lang="en-US" dirty="0">
              <a:latin typeface="Courier New"/>
            </a:endParaRPr>
          </a:p>
          <a:p>
            <a:pPr marL="0" indent="0"/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The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event object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is passed as an argument to every event handler:</a:t>
            </a:r>
          </a:p>
          <a:p>
            <a:pPr marL="737870" lvl="1" indent="-28067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The 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target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property is the node to which the event is directed.</a:t>
            </a:r>
            <a:endParaRPr lang="en-US" sz="1800" dirty="0">
              <a:latin typeface="Calibri"/>
              <a:cs typeface="Arial"/>
            </a:endParaRPr>
          </a:p>
          <a:p>
            <a:pPr marL="737870" lvl="1" indent="-28067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 Bold"/>
              </a:rPr>
              <a:t>currentTarget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is the node to which the handler is registered.</a:t>
            </a:r>
          </a:p>
          <a:p>
            <a:pPr marL="737870" lvl="1" indent="-28067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 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stopPropagation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method prevents an event from bubbling up to the parent.</a:t>
            </a: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737870" lvl="1" indent="-28067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Some event types will extend the interface to include information relevant to the subtype of event.  For example, a mouse event will include the location of the mouse at the time of the event.</a:t>
            </a: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3CA1DB4-0C90-3337-792A-8D9CF778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" name="Picture 3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5A128036-18FE-9418-7909-B04580034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3"/>
          <a:stretch/>
        </p:blipFill>
        <p:spPr>
          <a:xfrm>
            <a:off x="1857367" y="5372092"/>
            <a:ext cx="6492083" cy="698727"/>
          </a:xfrm>
          <a:prstGeom prst="rect">
            <a:avLst/>
          </a:prstGeom>
        </p:spPr>
      </p:pic>
      <p:sp>
        <p:nvSpPr>
          <p:cNvPr id="6" name="Google Shape;350;p3">
            <a:extLst>
              <a:ext uri="{FF2B5EF4-FFF2-40B4-BE49-F238E27FC236}">
                <a16:creationId xmlns:a16="http://schemas.microsoft.com/office/drawing/2014/main" id="{5C0AEDA2-9C45-B4BA-4E89-3C14AB5BF5F8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objects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05F76D95-D45B-E7F8-7354-48B81B8AC494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Some useful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9A61E03-BB90-F1EC-184D-563C3509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30" y="1479675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load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 – fires when the whole page has loaded, including all dependent resources such as stylesheets, scripts, </a:t>
            </a:r>
            <a:r>
              <a:rPr lang="en-US" sz="1800" dirty="0" err="1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iframes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, and images.</a:t>
            </a: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mouseover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/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mousemove</a:t>
            </a:r>
            <a:r>
              <a:rPr lang="en-US" sz="18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/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mouseout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 - fires when the mouse enters/moves in/leaves an HTML element.</a:t>
            </a:r>
            <a:endParaRPr lang="en-US" sz="1800" dirty="0" err="1">
              <a:solidFill>
                <a:schemeClr val="tx1"/>
              </a:solidFill>
              <a:latin typeface="Courier New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keydown</a:t>
            </a:r>
            <a:r>
              <a:rPr lang="en-US" sz="18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 -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fires when a key is pressed.</a:t>
            </a: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focus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blur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 - fired when an HTML element gains/loses focus, i.e. cursor placed in text area, paragraph highlighted.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FFC118D4-529C-FC23-CECF-9ECE60C3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295400"/>
            <a:ext cx="9328150" cy="556645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An important use of events is to validate the content of forms, without using bandwidth and time to access a remote server.</a:t>
            </a:r>
          </a:p>
          <a:p>
            <a:pPr marL="337820" indent="-337820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reacting the focus and input events the user can be prevented from entering invalid values in a text input field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reacting to the submit event, the user can be prevented from submitting an invalid form.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Easy to work around, e.g.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Delete the validation code in the browser inspector panel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Simulate an HTTP request directly with socket-level programming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   If the validity of data is important, the server needs to check it!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0995" indent="-337820" eaLnBrk="1" hangingPunct="1">
              <a:spcBef>
                <a:spcPts val="450"/>
              </a:spcBef>
              <a:buSzPct val="100000"/>
              <a:defRPr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7E42C6-99BD-CFE7-815E-399EC468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0" y="2932964"/>
            <a:ext cx="8138901" cy="2190750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8E06551C-E6A8-C67C-0EC0-61D571EA0486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Using events to validate a form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1679853" y="3165383"/>
            <a:ext cx="6543757" cy="1951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</a:rPr>
              <a:t>jQuery</a:t>
            </a:r>
            <a:endParaRPr lang="en-US" sz="18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0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2"/>
          <p:cNvSpPr/>
          <p:nvPr/>
        </p:nvSpPr>
        <p:spPr>
          <a:xfrm>
            <a:off x="514960" y="1354570"/>
            <a:ext cx="8582011" cy="5173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core JavaScript DOM manipulation function names are verbose, composing them is hard and, back in the early days of web development, many useful functions were missing.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C00000"/>
                </a:solidFill>
                <a:latin typeface="Calibri"/>
                <a:ea typeface="Courier New"/>
                <a:cs typeface="Calibri"/>
              </a:rPr>
              <a:t>jQuery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 which aims to address these problems, is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the most popular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JavaScript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library in the world.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It was built by John Resig in 2006 and is available on the MIT license.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goal of jQuery is to make DOM manipulation and other client-side JavaScript code much more concise and easier to write.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jQuery library has features for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endParaRPr lang="en-AU" sz="1800">
              <a:latin typeface="Calibri"/>
              <a:cs typeface="Arial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HTML/DOM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manipulation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CSS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manipulation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event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handling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Effects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and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animations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AJAX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message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handling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Some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utilities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lang="en-AU" sz="1800" b="0" strike="noStrike" spc="-1" dirty="0">
              <a:latin typeface="Calibri"/>
              <a:cs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834164" y="2753101"/>
            <a:ext cx="2094480" cy="5133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 rotWithShape="1">
          <a:blip r:embed="rId3"/>
          <a:srcRect t="7438" r="789"/>
          <a:stretch/>
        </p:blipFill>
        <p:spPr>
          <a:xfrm>
            <a:off x="4882085" y="4193664"/>
            <a:ext cx="4203424" cy="2198608"/>
          </a:xfrm>
          <a:prstGeom prst="rect">
            <a:avLst/>
          </a:prstGeom>
          <a:ln>
            <a:noFill/>
          </a:ln>
        </p:spPr>
      </p:pic>
      <p:sp>
        <p:nvSpPr>
          <p:cNvPr id="5" name="Google Shape;350;p3">
            <a:extLst>
              <a:ext uri="{FF2B5EF4-FFF2-40B4-BE49-F238E27FC236}">
                <a16:creationId xmlns:a16="http://schemas.microsoft.com/office/drawing/2014/main" id="{B9618C55-D1C1-D645-F8DB-4EE7D521EA93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jQuery motivation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69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2"/>
          <p:cNvSpPr/>
          <p:nvPr/>
        </p:nvSpPr>
        <p:spPr>
          <a:xfrm>
            <a:off x="534598" y="1423346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jQuery, like Bootstrap, is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usually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accessed through a CDN:</a:t>
            </a:r>
            <a:endParaRPr lang="en-AU" sz="1800" b="0" strike="noStrike" spc="-1">
              <a:latin typeface="Calibri"/>
              <a:cs typeface="Calibri"/>
            </a:endParaRPr>
          </a:p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Basic jQuery syntax is </a:t>
            </a: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$(selector).action(</a:t>
            </a:r>
            <a:r>
              <a:rPr lang="en-AU" sz="1800" spc="-1" dirty="0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where: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$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is an abbreviation for jQuery.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selector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is a query to find HTML elements (syntax is a superset of CSS)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action</a:t>
            </a:r>
            <a:r>
              <a:rPr lang="en-AU" sz="1800" i="1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is a jQuery function to be applied to the selected elements.</a:t>
            </a:r>
            <a:endParaRPr lang="en-AU">
              <a:latin typeface="Calibri"/>
              <a:cs typeface="Calibri"/>
            </a:endParaRPr>
          </a:p>
          <a:p>
            <a:pPr>
              <a:spcBef>
                <a:spcPts val="448"/>
              </a:spcBef>
            </a:pPr>
            <a:endParaRPr lang="en-AU" sz="1800" spc="-1" dirty="0">
              <a:latin typeface="Calibri"/>
              <a:cs typeface="Calibri"/>
            </a:endParaRPr>
          </a:p>
        </p:txBody>
      </p:sp>
      <p:sp>
        <p:nvSpPr>
          <p:cNvPr id="5" name="Google Shape;350;p3">
            <a:extLst>
              <a:ext uri="{FF2B5EF4-FFF2-40B4-BE49-F238E27FC236}">
                <a16:creationId xmlns:a16="http://schemas.microsoft.com/office/drawing/2014/main" id="{B9618C55-D1C1-D645-F8DB-4EE7D521EA93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Getting started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EB4B72-2C33-6674-B47E-6EEB18D2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17" y="4275416"/>
            <a:ext cx="5468075" cy="2286382"/>
          </a:xfrm>
          <a:prstGeom prst="rect">
            <a:avLst/>
          </a:prstGeom>
        </p:spPr>
      </p:pic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433CDD57-F867-DFE8-B3AC-BF04C4692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" b="4000"/>
          <a:stretch/>
        </p:blipFill>
        <p:spPr>
          <a:xfrm>
            <a:off x="2032734" y="1843961"/>
            <a:ext cx="608246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2"/>
          <p:cNvSpPr/>
          <p:nvPr/>
        </p:nvSpPr>
        <p:spPr>
          <a:xfrm>
            <a:off x="446225" y="1482679"/>
            <a:ext cx="8228520" cy="48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 can select elements and classes in the DOM, traverse the DOM, get and set elements and attributes of the DOM, and add or remove elements.</a:t>
            </a:r>
            <a:endParaRPr lang="en-AU" sz="1800" b="0" strike="noStrike" spc="-1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basic actions are: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 -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get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or set the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text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html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the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raw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val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the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value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of a field </a:t>
            </a:r>
            <a:endParaRPr lang="en-AU" sz="1800" spc="-1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attr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an attribute value.</a:t>
            </a: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If no value is passed, then they return the current value, e.g.</a:t>
            </a:r>
            <a:endParaRPr lang="en-AU" sz="1800" spc="-1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If arguments are passed, then they set the value.</a:t>
            </a:r>
            <a:endParaRPr lang="en-AU" sz="18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A9A52E6-4AA5-FDA0-840B-821039466235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element manipulation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19B1-2E7B-3F5C-FDF1-70C81EDCA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14" b="10256"/>
          <a:stretch/>
        </p:blipFill>
        <p:spPr>
          <a:xfrm>
            <a:off x="1987189" y="4987388"/>
            <a:ext cx="1967115" cy="341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A9091-BF51-0F9E-B6C2-D174B2E59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69" b="6201"/>
          <a:stretch/>
        </p:blipFill>
        <p:spPr>
          <a:xfrm>
            <a:off x="4847424" y="4963276"/>
            <a:ext cx="2675208" cy="38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9EADF-010A-049E-1BE6-12D5C5E59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6" b="10811"/>
          <a:stretch/>
        </p:blipFill>
        <p:spPr>
          <a:xfrm>
            <a:off x="5332731" y="6097337"/>
            <a:ext cx="3198155" cy="322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27EFA2-9E11-2448-4839-A11FC978C0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79" r="830" b="-7717"/>
          <a:stretch/>
        </p:blipFill>
        <p:spPr>
          <a:xfrm>
            <a:off x="855518" y="6077681"/>
            <a:ext cx="3993186" cy="3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2">
            <a:extLst>
              <a:ext uri="{FF2B5EF4-FFF2-40B4-BE49-F238E27FC236}">
                <a16:creationId xmlns:a16="http://schemas.microsoft.com/office/drawing/2014/main" id="{413D982C-A977-10ED-27C4-42EDE696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84" y="1338582"/>
            <a:ext cx="8915400" cy="466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285750">
              <a:buFont typeface="Arial" panose="02020603050405020304" pitchFamily="18" charset="0"/>
              <a:buChar char="•"/>
            </a:pPr>
            <a:r>
              <a:rPr lang="ja-JP" altLang="en-US" sz="1800">
                <a:latin typeface="Calibri"/>
                <a:ea typeface="ＭＳ Ｐゴシック"/>
                <a:cs typeface="Arial"/>
              </a:rPr>
              <a:t>“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The Document Object Model is a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platform- and language-neutral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interface that will allow programs and scripts to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dynamically access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and update the content, structure and style of documents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.</a:t>
            </a:r>
            <a:r>
              <a:rPr lang="ja-JP" altLang="en-US" sz="1800">
                <a:latin typeface="Calibri"/>
                <a:ea typeface="ＭＳ Ｐゴシック"/>
                <a:cs typeface="Arial"/>
              </a:rPr>
              <a:t>”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endParaRPr lang="ja-JP" altLang="en-US" sz="1800" dirty="0">
              <a:latin typeface="Calibri"/>
              <a:ea typeface="ＭＳ Ｐゴシック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ja-JP" altLang="en-US" sz="1800">
                <a:latin typeface="Calibri"/>
                <a:ea typeface="ＭＳ Ｐゴシック"/>
                <a:cs typeface="Arial"/>
              </a:rPr>
              <a:t>“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The document can be further processed, and the results of that processing can be incorporated back into the presented page.</a:t>
            </a:r>
            <a:r>
              <a:rPr lang="ja-JP" altLang="en-US" sz="1800">
                <a:latin typeface="Calibri"/>
                <a:ea typeface="ＭＳ Ｐゴシック"/>
                <a:cs typeface="Arial"/>
              </a:rPr>
              <a:t>”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endParaRPr lang="ja-JP" altLang="en-US" sz="1800" dirty="0">
              <a:latin typeface="Calibri"/>
              <a:ea typeface="ＭＳ Ｐゴシック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DOM specifications describe an abstract model of a document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API between an HTML document and a program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Interfaces describe methods and properties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Different languages will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bind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the interfaces to specific implementations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Data is represented as properties and operations as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CCCFF"/>
              </a:solidFill>
              <a:latin typeface="Calibri"/>
              <a:ea typeface="ＭＳ Ｐゴシック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See </a:t>
            </a:r>
            <a:r>
              <a:rPr lang="en-US" sz="1800" dirty="0">
                <a:solidFill>
                  <a:srgbClr val="CCCCFF"/>
                </a:solidFill>
                <a:latin typeface="Calibri"/>
                <a:ea typeface="ＭＳ Ｐゴシック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https://www.w3schools.com/js/js_htmldom.asp</a:t>
            </a:r>
            <a:r>
              <a:rPr lang="en-US" sz="1800" dirty="0">
                <a:solidFill>
                  <a:srgbClr val="CCCCFF"/>
                </a:solidFill>
                <a:latin typeface="Calibri"/>
                <a:ea typeface="ＭＳ Ｐゴシック"/>
                <a:cs typeface="Arial"/>
              </a:rPr>
              <a:t> 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for more details</a:t>
            </a:r>
            <a:endParaRPr lang="en-AU" sz="1800" dirty="0">
              <a:latin typeface="Calibri"/>
              <a:ea typeface="ＭＳ Ｐゴシック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D0248FF-35CE-D99D-CF06-670C7D04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3DEA3C5B-175A-9B1B-2484-C93ECBA1E4F7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Document Object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2"/>
          <p:cNvSpPr/>
          <p:nvPr/>
        </p:nvSpPr>
        <p:spPr>
          <a:xfrm>
            <a:off x="446225" y="1482679"/>
            <a:ext cx="8778396" cy="48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You can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also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alter the DOM tree with the functions: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prepend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adds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,...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as the first child elements of </a:t>
            </a:r>
            <a:r>
              <a:rPr lang="en-AU" sz="1800" spc="-1" dirty="0">
                <a:solidFill>
                  <a:srgbClr val="0C0D0E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.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AU" sz="1800" spc="-1" dirty="0">
              <a:solidFill>
                <a:srgbClr val="FFFFFF"/>
              </a:solidFill>
              <a:ea typeface="+mn-lt"/>
              <a:cs typeface="+mn-lt"/>
            </a:endParaRPr>
          </a:p>
          <a:p>
            <a:pPr marL="1085215" lvl="1" indent="-341630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ＭＳ Ｐゴシック"/>
                <a:cs typeface="Calibri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append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ＭＳ Ｐゴシック"/>
                <a:cs typeface="Calibri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-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adds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,...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as the last child elements of </a:t>
            </a:r>
            <a:r>
              <a:rPr lang="en-AU" sz="1800" spc="-1" dirty="0">
                <a:solidFill>
                  <a:srgbClr val="0C0D0E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ＭＳ Ｐゴシック"/>
                <a:cs typeface="Arial"/>
              </a:rPr>
              <a:t>a.</a:t>
            </a:r>
            <a:r>
              <a:rPr lang="en-AU" sz="1800" b="0" strike="noStrike" spc="-1" dirty="0" err="1">
                <a:solidFill>
                  <a:srgbClr val="C00000"/>
                </a:solidFill>
                <a:latin typeface="Courier New"/>
                <a:ea typeface="Courier New"/>
                <a:cs typeface="Calibri"/>
              </a:rPr>
              <a:t>before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- adds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,... as the sibling before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a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.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cs typeface="Calibri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cs typeface="Calibri"/>
              </a:rPr>
              <a:t>after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- adds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,... as the sibling after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b="0" strike="noStrike" spc="-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924405" y="3749829"/>
            <a:ext cx="7782840" cy="1727280"/>
          </a:xfrm>
          <a:prstGeom prst="rect">
            <a:avLst/>
          </a:prstGeom>
          <a:ln>
            <a:noFill/>
          </a:ln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A9A52E6-4AA5-FDA0-840B-821039466235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tree manipulation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840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2"/>
          <p:cNvSpPr/>
          <p:nvPr/>
        </p:nvSpPr>
        <p:spPr>
          <a:xfrm>
            <a:off x="443975" y="1279728"/>
            <a:ext cx="8577462" cy="43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has various action functions to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assign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JavaScript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function to DOM events.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For example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to assign a click event to all paragraphs, we would use: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635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</a:t>
            </a:r>
            <a:r>
              <a:rPr lang="en-AU" sz="1800" b="0" strike="noStrike" spc="-1" dirty="0">
                <a:solidFill>
                  <a:srgbClr val="C00000"/>
                </a:solidFill>
                <a:latin typeface="Courier New"/>
                <a:ea typeface="Courier New"/>
                <a:cs typeface="Calibri"/>
              </a:rPr>
              <a:t>on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method allows multiple events to be assigned to a given selector.</a:t>
            </a:r>
            <a:endParaRPr lang="en-AU" sz="1800" b="0" strike="noStrike" spc="-1">
              <a:latin typeface="Calibri"/>
              <a:cs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504381" y="1726620"/>
            <a:ext cx="6629599" cy="1448320"/>
          </a:xfrm>
          <a:prstGeom prst="rect">
            <a:avLst/>
          </a:prstGeom>
          <a:ln>
            <a:noFill/>
          </a:ln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9558995B-0741-A0E3-FE47-9B64773C5B8C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Events in jQuery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4FCCE6-077B-9D71-6CAF-A415C83314FC}"/>
              </a:ext>
            </a:extLst>
          </p:cNvPr>
          <p:cNvGrpSpPr/>
          <p:nvPr/>
        </p:nvGrpSpPr>
        <p:grpSpPr>
          <a:xfrm>
            <a:off x="2842471" y="4957427"/>
            <a:ext cx="3940502" cy="1847600"/>
            <a:chOff x="3127229" y="2864656"/>
            <a:chExt cx="3940502" cy="1847600"/>
          </a:xfrm>
        </p:grpSpPr>
        <p:pic>
          <p:nvPicPr>
            <p:cNvPr id="171" name="Picture 170"/>
            <p:cNvPicPr/>
            <p:nvPr/>
          </p:nvPicPr>
          <p:blipFill rotWithShape="1">
            <a:blip r:embed="rId3"/>
            <a:srcRect t="88672"/>
            <a:stretch/>
          </p:blipFill>
          <p:spPr>
            <a:xfrm>
              <a:off x="3127229" y="4426866"/>
              <a:ext cx="3928680" cy="2853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screenshot of a computer code&#10;&#10;Description automatically generated">
              <a:extLst>
                <a:ext uri="{FF2B5EF4-FFF2-40B4-BE49-F238E27FC236}">
                  <a16:creationId xmlns:a16="http://schemas.microsoft.com/office/drawing/2014/main" id="{FDB7CF27-F559-ED8B-EF9F-A9B229D8BE58}"/>
                </a:ext>
              </a:extLst>
            </p:cNvPr>
            <p:cNvPicPr/>
            <p:nvPr/>
          </p:nvPicPr>
          <p:blipFill rotWithShape="1">
            <a:blip r:embed="rId3"/>
            <a:srcRect r="-250" b="37891"/>
            <a:stretch/>
          </p:blipFill>
          <p:spPr>
            <a:xfrm>
              <a:off x="3129230" y="2864656"/>
              <a:ext cx="3938501" cy="156471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BBFB36A6-C52E-E971-1DF3-1F419A2EB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4"/>
          <a:stretch/>
        </p:blipFill>
        <p:spPr>
          <a:xfrm>
            <a:off x="3723356" y="3667288"/>
            <a:ext cx="2192163" cy="7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838994" y="1368000"/>
            <a:ext cx="822852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D48F1-2124-14CB-FCC0-38D4C49276CC}"/>
              </a:ext>
            </a:extLst>
          </p:cNvPr>
          <p:cNvSpPr txBox="1"/>
          <p:nvPr/>
        </p:nvSpPr>
        <p:spPr>
          <a:xfrm>
            <a:off x="734622" y="1559589"/>
            <a:ext cx="8163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sz="1800" dirty="0">
                <a:solidFill>
                  <a:schemeClr val="tx1"/>
                </a:solidFill>
                <a:latin typeface="Calibri"/>
                <a:ea typeface="ヒラギノ明朝 ProN W3"/>
              </a:rPr>
              <a:t>jQuery events also include </a:t>
            </a:r>
            <a:r>
              <a:rPr lang="en-AU" sz="1800" dirty="0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$(document).ready()</a:t>
            </a:r>
            <a:r>
              <a:rPr lang="en-AU" sz="1800" dirty="0">
                <a:solidFill>
                  <a:schemeClr val="tx1"/>
                </a:solidFill>
                <a:latin typeface="Calibri"/>
                <a:ea typeface="ヒラギノ明朝 ProN W3"/>
              </a:rPr>
              <a:t> to delay executing jQuery code until the document is fully loaded. It is common to wrap your jQuery code in this way.</a:t>
            </a:r>
            <a:endParaRPr lang="en-GB" dirty="0">
              <a:solidFill>
                <a:schemeClr val="tx1"/>
              </a:solidFill>
              <a:ea typeface="ヒラギノ明朝 ProN W3"/>
              <a:cs typeface="Times New Roman"/>
            </a:endParaRPr>
          </a:p>
        </p:txBody>
      </p:sp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E9E76D1F-B54D-1F79-4E29-99B71EE7A09C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Delaying code in jQuery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48378F-6F73-BE57-3400-AD445ED3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2" y="2662564"/>
            <a:ext cx="7927298" cy="38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2"/>
          <p:cNvSpPr/>
          <p:nvPr/>
        </p:nvSpPr>
        <p:spPr>
          <a:xfrm>
            <a:off x="489722" y="1350687"/>
            <a:ext cx="8228520" cy="468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Some jQuery actions implement useful effects, including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hide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show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fade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slide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 and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animate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.</a:t>
            </a:r>
            <a:endParaRPr lang="en-AU" sz="1800" spc="-1">
              <a:solidFill>
                <a:srgbClr val="000000"/>
              </a:solidFill>
              <a:latin typeface="Calibri"/>
              <a:cs typeface="Arial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Screencast from 19-03-24 15_37_36">
            <a:hlinkClick r:id="" action="ppaction://media"/>
            <a:extLst>
              <a:ext uri="{FF2B5EF4-FFF2-40B4-BE49-F238E27FC236}">
                <a16:creationId xmlns:a16="http://schemas.microsoft.com/office/drawing/2014/main" id="{4BA1BB77-780A-2209-12FF-A8D69F3481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5774" y="2134016"/>
            <a:ext cx="5942063" cy="4234395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FDDD2421-F7A8-E836-9A26-37ECBCC1F0CE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Effects in jQuery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3"/>
          <p:cNvSpPr/>
          <p:nvPr/>
        </p:nvSpPr>
        <p:spPr>
          <a:xfrm>
            <a:off x="613634" y="2822760"/>
            <a:ext cx="8411040" cy="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639878" y="1529639"/>
            <a:ext cx="8699842" cy="4896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Most jQuery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functions that mutate an element object, return that mutated element object instead of returning nothing.</a:t>
            </a:r>
            <a:endParaRPr lang="en-AU" sz="1800" spc="-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Consequently, you can apply many effects to elements in a single statement. For example, in the code: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35">
              <a:spcBef>
                <a:spcPts val="448"/>
              </a:spcBef>
              <a:buClr>
                <a:srgbClr val="000000"/>
              </a:buClr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     </a:t>
            </a:r>
          </a:p>
          <a:p>
            <a:pPr marL="635">
              <a:spcBef>
                <a:spcPts val="448"/>
              </a:spcBef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       the following sequence of steps happens:</a:t>
            </a:r>
            <a:endParaRPr lang="en-AU" sz="1800" dirty="0"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All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&lt;li&gt;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 elements are selected.</a:t>
            </a:r>
            <a:endParaRPr lang="en-AU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Ones which don't belong to the "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first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" or "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last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" classes are filtered out.</a:t>
            </a:r>
            <a:endParaRPr lang="en-AU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The remaining ones have both their foreground and background colour set.</a:t>
            </a:r>
            <a:endParaRPr lang="en-AU" dirty="0">
              <a:cs typeface="Arial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This style of programming is known as </a:t>
            </a:r>
            <a:r>
              <a:rPr lang="en-AU" sz="1800" spc="-1" dirty="0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chaining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06D1068-BCE4-D89B-9EDD-2B608078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5042"/>
          <a:stretch/>
        </p:blipFill>
        <p:spPr>
          <a:xfrm>
            <a:off x="2860028" y="2975704"/>
            <a:ext cx="4338834" cy="1103459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54FA86C5-0EC7-2E59-2826-D1831B4A26B8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Chaining in jQuery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2">
            <a:extLst>
              <a:ext uri="{FF2B5EF4-FFF2-40B4-BE49-F238E27FC236}">
                <a16:creationId xmlns:a16="http://schemas.microsoft.com/office/drawing/2014/main" id="{413D982C-A977-10ED-27C4-42EDE696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26" y="1405016"/>
            <a:ext cx="89154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DOM API describes a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tree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structure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AU" altLang="en-US" dirty="0">
                <a:latin typeface="Calibri"/>
                <a:ea typeface="ＭＳ Ｐゴシック"/>
                <a:cs typeface="Calibri"/>
              </a:rPr>
              <a:t>The "document" node reflects the hierarchy in the HTML document</a:t>
            </a:r>
            <a:endParaRPr lang="en-AU" altLang="en-US" dirty="0" err="1">
              <a:latin typeface="Calibri" panose="020F0502020204030204" pitchFamily="34" charset="0"/>
              <a:cs typeface="Calibri"/>
            </a:endParaRPr>
          </a:p>
          <a:p>
            <a:pPr marL="457200" lvl="1" indent="0" eaLnBrk="1" hangingPunct="1"/>
            <a:endParaRPr lang="en-AU" altLang="en-US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D0248FF-35CE-D99D-CF06-670C7D04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0902" name="Picture 5">
            <a:extLst>
              <a:ext uri="{FF2B5EF4-FFF2-40B4-BE49-F238E27FC236}">
                <a16:creationId xmlns:a16="http://schemas.microsoft.com/office/drawing/2014/main" id="{285BADA0-48F3-E582-E309-982A38FB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11" y="2800834"/>
            <a:ext cx="5120467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850F76E7-243D-151C-AF55-22CE50282467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DOM Tree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F02ECD-3BC7-ED9F-7CAC-4EBC3D2C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0" y="2446491"/>
            <a:ext cx="3729775" cy="36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>
            <a:extLst>
              <a:ext uri="{FF2B5EF4-FFF2-40B4-BE49-F238E27FC236}">
                <a16:creationId xmlns:a16="http://schemas.microsoft.com/office/drawing/2014/main" id="{CB1A47C2-7BFF-1D7E-29B9-A02936AF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12" y="1392739"/>
            <a:ext cx="9070803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However, the DOM tree is just one subsection of a larger </a:t>
            </a:r>
            <a:r>
              <a:rPr lang="en-AU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Browser Object Model</a:t>
            </a:r>
            <a:r>
              <a:rPr lang="en-AU" sz="1800" dirty="0">
                <a:latin typeface="Calibri"/>
                <a:ea typeface="ＭＳ Ｐゴシック"/>
                <a:cs typeface="Arial"/>
              </a:rPr>
              <a:t> (BOM) tree that 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also includes nodes for the execution environment in a browser.</a:t>
            </a:r>
          </a:p>
          <a:p>
            <a:pPr>
              <a:buFont typeface="Arial" panose="020B0604020202020204" pitchFamily="34" charset="0"/>
              <a:buChar char="•"/>
            </a:pPr>
            <a:endParaRPr lang="en-AU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 This is not specific to the current page (document) being rendered and includes:</a:t>
            </a:r>
            <a:endParaRPr lang="en-AU" sz="1800">
              <a:latin typeface="Calibri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Type of browser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User’s history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Screen size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Geolocation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(browser) storage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Unlike the DOM, the BOM is not supported by a fixed standard, but there is a common set of features most browsers support, to let developers tailor apps for different browser contexts.</a:t>
            </a:r>
            <a:endParaRPr lang="en-AU" altLang="en-US" dirty="0">
              <a:latin typeface="Calibri"/>
              <a:ea typeface="ＭＳ Ｐゴシック"/>
              <a:cs typeface="Calibri"/>
            </a:endParaRPr>
          </a:p>
        </p:txBody>
      </p:sp>
      <p:pic>
        <p:nvPicPr>
          <p:cNvPr id="82948" name="Picture 3">
            <a:extLst>
              <a:ext uri="{FF2B5EF4-FFF2-40B4-BE49-F238E27FC236}">
                <a16:creationId xmlns:a16="http://schemas.microsoft.com/office/drawing/2014/main" id="{84D8F709-7F14-55D0-0A89-79DD8F40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15" y="2677479"/>
            <a:ext cx="3558086" cy="289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4582F8DA-F83C-47EE-E8BE-F1941AFC25BF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BOM Execution Environment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2">
            <a:extLst>
              <a:ext uri="{FF2B5EF4-FFF2-40B4-BE49-F238E27FC236}">
                <a16:creationId xmlns:a16="http://schemas.microsoft.com/office/drawing/2014/main" id="{D0C61CCE-8021-8E2D-8A89-512A355B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" r="-509" b="181"/>
          <a:stretch/>
        </p:blipFill>
        <p:spPr bwMode="auto">
          <a:xfrm>
            <a:off x="1020002" y="1415051"/>
            <a:ext cx="7569440" cy="48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6" name="Rectangle 3">
            <a:extLst>
              <a:ext uri="{FF2B5EF4-FFF2-40B4-BE49-F238E27FC236}">
                <a16:creationId xmlns:a16="http://schemas.microsoft.com/office/drawing/2014/main" id="{48A3CFF3-66E2-2249-819B-6184CE9A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D8F28003-CD3C-64C4-C722-F65A9C0B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6054725"/>
            <a:ext cx="18176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175"/>
              </a:spcBef>
              <a:buClrTx/>
              <a:buFontTx/>
              <a:buNone/>
            </a:pPr>
            <a:r>
              <a:rPr lang="en-US" altLang="en-US" sz="1300">
                <a:ea typeface="ヒラギノ明朝 ProN W3" charset="-128"/>
                <a:cs typeface="Arial" panose="020B0604020202020204" pitchFamily="34" charset="0"/>
              </a:rPr>
              <a:t>Source: tech.irt.org</a:t>
            </a: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782C9AA-523A-769A-59B3-EB3C0FB5443D}"/>
              </a:ext>
            </a:extLst>
          </p:cNvPr>
          <p:cNvSpPr/>
          <p:nvPr/>
        </p:nvSpPr>
        <p:spPr>
          <a:xfrm>
            <a:off x="373942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full BOM tree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76661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525AD5AC-FECA-5137-A3A4-DA935CB6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2" y="1462878"/>
            <a:ext cx="914124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Elements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in the HTML document are bound </a:t>
            </a:r>
            <a:r>
              <a:rPr lang="en-US" sz="1800" dirty="0">
                <a:latin typeface="Calibri"/>
                <a:ea typeface="ＭＳ Ｐゴシック"/>
                <a:cs typeface="Times New Roman"/>
              </a:rPr>
              <a:t>to JavaScript objects, known as </a:t>
            </a:r>
            <a:r>
              <a:rPr lang="en-US" sz="1800" i="1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element objects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.</a:t>
            </a:r>
          </a:p>
          <a:p>
            <a:pPr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i="1" dirty="0">
              <a:solidFill>
                <a:srgbClr val="00008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45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Attributes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of the elements become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named properties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of 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element objects</a:t>
            </a:r>
          </a:p>
          <a:p>
            <a:pPr marL="457200" lvl="1" indent="0" eaLnBrk="1" hangingPunct="1">
              <a:spcBef>
                <a:spcPts val="400"/>
              </a:spcBef>
              <a:buClr>
                <a:srgbClr val="000000"/>
              </a:buClr>
              <a:buSzPct val="100000"/>
              <a:defRPr/>
            </a:pPr>
            <a:endParaRPr lang="en-US" altLang="en-US" sz="1800" dirty="0">
              <a:latin typeface="Courier New"/>
              <a:ea typeface="ヒラギノ明朝 ProN W3"/>
              <a:cs typeface="Courier New"/>
            </a:endParaRPr>
          </a:p>
          <a:p>
            <a:pPr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For example, the object representing the HTML node: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  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       will have two properties</a:t>
            </a:r>
            <a:endParaRPr lang="en-US"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i="1" dirty="0">
                <a:latin typeface="Courier New"/>
                <a:ea typeface="ＭＳ Ｐゴシック"/>
                <a:cs typeface="Calibri"/>
              </a:rPr>
              <a:t>type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will have value 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“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text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”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i="1" dirty="0">
                <a:latin typeface="Courier New"/>
                <a:ea typeface="ＭＳ Ｐゴシック"/>
                <a:cs typeface="Calibri"/>
              </a:rPr>
              <a:t>name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will have value 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“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address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”</a:t>
            </a:r>
          </a:p>
          <a:p>
            <a:pPr lvl="2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ja-JP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Element objects can be addressed in several ways: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type and position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 (e.g. the 5th image on the page)</a:t>
            </a:r>
          </a:p>
          <a:p>
            <a:pPr lvl="1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name</a:t>
            </a:r>
            <a:endParaRPr lang="en-US">
              <a:solidFill>
                <a:srgbClr val="C00000"/>
              </a:solidFill>
              <a:cs typeface="Times New Roman"/>
            </a:endParaRP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id</a:t>
            </a:r>
          </a:p>
          <a:p>
            <a:pPr lvl="2" indent="-222250" eaLnBrk="1" hangingPunct="1">
              <a:spcBef>
                <a:spcPts val="400"/>
              </a:spcBef>
              <a:buSzPct val="100000"/>
              <a:defRPr/>
            </a:pPr>
            <a:endParaRPr lang="en-US" altLang="en-US" sz="1800" i="1" dirty="0">
              <a:solidFill>
                <a:srgbClr val="000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5950CCF-1E5F-F1CA-6234-3C6A93FA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98164CC-DF5C-EAD1-680D-7FF6D4CC4928}"/>
              </a:ext>
            </a:extLst>
          </p:cNvPr>
          <p:cNvSpPr/>
          <p:nvPr/>
        </p:nvSpPr>
        <p:spPr>
          <a:xfrm>
            <a:off x="321405" y="281575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DOM in JavaScript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30819-639E-121C-5472-1349C50A9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13"/>
          <a:stretch/>
        </p:blipFill>
        <p:spPr>
          <a:xfrm>
            <a:off x="2517178" y="3233438"/>
            <a:ext cx="4102768" cy="32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3441</Words>
  <Application>Microsoft Office PowerPoint</Application>
  <PresentationFormat>Custom</PresentationFormat>
  <Paragraphs>356</Paragraphs>
  <Slides>44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Robert Sebesta</dc:creator>
  <cp:lastModifiedBy>Tim French</cp:lastModifiedBy>
  <cp:revision>1886</cp:revision>
  <cp:lastPrinted>1601-01-01T00:00:00Z</cp:lastPrinted>
  <dcterms:created xsi:type="dcterms:W3CDTF">1601-01-01T00:00:00Z</dcterms:created>
  <dcterms:modified xsi:type="dcterms:W3CDTF">2024-03-22T04:00:23Z</dcterms:modified>
</cp:coreProperties>
</file>