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1" r:id="rId3"/>
    <p:sldId id="280" r:id="rId4"/>
    <p:sldId id="283" r:id="rId5"/>
    <p:sldId id="282" r:id="rId6"/>
    <p:sldId id="275" r:id="rId7"/>
    <p:sldId id="274" r:id="rId8"/>
    <p:sldId id="273" r:id="rId9"/>
    <p:sldId id="276" r:id="rId10"/>
    <p:sldId id="269" r:id="rId11"/>
    <p:sldId id="270" r:id="rId12"/>
    <p:sldId id="268" r:id="rId13"/>
    <p:sldId id="277" r:id="rId14"/>
    <p:sldId id="279" r:id="rId15"/>
    <p:sldId id="281" r:id="rId16"/>
    <p:sldId id="278" r:id="rId17"/>
    <p:sldId id="290" r:id="rId18"/>
    <p:sldId id="284" r:id="rId19"/>
    <p:sldId id="285" r:id="rId20"/>
    <p:sldId id="288" r:id="rId21"/>
    <p:sldId id="272" r:id="rId22"/>
    <p:sldId id="289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1" autoAdjust="0"/>
    <p:restoredTop sz="94671" autoAdjust="0"/>
  </p:normalViewPr>
  <p:slideViewPr>
    <p:cSldViewPr>
      <p:cViewPr>
        <p:scale>
          <a:sx n="77" d="100"/>
          <a:sy n="77" d="100"/>
        </p:scale>
        <p:origin x="2152" y="124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F04F6C-3505-4395-946B-FE43DD2843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08E94-2661-4A61-9F84-7B810C905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CE165-68DC-4877-A6DF-1152E200F60E}" type="datetimeFigureOut">
              <a:rPr lang="en-AU" smtClean="0"/>
              <a:t>9/8/2023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B2A7A-CE3E-4724-80E3-E1E26829A4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3ACB7-8A9B-4F77-96D0-30BE846812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E3116-D05C-4B45-AF76-BD7F33683A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135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85967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593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305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25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854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8929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869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B47B-E756-44FD-8D09-8BC60A01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0AB98-64A5-410B-9702-EA1F572DF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6480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latin typeface="+mn-lt"/>
                <a:ea typeface="+mn-ea"/>
                <a:cs typeface="+mn-cs"/>
                <a:sym typeface="Source Sans Pro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08264" indent="-465364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51164" indent="-465364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494064" indent="-465364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836964" indent="-465364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UW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UW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UW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UW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UW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UW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UW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UW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UWA"/>
        </a:defRPr>
      </a:lvl9pPr>
    </p:titleStyle>
    <p:bodyStyle>
      <a:lvl1pPr marL="370416" marR="0" indent="-370416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814916" marR="0" indent="-370416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259416" marR="0" indent="-370416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703916" marR="0" indent="-370416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2148416" marR="0" indent="-370416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592916" marR="0" indent="-370416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3037416" marR="0" indent="-370416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481916" marR="0" indent="-370416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926416" marR="0" indent="-370416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tars.jpg" descr="Decorative only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UWA-Acronym-Hor-CMYK-Rev.png" descr="The University of Western Australia with an image of the crest.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760" y="11798776"/>
            <a:ext cx="5001368" cy="164330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2A602F-7E65-470D-8B5C-A3AAD50B747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153888" y="7375615"/>
            <a:ext cx="13622759" cy="13545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AU" sz="4800" b="1" dirty="0">
                <a:solidFill>
                  <a:schemeClr val="bg1"/>
                </a:solidFill>
              </a:rPr>
              <a:t>Dr Caren Han</a:t>
            </a:r>
          </a:p>
          <a:p>
            <a:pPr algn="l"/>
            <a:r>
              <a:rPr lang="en-AU" sz="4800" dirty="0">
                <a:solidFill>
                  <a:schemeClr val="bg1"/>
                </a:solidFill>
              </a:rPr>
              <a:t>University of Western Australia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C440F9D-7DE8-4C5D-BA29-9597B127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8" y="2033464"/>
            <a:ext cx="20975216" cy="3600400"/>
          </a:xfrm>
        </p:spPr>
        <p:txBody>
          <a:bodyPr>
            <a:noAutofit/>
          </a:bodyPr>
          <a:lstStyle/>
          <a:p>
            <a:pPr algn="l"/>
            <a:r>
              <a:rPr lang="en-AU" sz="11500" b="1" dirty="0"/>
              <a:t>CITS5206</a:t>
            </a:r>
            <a:br>
              <a:rPr lang="en-AU" sz="11500" dirty="0"/>
            </a:br>
            <a:r>
              <a:rPr lang="en-AU" sz="11500" dirty="0"/>
              <a:t>Working in Software Teams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14716126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SWOT</a:t>
            </a:r>
            <a:r>
              <a:rPr lang="en-US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210CE3-8E74-F23C-984A-1930B9908BD2}"/>
              </a:ext>
            </a:extLst>
          </p:cNvPr>
          <p:cNvSpPr/>
          <p:nvPr/>
        </p:nvSpPr>
        <p:spPr>
          <a:xfrm>
            <a:off x="7223448" y="3545632"/>
            <a:ext cx="5112568" cy="4680520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A98100-7E73-F92E-75B9-00EC6A3AC80C}"/>
              </a:ext>
            </a:extLst>
          </p:cNvPr>
          <p:cNvSpPr/>
          <p:nvPr/>
        </p:nvSpPr>
        <p:spPr>
          <a:xfrm>
            <a:off x="12552040" y="3545632"/>
            <a:ext cx="5112568" cy="4680520"/>
          </a:xfrm>
          <a:prstGeom prst="roundRect">
            <a:avLst/>
          </a:prstGeom>
          <a:blipFill dpi="0" rotWithShape="1">
            <a:blip r:embed="rId4">
              <a:alphaModFix amt="45816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5BB6DDA-220E-EFF2-0F7A-B04D642A678B}"/>
              </a:ext>
            </a:extLst>
          </p:cNvPr>
          <p:cNvSpPr/>
          <p:nvPr/>
        </p:nvSpPr>
        <p:spPr>
          <a:xfrm>
            <a:off x="7228384" y="8476208"/>
            <a:ext cx="5112568" cy="4680520"/>
          </a:xfrm>
          <a:prstGeom prst="roundRect">
            <a:avLst/>
          </a:prstGeom>
          <a:blipFill dpi="0" rotWithShape="1">
            <a:blip r:embed="rId5">
              <a:alphaModFix amt="77077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1986161-B982-CD4D-B4A7-E1EC499CB95E}"/>
              </a:ext>
            </a:extLst>
          </p:cNvPr>
          <p:cNvSpPr/>
          <p:nvPr/>
        </p:nvSpPr>
        <p:spPr>
          <a:xfrm>
            <a:off x="12552040" y="8476208"/>
            <a:ext cx="5112568" cy="4680520"/>
          </a:xfrm>
          <a:prstGeom prst="roundRect">
            <a:avLst/>
          </a:prstGeom>
          <a:pattFill prst="pct90">
            <a:fgClr>
              <a:schemeClr val="accent4"/>
            </a:fgClr>
            <a:bgClr>
              <a:schemeClr val="bg1"/>
            </a:bgClr>
          </a:patt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026" name="Picture 2" descr="Strength icon PNG and SVG Vector Free Download">
            <a:extLst>
              <a:ext uri="{FF2B5EF4-FFF2-40B4-BE49-F238E27FC236}">
                <a16:creationId xmlns:a16="http://schemas.microsoft.com/office/drawing/2014/main" id="{C6FF1D5B-CD3A-F5CD-5002-9DD1B2BAF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201" y="3870425"/>
            <a:ext cx="657318" cy="7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E5687D-FFC7-AD41-C0E8-F8B739AA316E}"/>
              </a:ext>
            </a:extLst>
          </p:cNvPr>
          <p:cNvSpPr txBox="1"/>
          <p:nvPr/>
        </p:nvSpPr>
        <p:spPr>
          <a:xfrm>
            <a:off x="8359379" y="3895392"/>
            <a:ext cx="2518317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1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S</a:t>
            </a:r>
            <a:r>
              <a:rPr kumimoji="0" lang="en-US" sz="4400" b="1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trengths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F9562C-71B4-6EBF-B4A9-963837F2C6F3}"/>
              </a:ext>
            </a:extLst>
          </p:cNvPr>
          <p:cNvSpPr txBox="1"/>
          <p:nvPr/>
        </p:nvSpPr>
        <p:spPr>
          <a:xfrm>
            <a:off x="13172095" y="3895392"/>
            <a:ext cx="3068147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1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W</a:t>
            </a:r>
            <a:r>
              <a:rPr kumimoji="0" lang="en-US" sz="4400" b="1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eaknesses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86F474-FF8B-A79A-65A4-452A5EE2D70B}"/>
              </a:ext>
            </a:extLst>
          </p:cNvPr>
          <p:cNvSpPr txBox="1"/>
          <p:nvPr/>
        </p:nvSpPr>
        <p:spPr>
          <a:xfrm>
            <a:off x="7621960" y="8739891"/>
            <a:ext cx="3508973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1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O</a:t>
            </a:r>
            <a:r>
              <a:rPr kumimoji="0" lang="en-US" sz="4400" b="1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pportunities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2AE8D7-332D-3294-8BE8-1BE446D0E0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69966" y="4049688"/>
            <a:ext cx="821378" cy="8213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9F9B85-B54A-55F7-4800-F5F17840B0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4573" y="8575174"/>
            <a:ext cx="882142" cy="8821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2E8FA5-D408-FE71-C27A-27BF502B1F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66711" y="8609770"/>
            <a:ext cx="952863" cy="9528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5660EC7-0EA0-B629-A3EF-8DC1A94EC437}"/>
              </a:ext>
            </a:extLst>
          </p:cNvPr>
          <p:cNvSpPr txBox="1"/>
          <p:nvPr/>
        </p:nvSpPr>
        <p:spPr>
          <a:xfrm>
            <a:off x="13703490" y="8675512"/>
            <a:ext cx="200535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1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T</a:t>
            </a:r>
            <a:r>
              <a:rPr kumimoji="0" lang="en-US" sz="4400" b="1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hreats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189D2F-0E58-E87D-F208-D49DB2EC1643}"/>
              </a:ext>
            </a:extLst>
          </p:cNvPr>
          <p:cNvSpPr txBox="1"/>
          <p:nvPr/>
        </p:nvSpPr>
        <p:spPr>
          <a:xfrm>
            <a:off x="7599253" y="5136048"/>
            <a:ext cx="4387059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What are your </a:t>
            </a:r>
            <a:r>
              <a:rPr kumimoji="0" lang="en-US" sz="3000" b="1" i="1" u="sng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personal</a:t>
            </a:r>
            <a:br>
              <a:rPr kumimoji="0" lang="en-US" sz="3000" b="1" i="1" u="sng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</a:br>
            <a:r>
              <a:rPr kumimoji="0" lang="en-US" sz="3000" b="1" i="1" u="sng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internal strengths</a:t>
            </a:r>
            <a:r>
              <a:rPr kumimoji="0" lang="en-US" sz="3000" i="1" u="sng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 or </a:t>
            </a:r>
            <a:r>
              <a:rPr kumimoji="0" lang="en-US" sz="3000" b="1" i="1" u="sng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skill</a:t>
            </a:r>
            <a:b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</a:b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that you can lean on to </a:t>
            </a:r>
            <a:b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</a:b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achieve your project goal?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6770B4-3F13-F393-4986-5749EF01C7C8}"/>
              </a:ext>
            </a:extLst>
          </p:cNvPr>
          <p:cNvSpPr txBox="1"/>
          <p:nvPr/>
        </p:nvSpPr>
        <p:spPr>
          <a:xfrm>
            <a:off x="12914794" y="5157326"/>
            <a:ext cx="4387059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What prevented you from </a:t>
            </a:r>
            <a:r>
              <a:rPr kumimoji="0" lang="en-US" sz="3000" b="1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completing your project goal</a:t>
            </a: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? </a:t>
            </a:r>
            <a:r>
              <a:rPr lang="en-US" sz="3000" i="1" dirty="0">
                <a:solidFill>
                  <a:schemeClr val="bg1">
                    <a:lumMod val="95000"/>
                  </a:schemeClr>
                </a:solidFill>
                <a:latin typeface="+mn-lt"/>
                <a:cs typeface="+mn-cs"/>
              </a:rPr>
              <a:t>In what areas do you </a:t>
            </a:r>
            <a:r>
              <a:rPr lang="en-US" sz="3000" b="1" i="1" dirty="0">
                <a:solidFill>
                  <a:schemeClr val="bg1">
                    <a:lumMod val="95000"/>
                  </a:schemeClr>
                </a:solidFill>
                <a:latin typeface="+mn-lt"/>
                <a:cs typeface="+mn-cs"/>
              </a:rPr>
              <a:t>need to improve</a:t>
            </a:r>
            <a:r>
              <a:rPr lang="en-US" sz="3000" i="1" dirty="0">
                <a:solidFill>
                  <a:schemeClr val="bg1">
                    <a:lumMod val="95000"/>
                  </a:schemeClr>
                </a:solidFill>
                <a:latin typeface="+mn-lt"/>
                <a:cs typeface="+mn-cs"/>
              </a:rPr>
              <a:t>?</a:t>
            </a:r>
            <a:endParaRPr kumimoji="0" lang="en-US" sz="3000" i="1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+mn-lt"/>
              <a:ea typeface="Helvetica Light"/>
              <a:cs typeface="+mn-cs"/>
              <a:sym typeface="Helvetica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8D6DA5-AE32-BFEF-1136-D52168A6FA81}"/>
              </a:ext>
            </a:extLst>
          </p:cNvPr>
          <p:cNvSpPr txBox="1"/>
          <p:nvPr/>
        </p:nvSpPr>
        <p:spPr>
          <a:xfrm>
            <a:off x="7599016" y="9774243"/>
            <a:ext cx="4590032" cy="2452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What </a:t>
            </a:r>
            <a:r>
              <a:rPr kumimoji="0" lang="en-US" sz="3000" i="1" u="sng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external opportunities such as resources or people</a:t>
            </a: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, can you take advantage of to help you to achieve your project goal?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4154DB-9EC6-0F55-3C43-E860EC7F7296}"/>
              </a:ext>
            </a:extLst>
          </p:cNvPr>
          <p:cNvSpPr txBox="1"/>
          <p:nvPr/>
        </p:nvSpPr>
        <p:spPr>
          <a:xfrm>
            <a:off x="12914557" y="10026353"/>
            <a:ext cx="4387059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What </a:t>
            </a:r>
            <a:r>
              <a:rPr kumimoji="0" lang="en-US" sz="3000" b="1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external threats or obstacles</a:t>
            </a: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 do you face? What are your </a:t>
            </a:r>
            <a:r>
              <a:rPr kumimoji="0" lang="en-US" sz="3000" b="1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competitors</a:t>
            </a: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 doing that you are not?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4F4FE0-29A0-29A3-C261-F4080F959E43}"/>
              </a:ext>
            </a:extLst>
          </p:cNvPr>
          <p:cNvSpPr txBox="1"/>
          <p:nvPr/>
        </p:nvSpPr>
        <p:spPr>
          <a:xfrm rot="16200000">
            <a:off x="5864638" y="5437246"/>
            <a:ext cx="1662314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Internal</a:t>
            </a:r>
            <a:endParaRPr kumimoji="0" lang="en-US" sz="4800" b="1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CFA107-A10C-8C09-5CA4-E23C0E277FA6}"/>
              </a:ext>
            </a:extLst>
          </p:cNvPr>
          <p:cNvSpPr txBox="1"/>
          <p:nvPr/>
        </p:nvSpPr>
        <p:spPr>
          <a:xfrm rot="16200000">
            <a:off x="5837469" y="10467334"/>
            <a:ext cx="1726433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External</a:t>
            </a:r>
            <a:endParaRPr kumimoji="0" lang="en-US" sz="4800" b="1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6BD619-9F1D-06A7-F6CA-9E250BB3D94B}"/>
              </a:ext>
            </a:extLst>
          </p:cNvPr>
          <p:cNvSpPr txBox="1"/>
          <p:nvPr/>
        </p:nvSpPr>
        <p:spPr>
          <a:xfrm>
            <a:off x="9063679" y="2801451"/>
            <a:ext cx="166071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Positive</a:t>
            </a:r>
            <a:endParaRPr kumimoji="0" lang="en-US" sz="4800" b="1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BE3D9-4943-57FE-6571-0EA731941925}"/>
              </a:ext>
            </a:extLst>
          </p:cNvPr>
          <p:cNvSpPr txBox="1"/>
          <p:nvPr/>
        </p:nvSpPr>
        <p:spPr>
          <a:xfrm>
            <a:off x="14181552" y="2801451"/>
            <a:ext cx="185307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Negative</a:t>
            </a:r>
            <a:endParaRPr kumimoji="0" lang="en-US" sz="4800" b="1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04591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14716126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SWOT</a:t>
            </a:r>
            <a:r>
              <a:rPr lang="en-US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r>
              <a:rPr lang="ko-KR" altLang="en-US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altLang="ko-KR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endParaRPr lang="en-AU" sz="10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4F46392-DDC8-2739-E14F-8EB644AA5197}"/>
              </a:ext>
            </a:extLst>
          </p:cNvPr>
          <p:cNvSpPr/>
          <p:nvPr/>
        </p:nvSpPr>
        <p:spPr>
          <a:xfrm>
            <a:off x="7223448" y="3545632"/>
            <a:ext cx="5112568" cy="4680520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0A8F5A-70AD-2C7E-794E-E17AFBCCEC43}"/>
              </a:ext>
            </a:extLst>
          </p:cNvPr>
          <p:cNvSpPr/>
          <p:nvPr/>
        </p:nvSpPr>
        <p:spPr>
          <a:xfrm>
            <a:off x="12552040" y="3545632"/>
            <a:ext cx="5112568" cy="4680520"/>
          </a:xfrm>
          <a:prstGeom prst="roundRect">
            <a:avLst/>
          </a:prstGeom>
          <a:blipFill dpi="0" rotWithShape="1">
            <a:blip r:embed="rId4">
              <a:alphaModFix amt="45816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DEBC6F-BD79-90E1-8C6E-D7EF999FA456}"/>
              </a:ext>
            </a:extLst>
          </p:cNvPr>
          <p:cNvSpPr/>
          <p:nvPr/>
        </p:nvSpPr>
        <p:spPr>
          <a:xfrm>
            <a:off x="7228384" y="8476208"/>
            <a:ext cx="5112568" cy="4680520"/>
          </a:xfrm>
          <a:prstGeom prst="roundRect">
            <a:avLst/>
          </a:prstGeom>
          <a:blipFill dpi="0" rotWithShape="1">
            <a:blip r:embed="rId5">
              <a:alphaModFix amt="77077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418783-BFD3-7FE3-BA78-A0D5AD6A181D}"/>
              </a:ext>
            </a:extLst>
          </p:cNvPr>
          <p:cNvSpPr/>
          <p:nvPr/>
        </p:nvSpPr>
        <p:spPr>
          <a:xfrm>
            <a:off x="12552040" y="8476208"/>
            <a:ext cx="5112568" cy="4680520"/>
          </a:xfrm>
          <a:prstGeom prst="roundRect">
            <a:avLst/>
          </a:prstGeom>
          <a:pattFill prst="pct90">
            <a:fgClr>
              <a:schemeClr val="accent4"/>
            </a:fgClr>
            <a:bgClr>
              <a:schemeClr val="bg1"/>
            </a:bgClr>
          </a:patt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8" name="Picture 2" descr="Strength icon PNG and SVG Vector Free Download">
            <a:extLst>
              <a:ext uri="{FF2B5EF4-FFF2-40B4-BE49-F238E27FC236}">
                <a16:creationId xmlns:a16="http://schemas.microsoft.com/office/drawing/2014/main" id="{06D8D7C7-8D39-1EF3-51E4-553D5E431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201" y="3870425"/>
            <a:ext cx="657318" cy="7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5DD857-509A-F2AD-6DF5-5D5708B5DB5D}"/>
              </a:ext>
            </a:extLst>
          </p:cNvPr>
          <p:cNvSpPr txBox="1"/>
          <p:nvPr/>
        </p:nvSpPr>
        <p:spPr>
          <a:xfrm>
            <a:off x="8359379" y="3895392"/>
            <a:ext cx="2518317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1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S</a:t>
            </a:r>
            <a:r>
              <a:rPr kumimoji="0" lang="en-US" sz="4400" b="1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trengths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5F804-3599-5569-5F6A-157FDD1149AE}"/>
              </a:ext>
            </a:extLst>
          </p:cNvPr>
          <p:cNvSpPr txBox="1"/>
          <p:nvPr/>
        </p:nvSpPr>
        <p:spPr>
          <a:xfrm>
            <a:off x="13172095" y="3895392"/>
            <a:ext cx="3068147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1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W</a:t>
            </a:r>
            <a:r>
              <a:rPr kumimoji="0" lang="en-US" sz="4400" b="1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eaknesses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82B09-119F-52C3-7385-4241386BBFDA}"/>
              </a:ext>
            </a:extLst>
          </p:cNvPr>
          <p:cNvSpPr txBox="1"/>
          <p:nvPr/>
        </p:nvSpPr>
        <p:spPr>
          <a:xfrm>
            <a:off x="7621960" y="8739891"/>
            <a:ext cx="3508973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1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O</a:t>
            </a:r>
            <a:r>
              <a:rPr kumimoji="0" lang="en-US" sz="4400" b="1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pportunities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856A4E-5581-FF0A-DA5A-C84568049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69966" y="4049688"/>
            <a:ext cx="821378" cy="8213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58336E-B46C-DF27-D2AC-1DE3A9455A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4573" y="8575174"/>
            <a:ext cx="882142" cy="8821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35B248-4A07-691A-32DB-76CC3916B7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66711" y="8609770"/>
            <a:ext cx="952863" cy="95286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DA0153-DD4E-F501-BE80-0D99B871EF4B}"/>
              </a:ext>
            </a:extLst>
          </p:cNvPr>
          <p:cNvSpPr txBox="1"/>
          <p:nvPr/>
        </p:nvSpPr>
        <p:spPr>
          <a:xfrm>
            <a:off x="13703490" y="8675512"/>
            <a:ext cx="200535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1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T</a:t>
            </a:r>
            <a:r>
              <a:rPr kumimoji="0" lang="en-US" sz="4400" b="1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hreats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E5827E-6963-7F79-E18D-170D515AB3AB}"/>
              </a:ext>
            </a:extLst>
          </p:cNvPr>
          <p:cNvSpPr txBox="1"/>
          <p:nvPr/>
        </p:nvSpPr>
        <p:spPr>
          <a:xfrm>
            <a:off x="7599253" y="5136048"/>
            <a:ext cx="4387059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What are your </a:t>
            </a:r>
            <a:r>
              <a:rPr kumimoji="0" lang="en-US" sz="3000" b="1" i="1" u="sng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personal</a:t>
            </a:r>
            <a:br>
              <a:rPr kumimoji="0" lang="en-US" sz="3000" b="1" i="1" u="sng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</a:br>
            <a:r>
              <a:rPr kumimoji="0" lang="en-US" sz="3000" b="1" i="1" u="sng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internal strengths</a:t>
            </a:r>
            <a:r>
              <a:rPr kumimoji="0" lang="en-US" sz="3000" i="1" u="sng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 or </a:t>
            </a:r>
            <a:r>
              <a:rPr kumimoji="0" lang="en-US" sz="3000" b="1" i="1" u="sng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skill</a:t>
            </a:r>
            <a:b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</a:b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that you can lean on to </a:t>
            </a:r>
            <a:b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</a:b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achieve your project goal?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89619E-1C84-E7CE-7E5C-6A40BF6B1171}"/>
              </a:ext>
            </a:extLst>
          </p:cNvPr>
          <p:cNvSpPr txBox="1"/>
          <p:nvPr/>
        </p:nvSpPr>
        <p:spPr>
          <a:xfrm>
            <a:off x="12914794" y="5157326"/>
            <a:ext cx="4387059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What prevented you from </a:t>
            </a:r>
            <a:r>
              <a:rPr kumimoji="0" lang="en-US" sz="3000" b="1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completing your project goal</a:t>
            </a: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? </a:t>
            </a:r>
            <a:r>
              <a:rPr lang="en-US" sz="3000" i="1" dirty="0">
                <a:solidFill>
                  <a:schemeClr val="bg1">
                    <a:lumMod val="95000"/>
                  </a:schemeClr>
                </a:solidFill>
                <a:latin typeface="+mn-lt"/>
                <a:cs typeface="+mn-cs"/>
              </a:rPr>
              <a:t>In what areas do you </a:t>
            </a:r>
            <a:r>
              <a:rPr lang="en-US" sz="3000" b="1" i="1" dirty="0">
                <a:solidFill>
                  <a:schemeClr val="bg1">
                    <a:lumMod val="95000"/>
                  </a:schemeClr>
                </a:solidFill>
                <a:latin typeface="+mn-lt"/>
                <a:cs typeface="+mn-cs"/>
              </a:rPr>
              <a:t>need to improve</a:t>
            </a:r>
            <a:r>
              <a:rPr lang="en-US" sz="3000" i="1" dirty="0">
                <a:solidFill>
                  <a:schemeClr val="bg1">
                    <a:lumMod val="95000"/>
                  </a:schemeClr>
                </a:solidFill>
                <a:latin typeface="+mn-lt"/>
                <a:cs typeface="+mn-cs"/>
              </a:rPr>
              <a:t>?</a:t>
            </a:r>
            <a:endParaRPr kumimoji="0" lang="en-US" sz="3000" i="1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+mn-lt"/>
              <a:ea typeface="Helvetica Light"/>
              <a:cs typeface="+mn-cs"/>
              <a:sym typeface="Helvetica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CB752B-5D2C-1032-F198-F6B410379C64}"/>
              </a:ext>
            </a:extLst>
          </p:cNvPr>
          <p:cNvSpPr txBox="1"/>
          <p:nvPr/>
        </p:nvSpPr>
        <p:spPr>
          <a:xfrm>
            <a:off x="7599016" y="9774243"/>
            <a:ext cx="4590032" cy="2452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What </a:t>
            </a:r>
            <a:r>
              <a:rPr kumimoji="0" lang="en-US" sz="3000" i="1" u="sng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external opportunities such as resources or people</a:t>
            </a: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, can you take advantage of to help you to achieve your project goal?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78D9DE-AE2F-9CD5-5A09-D977E42D0C7C}"/>
              </a:ext>
            </a:extLst>
          </p:cNvPr>
          <p:cNvSpPr txBox="1"/>
          <p:nvPr/>
        </p:nvSpPr>
        <p:spPr>
          <a:xfrm>
            <a:off x="12914557" y="10026353"/>
            <a:ext cx="4387059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What </a:t>
            </a:r>
            <a:r>
              <a:rPr kumimoji="0" lang="en-US" sz="3000" b="1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external threats or obstacles</a:t>
            </a: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 do you face? What are your </a:t>
            </a:r>
            <a:r>
              <a:rPr kumimoji="0" lang="en-US" sz="3000" b="1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competitors</a:t>
            </a: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Helvetica Light"/>
                <a:cs typeface="+mn-cs"/>
                <a:sym typeface="Helvetica Light"/>
              </a:rPr>
              <a:t> doing that you are not?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0E8EC-2F63-895C-2BBC-293219D32545}"/>
              </a:ext>
            </a:extLst>
          </p:cNvPr>
          <p:cNvSpPr txBox="1"/>
          <p:nvPr/>
        </p:nvSpPr>
        <p:spPr>
          <a:xfrm rot="16200000">
            <a:off x="5864638" y="5437246"/>
            <a:ext cx="1662314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Internal</a:t>
            </a:r>
            <a:endParaRPr kumimoji="0" lang="en-US" sz="4800" b="1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57D136-5DBF-DCD3-8780-318A02E0C573}"/>
              </a:ext>
            </a:extLst>
          </p:cNvPr>
          <p:cNvSpPr txBox="1"/>
          <p:nvPr/>
        </p:nvSpPr>
        <p:spPr>
          <a:xfrm rot="16200000">
            <a:off x="5837469" y="10467334"/>
            <a:ext cx="1726433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External</a:t>
            </a:r>
            <a:endParaRPr kumimoji="0" lang="en-US" sz="4800" b="1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33E0E8-2205-C757-74EB-023B3B0E4520}"/>
              </a:ext>
            </a:extLst>
          </p:cNvPr>
          <p:cNvSpPr txBox="1"/>
          <p:nvPr/>
        </p:nvSpPr>
        <p:spPr>
          <a:xfrm>
            <a:off x="9063679" y="2801451"/>
            <a:ext cx="166071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Positive</a:t>
            </a:r>
            <a:endParaRPr kumimoji="0" lang="en-US" sz="4800" b="1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1211E7-0DBD-E516-6B22-2551890388BB}"/>
              </a:ext>
            </a:extLst>
          </p:cNvPr>
          <p:cNvSpPr txBox="1"/>
          <p:nvPr/>
        </p:nvSpPr>
        <p:spPr>
          <a:xfrm>
            <a:off x="14181552" y="2801451"/>
            <a:ext cx="185307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Negative</a:t>
            </a:r>
            <a:endParaRPr kumimoji="0" lang="en-US" sz="4800" b="1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870AC1-3B30-7085-9334-8255EA78C442}"/>
              </a:ext>
            </a:extLst>
          </p:cNvPr>
          <p:cNvSpPr txBox="1"/>
          <p:nvPr/>
        </p:nvSpPr>
        <p:spPr>
          <a:xfrm>
            <a:off x="1842602" y="3663234"/>
            <a:ext cx="3936094" cy="1794107"/>
          </a:xfrm>
          <a:prstGeom prst="wedgeRoundRectCallout">
            <a:avLst>
              <a:gd name="adj1" fmla="val 81001"/>
              <a:gd name="adj2" fmla="val -9738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Quick Learner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Creative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Good at Multi-task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Fluent Python Programming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B262B5-3AD6-9901-CE33-44F34D27D0FC}"/>
              </a:ext>
            </a:extLst>
          </p:cNvPr>
          <p:cNvSpPr txBox="1"/>
          <p:nvPr/>
        </p:nvSpPr>
        <p:spPr>
          <a:xfrm>
            <a:off x="1660343" y="11124278"/>
            <a:ext cx="4559244" cy="2202730"/>
          </a:xfrm>
          <a:prstGeom prst="wedgeRoundRectCallout">
            <a:avLst>
              <a:gd name="adj1" fmla="val 71078"/>
              <a:gd name="adj2" fmla="val 3712"/>
              <a:gd name="adj3" fmla="val 1666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Our team is collaborating closely</a:t>
            </a:r>
            <a:b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</a:b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for preparation for the project.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accent1">
                  <a:lumMod val="50000"/>
                </a:schemeClr>
              </a:solidFill>
              <a:ea typeface="Helvetica Light"/>
              <a:cs typeface="Helvetica Light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The project requires me to be a </a:t>
            </a:r>
            <a:b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</a:b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main developer for reporting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B38B38-AD2A-7186-75B0-A48C8306F2CD}"/>
              </a:ext>
            </a:extLst>
          </p:cNvPr>
          <p:cNvSpPr txBox="1"/>
          <p:nvPr/>
        </p:nvSpPr>
        <p:spPr>
          <a:xfrm>
            <a:off x="19012008" y="3663235"/>
            <a:ext cx="3557655" cy="1794107"/>
          </a:xfrm>
          <a:prstGeom prst="wedgeRoundRectCallout">
            <a:avLst>
              <a:gd name="adj1" fmla="val -78068"/>
              <a:gd name="adj2" fmla="val -6199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Avoid Presentation </a:t>
            </a:r>
            <a:b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</a:b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(Nervous, Not Confident)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+mn-lt"/>
              <a:ea typeface="Helvetica Light"/>
              <a:cs typeface="Helvetica Light"/>
              <a:sym typeface="Helvetica Light"/>
            </a:endParaRPr>
          </a:p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Procrastination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2B5ADF-29FB-D0B4-EBF3-12F461A6E4E8}"/>
              </a:ext>
            </a:extLst>
          </p:cNvPr>
          <p:cNvSpPr txBox="1"/>
          <p:nvPr/>
        </p:nvSpPr>
        <p:spPr>
          <a:xfrm>
            <a:off x="19035071" y="11362621"/>
            <a:ext cx="3715691" cy="1794107"/>
          </a:xfrm>
          <a:prstGeom prst="wedgeRoundRectCallout">
            <a:avLst>
              <a:gd name="adj1" fmla="val -81995"/>
              <a:gd name="adj2" fmla="val 10082"/>
              <a:gd name="adj3" fmla="val 1666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Overload work</a:t>
            </a:r>
          </a:p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+mn-lt"/>
              <a:ea typeface="Helvetica Light"/>
              <a:cs typeface="Helvetica Light"/>
              <a:sym typeface="Helvetica Light"/>
            </a:endParaRPr>
          </a:p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Lack of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Helvetica Light"/>
                <a:cs typeface="Helvetica Light"/>
              </a:rPr>
              <a:t>python packages</a:t>
            </a:r>
            <a:br>
              <a:rPr lang="en-US" sz="2400" dirty="0">
                <a:solidFill>
                  <a:schemeClr val="accent6">
                    <a:lumMod val="50000"/>
                  </a:schemeClr>
                </a:solidFill>
                <a:ea typeface="Helvetica Light"/>
                <a:cs typeface="Helvetica Light"/>
              </a:rPr>
            </a:b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Helvetica Light"/>
                <a:cs typeface="Helvetica Light"/>
              </a:rPr>
              <a:t>to achieve the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ea typeface="Helvetica Light"/>
                <a:cs typeface="Helvetica Light"/>
              </a:rPr>
              <a:t> </a:t>
            </a:r>
            <a:r>
              <a:rPr lang="en-AU" altLang="ko-KR" sz="2400" dirty="0">
                <a:solidFill>
                  <a:schemeClr val="accent6">
                    <a:lumMod val="50000"/>
                  </a:schemeClr>
                </a:solidFill>
                <a:ea typeface="Helvetica Light"/>
                <a:cs typeface="Helvetica Light"/>
              </a:rPr>
              <a:t>project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Helvetica Light"/>
                <a:cs typeface="Helvetica Light"/>
              </a:rPr>
              <a:t> goal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+mn-l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87226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tars.jpg" descr="Decorative only">
            <a:extLst>
              <a:ext uri="{FF2B5EF4-FFF2-40B4-BE49-F238E27FC236}">
                <a16:creationId xmlns:a16="http://schemas.microsoft.com/office/drawing/2014/main" id="{20E2C640-5B73-952D-3A21-061439B29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48E3E-49C1-4950-9DE2-34DD725E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37" y="1457400"/>
            <a:ext cx="14716126" cy="4643438"/>
          </a:xfrm>
        </p:spPr>
        <p:txBody>
          <a:bodyPr/>
          <a:lstStyle/>
          <a:p>
            <a:r>
              <a:rPr lang="en-AU" dirty="0"/>
              <a:t>SHOW your own</a:t>
            </a:r>
            <a:br>
              <a:rPr lang="en-AU" dirty="0"/>
            </a:br>
            <a:r>
              <a:rPr lang="en-AU" dirty="0"/>
              <a:t>SWOT Analysis</a:t>
            </a:r>
          </a:p>
        </p:txBody>
      </p:sp>
      <p:pic>
        <p:nvPicPr>
          <p:cNvPr id="9218" name="Picture 2" descr="Swot icons for free download | Freepik">
            <a:extLst>
              <a:ext uri="{FF2B5EF4-FFF2-40B4-BE49-F238E27FC236}">
                <a16:creationId xmlns:a16="http://schemas.microsoft.com/office/drawing/2014/main" id="{567DA278-A960-0057-F1DF-B06ED46BB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364" y="6371581"/>
            <a:ext cx="3899272" cy="389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23114568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Development – Norming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EA79C-251D-D88B-3F39-05CDB1D20D65}"/>
              </a:ext>
            </a:extLst>
          </p:cNvPr>
          <p:cNvSpPr txBox="1"/>
          <p:nvPr/>
        </p:nvSpPr>
        <p:spPr>
          <a:xfrm>
            <a:off x="526704" y="3257600"/>
            <a:ext cx="1579278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Teams often go through steps or phases during their development.</a:t>
            </a:r>
            <a:endParaRPr kumimoji="0" lang="en-US" sz="6000" b="1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6E259-0E86-CAD9-7649-0298B060CB15}"/>
              </a:ext>
            </a:extLst>
          </p:cNvPr>
          <p:cNvSpPr txBox="1"/>
          <p:nvPr/>
        </p:nvSpPr>
        <p:spPr>
          <a:xfrm>
            <a:off x="3028853" y="10195628"/>
            <a:ext cx="224901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800" b="1" i="1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Forming</a:t>
            </a:r>
          </a:p>
        </p:txBody>
      </p:sp>
      <p:pic>
        <p:nvPicPr>
          <p:cNvPr id="3074" name="Picture 2" descr="Guiding Framework for Setting Up a Sickle Cell Disease Surveillance System  | CDC">
            <a:extLst>
              <a:ext uri="{FF2B5EF4-FFF2-40B4-BE49-F238E27FC236}">
                <a16:creationId xmlns:a16="http://schemas.microsoft.com/office/drawing/2014/main" id="{97A8259F-3D05-2CA2-B355-3931AE432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912" y="5995045"/>
            <a:ext cx="3536950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Form a Kickass Content Team - Moz">
            <a:extLst>
              <a:ext uri="{FF2B5EF4-FFF2-40B4-BE49-F238E27FC236}">
                <a16:creationId xmlns:a16="http://schemas.microsoft.com/office/drawing/2014/main" id="{EA1DAB0E-5947-B28D-3DA5-4C0BA192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633864"/>
            <a:ext cx="6858000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EF400-A989-7A5E-E21E-3302C2116153}"/>
              </a:ext>
            </a:extLst>
          </p:cNvPr>
          <p:cNvSpPr txBox="1"/>
          <p:nvPr/>
        </p:nvSpPr>
        <p:spPr>
          <a:xfrm>
            <a:off x="9506484" y="10195628"/>
            <a:ext cx="539891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1" strike="noStrike" cap="none" spc="0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+mj-lt"/>
                <a:ea typeface="Helvetica Light"/>
                <a:cs typeface="Helvetica Light"/>
                <a:sym typeface="Helvetica Light"/>
              </a:rPr>
              <a:t>Storming</a:t>
            </a:r>
            <a:r>
              <a:rPr kumimoji="0" lang="en-US" sz="4800" b="1" i="1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+mj-lt"/>
                <a:ea typeface="Helvetica Light"/>
                <a:cs typeface="Helvetica Light"/>
                <a:sym typeface="Helvetica Light"/>
              </a:rPr>
              <a:t> &amp; </a:t>
            </a:r>
            <a:r>
              <a:rPr kumimoji="0" lang="en-US" sz="4800" b="1" i="1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Helvetica Light"/>
                <a:cs typeface="Helvetica Light"/>
                <a:sym typeface="Helvetica Light"/>
              </a:rPr>
              <a:t>Norming</a:t>
            </a:r>
          </a:p>
        </p:txBody>
      </p:sp>
      <p:pic>
        <p:nvPicPr>
          <p:cNvPr id="8" name="Picture 6" descr="Team building - Free people icons">
            <a:extLst>
              <a:ext uri="{FF2B5EF4-FFF2-40B4-BE49-F238E27FC236}">
                <a16:creationId xmlns:a16="http://schemas.microsoft.com/office/drawing/2014/main" id="{371F4FAE-CD97-729C-EDE3-809A832D0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656" y="4995491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28BB92-8404-FCF1-569B-4F0445A2863B}"/>
              </a:ext>
            </a:extLst>
          </p:cNvPr>
          <p:cNvSpPr txBox="1"/>
          <p:nvPr/>
        </p:nvSpPr>
        <p:spPr>
          <a:xfrm>
            <a:off x="18855683" y="10195628"/>
            <a:ext cx="3018454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4800" b="1" i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Performing</a:t>
            </a:r>
            <a:endParaRPr kumimoji="0" lang="en-US" sz="4800" b="1" i="1" strike="noStrike" cap="none" spc="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FillTx/>
              <a:latin typeface="+mj-l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147393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14716126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SWOT</a:t>
            </a:r>
            <a:r>
              <a:rPr lang="en-US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r>
              <a:rPr lang="ko-KR" altLang="en-US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altLang="ko-KR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</a:t>
            </a:r>
            <a:endParaRPr lang="en-AU" sz="10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4F46392-DDC8-2739-E14F-8EB644AA5197}"/>
              </a:ext>
            </a:extLst>
          </p:cNvPr>
          <p:cNvSpPr/>
          <p:nvPr/>
        </p:nvSpPr>
        <p:spPr>
          <a:xfrm>
            <a:off x="7223448" y="3545632"/>
            <a:ext cx="5112568" cy="4680520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0A8F5A-70AD-2C7E-794E-E17AFBCCEC43}"/>
              </a:ext>
            </a:extLst>
          </p:cNvPr>
          <p:cNvSpPr/>
          <p:nvPr/>
        </p:nvSpPr>
        <p:spPr>
          <a:xfrm>
            <a:off x="12552040" y="3545632"/>
            <a:ext cx="5112568" cy="4680520"/>
          </a:xfrm>
          <a:prstGeom prst="roundRect">
            <a:avLst/>
          </a:prstGeom>
          <a:blipFill dpi="0" rotWithShape="1">
            <a:blip r:embed="rId4">
              <a:alphaModFix amt="45816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DEBC6F-BD79-90E1-8C6E-D7EF999FA456}"/>
              </a:ext>
            </a:extLst>
          </p:cNvPr>
          <p:cNvSpPr/>
          <p:nvPr/>
        </p:nvSpPr>
        <p:spPr>
          <a:xfrm>
            <a:off x="7228384" y="8476208"/>
            <a:ext cx="5112568" cy="4680520"/>
          </a:xfrm>
          <a:prstGeom prst="roundRect">
            <a:avLst/>
          </a:prstGeom>
          <a:blipFill dpi="0" rotWithShape="1">
            <a:blip r:embed="rId5">
              <a:alphaModFix amt="77077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418783-BFD3-7FE3-BA78-A0D5AD6A181D}"/>
              </a:ext>
            </a:extLst>
          </p:cNvPr>
          <p:cNvSpPr/>
          <p:nvPr/>
        </p:nvSpPr>
        <p:spPr>
          <a:xfrm>
            <a:off x="12552040" y="8476208"/>
            <a:ext cx="5112568" cy="4680520"/>
          </a:xfrm>
          <a:prstGeom prst="roundRect">
            <a:avLst/>
          </a:prstGeom>
          <a:pattFill prst="pct90">
            <a:fgClr>
              <a:schemeClr val="accent4"/>
            </a:fgClr>
            <a:bgClr>
              <a:schemeClr val="bg1"/>
            </a:bgClr>
          </a:patt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8" name="Picture 2" descr="Strength icon PNG and SVG Vector Free Download">
            <a:extLst>
              <a:ext uri="{FF2B5EF4-FFF2-40B4-BE49-F238E27FC236}">
                <a16:creationId xmlns:a16="http://schemas.microsoft.com/office/drawing/2014/main" id="{06D8D7C7-8D39-1EF3-51E4-553D5E431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201" y="3870425"/>
            <a:ext cx="657318" cy="7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5DD857-509A-F2AD-6DF5-5D5708B5DB5D}"/>
              </a:ext>
            </a:extLst>
          </p:cNvPr>
          <p:cNvSpPr txBox="1"/>
          <p:nvPr/>
        </p:nvSpPr>
        <p:spPr>
          <a:xfrm>
            <a:off x="8359379" y="3895392"/>
            <a:ext cx="2518317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1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S</a:t>
            </a:r>
            <a:r>
              <a:rPr kumimoji="0" lang="en-US" sz="4400" b="1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trengths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5F804-3599-5569-5F6A-157FDD1149AE}"/>
              </a:ext>
            </a:extLst>
          </p:cNvPr>
          <p:cNvSpPr txBox="1"/>
          <p:nvPr/>
        </p:nvSpPr>
        <p:spPr>
          <a:xfrm>
            <a:off x="13172095" y="3895392"/>
            <a:ext cx="3068147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1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W</a:t>
            </a:r>
            <a:r>
              <a:rPr kumimoji="0" lang="en-US" sz="4400" b="1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eaknesses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82B09-119F-52C3-7385-4241386BBFDA}"/>
              </a:ext>
            </a:extLst>
          </p:cNvPr>
          <p:cNvSpPr txBox="1"/>
          <p:nvPr/>
        </p:nvSpPr>
        <p:spPr>
          <a:xfrm>
            <a:off x="7621960" y="12135285"/>
            <a:ext cx="3508973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1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O</a:t>
            </a:r>
            <a:r>
              <a:rPr kumimoji="0" lang="en-US" sz="4400" b="1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pportunities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856A4E-5581-FF0A-DA5A-C84568049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69966" y="4049688"/>
            <a:ext cx="821378" cy="8213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58336E-B46C-DF27-D2AC-1DE3A9455A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4573" y="11970568"/>
            <a:ext cx="882142" cy="8821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35B248-4A07-691A-32DB-76CC3916B7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66711" y="12005164"/>
            <a:ext cx="952863" cy="95286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DA0153-DD4E-F501-BE80-0D99B871EF4B}"/>
              </a:ext>
            </a:extLst>
          </p:cNvPr>
          <p:cNvSpPr txBox="1"/>
          <p:nvPr/>
        </p:nvSpPr>
        <p:spPr>
          <a:xfrm>
            <a:off x="13703490" y="12070906"/>
            <a:ext cx="200535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1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T</a:t>
            </a:r>
            <a:r>
              <a:rPr kumimoji="0" lang="en-US" sz="4400" b="1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ea typeface="+mn-ea"/>
                <a:cs typeface="Helvetica Light"/>
                <a:sym typeface="Helvetica Light"/>
              </a:rPr>
              <a:t>hreats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0E8EC-2F63-895C-2BBC-293219D32545}"/>
              </a:ext>
            </a:extLst>
          </p:cNvPr>
          <p:cNvSpPr txBox="1"/>
          <p:nvPr/>
        </p:nvSpPr>
        <p:spPr>
          <a:xfrm rot="16200000">
            <a:off x="5864638" y="5437246"/>
            <a:ext cx="1662314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Internal</a:t>
            </a:r>
            <a:endParaRPr kumimoji="0" lang="en-US" sz="4800" b="1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57D136-5DBF-DCD3-8780-318A02E0C573}"/>
              </a:ext>
            </a:extLst>
          </p:cNvPr>
          <p:cNvSpPr txBox="1"/>
          <p:nvPr/>
        </p:nvSpPr>
        <p:spPr>
          <a:xfrm rot="16200000">
            <a:off x="5837469" y="10467334"/>
            <a:ext cx="1726433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External</a:t>
            </a:r>
            <a:endParaRPr kumimoji="0" lang="en-US" sz="4800" b="1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33E0E8-2205-C757-74EB-023B3B0E4520}"/>
              </a:ext>
            </a:extLst>
          </p:cNvPr>
          <p:cNvSpPr txBox="1"/>
          <p:nvPr/>
        </p:nvSpPr>
        <p:spPr>
          <a:xfrm>
            <a:off x="9063679" y="2801451"/>
            <a:ext cx="166071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Positive</a:t>
            </a:r>
            <a:endParaRPr kumimoji="0" lang="en-US" sz="4800" b="1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1211E7-0DBD-E516-6B22-2551890388BB}"/>
              </a:ext>
            </a:extLst>
          </p:cNvPr>
          <p:cNvSpPr txBox="1"/>
          <p:nvPr/>
        </p:nvSpPr>
        <p:spPr>
          <a:xfrm>
            <a:off x="14181552" y="2801451"/>
            <a:ext cx="185307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Negative</a:t>
            </a:r>
            <a:endParaRPr kumimoji="0" lang="en-US" sz="4800" b="1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870AC1-3B30-7085-9334-8255EA78C442}"/>
              </a:ext>
            </a:extLst>
          </p:cNvPr>
          <p:cNvSpPr txBox="1"/>
          <p:nvPr/>
        </p:nvSpPr>
        <p:spPr>
          <a:xfrm>
            <a:off x="1842602" y="3663234"/>
            <a:ext cx="3936094" cy="1794107"/>
          </a:xfrm>
          <a:prstGeom prst="wedgeRoundRectCallout">
            <a:avLst>
              <a:gd name="adj1" fmla="val 81001"/>
              <a:gd name="adj2" fmla="val -9738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Quick Learner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Creative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Good at Multi-task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Fluent Python Programming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B262B5-3AD6-9901-CE33-44F34D27D0FC}"/>
              </a:ext>
            </a:extLst>
          </p:cNvPr>
          <p:cNvSpPr txBox="1"/>
          <p:nvPr/>
        </p:nvSpPr>
        <p:spPr>
          <a:xfrm>
            <a:off x="1660343" y="11124278"/>
            <a:ext cx="4559244" cy="2202730"/>
          </a:xfrm>
          <a:prstGeom prst="wedgeRoundRectCallout">
            <a:avLst>
              <a:gd name="adj1" fmla="val 71078"/>
              <a:gd name="adj2" fmla="val 3712"/>
              <a:gd name="adj3" fmla="val 1666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Our team is collaborating closely</a:t>
            </a:r>
            <a:b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</a:b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for preparation for the project.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accent1">
                  <a:lumMod val="50000"/>
                </a:schemeClr>
              </a:solidFill>
              <a:ea typeface="Helvetica Light"/>
              <a:cs typeface="Helvetica Light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The project requires me to be a </a:t>
            </a:r>
            <a:b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</a:b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main developer for reporting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B38B38-AD2A-7186-75B0-A48C8306F2CD}"/>
              </a:ext>
            </a:extLst>
          </p:cNvPr>
          <p:cNvSpPr txBox="1"/>
          <p:nvPr/>
        </p:nvSpPr>
        <p:spPr>
          <a:xfrm>
            <a:off x="19012008" y="3663235"/>
            <a:ext cx="3557655" cy="1794107"/>
          </a:xfrm>
          <a:prstGeom prst="wedgeRoundRectCallout">
            <a:avLst>
              <a:gd name="adj1" fmla="val -78068"/>
              <a:gd name="adj2" fmla="val -6199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Avoid Presentation </a:t>
            </a:r>
            <a:b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</a:b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(Nervous, Not Confident)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+mn-lt"/>
              <a:ea typeface="Helvetica Light"/>
              <a:cs typeface="Helvetica Light"/>
              <a:sym typeface="Helvetica Light"/>
            </a:endParaRPr>
          </a:p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Procrastination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2B5ADF-29FB-D0B4-EBF3-12F461A6E4E8}"/>
              </a:ext>
            </a:extLst>
          </p:cNvPr>
          <p:cNvSpPr txBox="1"/>
          <p:nvPr/>
        </p:nvSpPr>
        <p:spPr>
          <a:xfrm>
            <a:off x="19035071" y="11362621"/>
            <a:ext cx="3715691" cy="1794107"/>
          </a:xfrm>
          <a:prstGeom prst="wedgeRoundRectCallout">
            <a:avLst>
              <a:gd name="adj1" fmla="val -81995"/>
              <a:gd name="adj2" fmla="val 10082"/>
              <a:gd name="adj3" fmla="val 1666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Overload work</a:t>
            </a:r>
          </a:p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+mn-lt"/>
              <a:ea typeface="Helvetica Light"/>
              <a:cs typeface="Helvetica Light"/>
              <a:sym typeface="Helvetica Light"/>
            </a:endParaRPr>
          </a:p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Lack of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Helvetica Light"/>
                <a:cs typeface="Helvetica Light"/>
              </a:rPr>
              <a:t>python packages</a:t>
            </a:r>
            <a:br>
              <a:rPr lang="en-US" sz="2400" dirty="0">
                <a:solidFill>
                  <a:schemeClr val="accent6">
                    <a:lumMod val="50000"/>
                  </a:schemeClr>
                </a:solidFill>
                <a:ea typeface="Helvetica Light"/>
                <a:cs typeface="Helvetica Light"/>
              </a:rPr>
            </a:b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Helvetica Light"/>
                <a:cs typeface="Helvetica Light"/>
              </a:rPr>
              <a:t>to achieve the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ea typeface="Helvetica Light"/>
                <a:cs typeface="Helvetica Light"/>
              </a:rPr>
              <a:t> </a:t>
            </a:r>
            <a:r>
              <a:rPr lang="en-AU" altLang="ko-KR" sz="2400" dirty="0">
                <a:solidFill>
                  <a:schemeClr val="accent6">
                    <a:lumMod val="50000"/>
                  </a:schemeClr>
                </a:solidFill>
                <a:ea typeface="Helvetica Light"/>
                <a:cs typeface="Helvetica Light"/>
              </a:rPr>
              <a:t>project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Helvetica Light"/>
                <a:cs typeface="Helvetica Light"/>
              </a:rPr>
              <a:t> goal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+mn-l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94038-833F-57D2-1A7B-F39DBB5A31BF}"/>
              </a:ext>
            </a:extLst>
          </p:cNvPr>
          <p:cNvSpPr/>
          <p:nvPr/>
        </p:nvSpPr>
        <p:spPr>
          <a:xfrm>
            <a:off x="8021515" y="7269165"/>
            <a:ext cx="3516434" cy="211403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Light"/>
                <a:cs typeface="Helvetica Light"/>
                <a:sym typeface="Helvetica Light"/>
              </a:rPr>
              <a:t>Communicate to the team leader for supporting the colleague’s duty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46CDA-3E7E-C465-D677-8D10269DE030}"/>
              </a:ext>
            </a:extLst>
          </p:cNvPr>
          <p:cNvSpPr/>
          <p:nvPr/>
        </p:nvSpPr>
        <p:spPr>
          <a:xfrm>
            <a:off x="13218019" y="7269165"/>
            <a:ext cx="3780135" cy="211403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Light"/>
                <a:cs typeface="Helvetica Light"/>
                <a:sym typeface="Helvetica Light"/>
              </a:rPr>
              <a:t>Make a to-do list (Trello), and set deadlines for team members and myself.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AD5D0-2538-908D-286B-C660AE018F5B}"/>
              </a:ext>
            </a:extLst>
          </p:cNvPr>
          <p:cNvSpPr/>
          <p:nvPr/>
        </p:nvSpPr>
        <p:spPr>
          <a:xfrm>
            <a:off x="10119276" y="10148906"/>
            <a:ext cx="4570306" cy="16215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Light"/>
                <a:cs typeface="Helvetica Light"/>
                <a:sym typeface="Helvetica Light"/>
              </a:rPr>
              <a:t>Divide the development task for our own package </a:t>
            </a:r>
            <a:br>
              <a:rPr kumimoji="0" lang="en-US" sz="3200" b="0" i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Light"/>
                <a:cs typeface="Helvetica Light"/>
                <a:sym typeface="Helvetica Light"/>
              </a:rPr>
            </a:br>
            <a:r>
              <a:rPr kumimoji="0" lang="en-US" sz="3200" b="0" i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Light"/>
                <a:cs typeface="Helvetica Light"/>
                <a:sym typeface="Helvetica Light"/>
              </a:rPr>
              <a:t>with team members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C9D1A3-1A08-3226-0904-10B9318742B3}"/>
              </a:ext>
            </a:extLst>
          </p:cNvPr>
          <p:cNvSpPr/>
          <p:nvPr/>
        </p:nvSpPr>
        <p:spPr>
          <a:xfrm>
            <a:off x="10357998" y="5082326"/>
            <a:ext cx="4031404" cy="16215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Light"/>
                <a:cs typeface="Helvetica Light"/>
                <a:sym typeface="Helvetica Light"/>
              </a:rPr>
              <a:t>Practice presentation for the coming 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925327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tars.jpg" descr="Decorative only">
            <a:extLst>
              <a:ext uri="{FF2B5EF4-FFF2-40B4-BE49-F238E27FC236}">
                <a16:creationId xmlns:a16="http://schemas.microsoft.com/office/drawing/2014/main" id="{20E2C640-5B73-952D-3A21-061439B29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0" y="33251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48E3E-49C1-4950-9DE2-34DD725E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37" y="1457400"/>
            <a:ext cx="14716126" cy="4643438"/>
          </a:xfrm>
        </p:spPr>
        <p:txBody>
          <a:bodyPr/>
          <a:lstStyle/>
          <a:p>
            <a:r>
              <a:rPr lang="en-AU" dirty="0"/>
              <a:t>SHOW your own</a:t>
            </a:r>
            <a:br>
              <a:rPr lang="en-AU" dirty="0"/>
            </a:br>
            <a:r>
              <a:rPr lang="en-AU" dirty="0"/>
              <a:t>SWOT </a:t>
            </a:r>
            <a:r>
              <a:rPr lang="en-AU" b="1" dirty="0">
                <a:solidFill>
                  <a:srgbClr val="FFFF00"/>
                </a:solidFill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18D47-D5F8-1F42-877A-54614D930981}"/>
              </a:ext>
            </a:extLst>
          </p:cNvPr>
          <p:cNvSpPr txBox="1"/>
          <p:nvPr/>
        </p:nvSpPr>
        <p:spPr>
          <a:xfrm>
            <a:off x="6030883" y="6235920"/>
            <a:ext cx="12327774" cy="861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4338" name="Picture 2" descr="Swot analysis Detailed Straight Lineal icon">
            <a:extLst>
              <a:ext uri="{FF2B5EF4-FFF2-40B4-BE49-F238E27FC236}">
                <a16:creationId xmlns:a16="http://schemas.microsoft.com/office/drawing/2014/main" id="{F8A23477-934C-386C-F10A-7E9E43A9B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722" y="6858000"/>
            <a:ext cx="4228555" cy="42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45970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19226136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Development - Performing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EA79C-251D-D88B-3F39-05CDB1D20D65}"/>
              </a:ext>
            </a:extLst>
          </p:cNvPr>
          <p:cNvSpPr txBox="1"/>
          <p:nvPr/>
        </p:nvSpPr>
        <p:spPr>
          <a:xfrm>
            <a:off x="526704" y="3257600"/>
            <a:ext cx="1579278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Teams often go through steps or phases during their development.</a:t>
            </a:r>
            <a:endParaRPr kumimoji="0" lang="en-US" sz="6000" b="1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pic>
        <p:nvPicPr>
          <p:cNvPr id="3078" name="Picture 6" descr="Team building - Free people icons">
            <a:extLst>
              <a:ext uri="{FF2B5EF4-FFF2-40B4-BE49-F238E27FC236}">
                <a16:creationId xmlns:a16="http://schemas.microsoft.com/office/drawing/2014/main" id="{12DDE6F7-B1D0-2351-B13E-EB97A6EE9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656" y="4995491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4FF17-815C-9CFF-2608-881E8E41F7DE}"/>
              </a:ext>
            </a:extLst>
          </p:cNvPr>
          <p:cNvSpPr txBox="1"/>
          <p:nvPr/>
        </p:nvSpPr>
        <p:spPr>
          <a:xfrm>
            <a:off x="18855683" y="10195628"/>
            <a:ext cx="3018454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4800" b="1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Performing</a:t>
            </a:r>
            <a:endParaRPr kumimoji="0" lang="en-US" sz="4800" b="1" i="1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+mj-l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8" name="Picture 4" descr="How to Form a Kickass Content Team - Moz">
            <a:extLst>
              <a:ext uri="{FF2B5EF4-FFF2-40B4-BE49-F238E27FC236}">
                <a16:creationId xmlns:a16="http://schemas.microsoft.com/office/drawing/2014/main" id="{5ABC99C8-6533-F3A3-1B0B-F6A4D5FA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633864"/>
            <a:ext cx="6858000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ED8502-673B-A347-01BA-27CDA3566898}"/>
              </a:ext>
            </a:extLst>
          </p:cNvPr>
          <p:cNvSpPr txBox="1"/>
          <p:nvPr/>
        </p:nvSpPr>
        <p:spPr>
          <a:xfrm>
            <a:off x="9506484" y="10195628"/>
            <a:ext cx="539891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1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j-lt"/>
                <a:ea typeface="Helvetica Light"/>
                <a:cs typeface="Helvetica Light"/>
                <a:sym typeface="Helvetica Light"/>
              </a:rPr>
              <a:t>Storming &amp; Norming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3C7D31-8080-2C53-03F1-B5BC64CA6003}"/>
              </a:ext>
            </a:extLst>
          </p:cNvPr>
          <p:cNvSpPr txBox="1"/>
          <p:nvPr/>
        </p:nvSpPr>
        <p:spPr>
          <a:xfrm>
            <a:off x="3028853" y="10195628"/>
            <a:ext cx="224901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800" b="1" i="1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Forming</a:t>
            </a:r>
          </a:p>
        </p:txBody>
      </p:sp>
      <p:pic>
        <p:nvPicPr>
          <p:cNvPr id="11" name="Picture 2" descr="Guiding Framework for Setting Up a Sickle Cell Disease Surveillance System  | CDC">
            <a:extLst>
              <a:ext uri="{FF2B5EF4-FFF2-40B4-BE49-F238E27FC236}">
                <a16:creationId xmlns:a16="http://schemas.microsoft.com/office/drawing/2014/main" id="{635BA66F-4D9C-11A8-49A3-8410C99C6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912" y="5995045"/>
            <a:ext cx="3536950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7256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16273808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Clarifying the Mission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EA79C-251D-D88B-3F39-05CDB1D20D65}"/>
              </a:ext>
            </a:extLst>
          </p:cNvPr>
          <p:cNvSpPr txBox="1"/>
          <p:nvPr/>
        </p:nvSpPr>
        <p:spPr>
          <a:xfrm>
            <a:off x="526704" y="3473624"/>
            <a:ext cx="20689958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l"/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The team's mission is to produce a product/outcome that satisfies </a:t>
            </a:r>
            <a:b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</a:br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the Project Aim using the Agile Software Engineering process. </a:t>
            </a:r>
            <a:b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</a:br>
            <a:r>
              <a:rPr kumimoji="0" lang="en-US" sz="44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Understanding the mission begins with understanding the product the team will produce.</a:t>
            </a:r>
            <a:endParaRPr kumimoji="0" lang="en-US" sz="600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pic>
        <p:nvPicPr>
          <p:cNvPr id="17410" name="Picture 2" descr="Agile Methodology for Software Development | TCO Blog">
            <a:extLst>
              <a:ext uri="{FF2B5EF4-FFF2-40B4-BE49-F238E27FC236}">
                <a16:creationId xmlns:a16="http://schemas.microsoft.com/office/drawing/2014/main" id="{640E78B9-D95B-F68E-9BA2-64ADFE45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80" y="6065912"/>
            <a:ext cx="6840760" cy="690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4503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16273808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Clarifying the Mission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EA79C-251D-D88B-3F39-05CDB1D20D65}"/>
              </a:ext>
            </a:extLst>
          </p:cNvPr>
          <p:cNvSpPr txBox="1"/>
          <p:nvPr/>
        </p:nvSpPr>
        <p:spPr>
          <a:xfrm>
            <a:off x="526704" y="3473624"/>
            <a:ext cx="20689958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l"/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The team's mission is to produce a product/outcome that satisfies </a:t>
            </a:r>
            <a:b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</a:br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the Project Aim using the Agile Software Engineering process</a:t>
            </a:r>
            <a:r>
              <a:rPr kumimoji="0" lang="ko-KR" alt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 </a:t>
            </a:r>
            <a:r>
              <a:rPr kumimoji="0" lang="en-US" altLang="ko-KR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–</a:t>
            </a:r>
            <a:r>
              <a:rPr kumimoji="0" lang="ko-KR" alt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 </a:t>
            </a:r>
            <a:r>
              <a:rPr kumimoji="0" lang="en-AU" altLang="ko-KR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sprint!</a:t>
            </a:r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. </a:t>
            </a:r>
            <a:b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</a:br>
            <a:r>
              <a:rPr kumimoji="0" lang="en-US" sz="44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Understanding the mission begins with understanding the product the team will produce.</a:t>
            </a:r>
            <a:endParaRPr kumimoji="0" lang="en-US" sz="600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pic>
        <p:nvPicPr>
          <p:cNvPr id="17412" name="Picture 4" descr="Agile] 애자일 방법론과 스크럼, 스프린트 - HS's blog">
            <a:extLst>
              <a:ext uri="{FF2B5EF4-FFF2-40B4-BE49-F238E27FC236}">
                <a16:creationId xmlns:a16="http://schemas.microsoft.com/office/drawing/2014/main" id="{DAE71523-15FE-6CB4-2BBA-45204C725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0" b="24275"/>
          <a:stretch/>
        </p:blipFill>
        <p:spPr bwMode="auto">
          <a:xfrm>
            <a:off x="2686944" y="6641976"/>
            <a:ext cx="17851437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9040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20689958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Clarifying the Mission and Milestones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EA79C-251D-D88B-3F39-05CDB1D20D65}"/>
              </a:ext>
            </a:extLst>
          </p:cNvPr>
          <p:cNvSpPr txBox="1"/>
          <p:nvPr/>
        </p:nvSpPr>
        <p:spPr>
          <a:xfrm>
            <a:off x="526704" y="3473624"/>
            <a:ext cx="20689958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l"/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The team's mission is to produce a product/outcome that satisfies </a:t>
            </a:r>
            <a:b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</a:br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the Project Aim using the Agile Software Engineering process. </a:t>
            </a:r>
            <a:b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</a:br>
            <a:r>
              <a:rPr kumimoji="0" lang="en-US" sz="44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Understanding the mission begins with understanding the product the team will produce.</a:t>
            </a:r>
            <a:endParaRPr kumimoji="0" lang="en-US" sz="600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pic>
        <p:nvPicPr>
          <p:cNvPr id="17410" name="Picture 2" descr="Agile Methodology for Software Development | TCO Blog">
            <a:extLst>
              <a:ext uri="{FF2B5EF4-FFF2-40B4-BE49-F238E27FC236}">
                <a16:creationId xmlns:a16="http://schemas.microsoft.com/office/drawing/2014/main" id="{640E78B9-D95B-F68E-9BA2-64ADFE45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80" y="6065912"/>
            <a:ext cx="6840760" cy="690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DD841AF6-CD34-207C-19FA-E3BEB45C6FA9}"/>
              </a:ext>
            </a:extLst>
          </p:cNvPr>
          <p:cNvSpPr/>
          <p:nvPr/>
        </p:nvSpPr>
        <p:spPr>
          <a:xfrm>
            <a:off x="10535816" y="8868896"/>
            <a:ext cx="2088232" cy="1296144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F38E5-857D-EA9E-2825-11CD6D598BE8}"/>
              </a:ext>
            </a:extLst>
          </p:cNvPr>
          <p:cNvSpPr txBox="1"/>
          <p:nvPr/>
        </p:nvSpPr>
        <p:spPr>
          <a:xfrm>
            <a:off x="14316236" y="8481888"/>
            <a:ext cx="4968552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Real-World Example</a:t>
            </a:r>
          </a:p>
        </p:txBody>
      </p:sp>
    </p:spTree>
    <p:extLst>
      <p:ext uri="{BB962C8B-B14F-4D97-AF65-F5344CB8AC3E}">
        <p14:creationId xmlns:p14="http://schemas.microsoft.com/office/powerpoint/2010/main" val="6328156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14716126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Guest Lecturer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5C61431-2810-A8C6-3E4D-FD015A0B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04" y="3495497"/>
            <a:ext cx="4248472" cy="5574586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16B375-2792-3CEF-130D-F0F88741710F}"/>
              </a:ext>
            </a:extLst>
          </p:cNvPr>
          <p:cNvSpPr/>
          <p:nvPr/>
        </p:nvSpPr>
        <p:spPr>
          <a:xfrm>
            <a:off x="5207224" y="3257600"/>
            <a:ext cx="1903276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4400" b="1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Caren Han</a:t>
            </a:r>
          </a:p>
          <a:p>
            <a:pPr algn="l"/>
            <a:r>
              <a:rPr lang="en-AU" sz="3200" dirty="0">
                <a:solidFill>
                  <a:prstClr val="black"/>
                </a:solidFill>
              </a:rPr>
              <a:t>Senior Lecturer</a:t>
            </a:r>
          </a:p>
          <a:p>
            <a:pPr algn="l"/>
            <a:b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Education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B Computer Science (1</a:t>
            </a:r>
            <a:r>
              <a:rPr lang="en-US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st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Class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Honours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, Medal)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PhD Computer Science (Artificial Intelligence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)</a:t>
            </a:r>
          </a:p>
          <a:p>
            <a:pPr algn="l">
              <a:defRPr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l"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Teaching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Received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Australian Young Achiever Teaching Excellence Award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Received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Teacher of the Year 2020 Award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Received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Supervisor of the Year 2021 Award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Received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Dean’s Teaching Excellence Award 2022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Teaching Natural Language Processing, Machine Learning, and Introduction to Programming</a:t>
            </a:r>
          </a:p>
          <a:p>
            <a:pPr algn="l">
              <a:defRPr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l">
              <a:defRPr/>
            </a:pP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Research&amp; Programming Experience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Published 70 papers (conference and journal articles)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Received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NLP Top-tier Best Paper/Best Area Paper Award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Worked in Industry Projects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: Google, Australia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Defence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Force, Thales, U.S. Air Force, U.S. Navy, NASA, Samsung, Hyundai etc.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5363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tars.jpg" descr="Decorative only">
            <a:extLst>
              <a:ext uri="{FF2B5EF4-FFF2-40B4-BE49-F238E27FC236}">
                <a16:creationId xmlns:a16="http://schemas.microsoft.com/office/drawing/2014/main" id="{20E2C640-5B73-952D-3A21-061439B29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0" y="33251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48E3E-49C1-4950-9DE2-34DD725E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37" y="1457400"/>
            <a:ext cx="14716126" cy="2115824"/>
          </a:xfrm>
        </p:spPr>
        <p:txBody>
          <a:bodyPr/>
          <a:lstStyle/>
          <a:p>
            <a:r>
              <a:rPr lang="en-AU" dirty="0"/>
              <a:t>SHARE YOUR TRELLO!</a:t>
            </a:r>
            <a:endParaRPr lang="en-AU" b="1" dirty="0">
              <a:solidFill>
                <a:srgbClr val="FFFF00"/>
              </a:solidFill>
            </a:endParaRPr>
          </a:p>
        </p:txBody>
      </p:sp>
      <p:pic>
        <p:nvPicPr>
          <p:cNvPr id="3" name="Picture 2" descr="Photo of a Kanban board in Trello, with lists designated left to right as “Backlog,” “Design,” “To Do,” “Doing,” “Code Review,” “Testing,” and “Done”">
            <a:extLst>
              <a:ext uri="{FF2B5EF4-FFF2-40B4-BE49-F238E27FC236}">
                <a16:creationId xmlns:a16="http://schemas.microsoft.com/office/drawing/2014/main" id="{17FC7E90-3A9B-CDE8-24D5-639F829E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56" y="4049688"/>
            <a:ext cx="20882320" cy="880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7172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14716126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Creating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EA79C-251D-D88B-3F39-05CDB1D20D65}"/>
              </a:ext>
            </a:extLst>
          </p:cNvPr>
          <p:cNvSpPr txBox="1"/>
          <p:nvPr/>
        </p:nvSpPr>
        <p:spPr>
          <a:xfrm>
            <a:off x="526704" y="3135184"/>
            <a:ext cx="22250472" cy="9316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kumimoji="0" lang="en-US" sz="4000" b="1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For a team to work efficiently, it needs a standard way of operating! </a:t>
            </a:r>
          </a:p>
          <a:p>
            <a:pPr algn="l"/>
            <a:r>
              <a:rPr kumimoji="0" lang="en-US" sz="400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By defining processes, team members know how to accomplish team tasks </a:t>
            </a:r>
          </a:p>
          <a:p>
            <a:pPr algn="l"/>
            <a:r>
              <a:rPr kumimoji="0" lang="en-US" sz="400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and they spend more time working on problems that contribute to the goal.</a:t>
            </a:r>
          </a:p>
          <a:p>
            <a:pPr algn="l"/>
            <a:endParaRPr kumimoji="0" lang="en-US" sz="4000" b="1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  <a:p>
            <a:pPr algn="l"/>
            <a:endParaRPr kumimoji="0" lang="en-US" sz="4000" b="1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Standards of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behaviour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: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Set some clear rules for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behaviour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. </a:t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These rules should promote focus, openness, trust, and commitment.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j-cs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Team communication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: How will you keep each other informed of progress? </a:t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When does the team plan to have the Meeting?</a:t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When are other communication methods, like email or texting, appropriate?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j-cs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Making decisions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: What decisions can individuals make and what decisions must the team make? </a:t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Will the team decide actions by voting or consensus? </a:t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The best approach is to make decisions by consensus, not by voting. </a:t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</a:br>
            <a:r>
              <a:rPr lang="en-US" sz="3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Voting divides a team into winners and losers, whereas consensus encourages each team member to cooperate.</a:t>
            </a:r>
          </a:p>
        </p:txBody>
      </p:sp>
    </p:spTree>
    <p:extLst>
      <p:ext uri="{BB962C8B-B14F-4D97-AF65-F5344CB8AC3E}">
        <p14:creationId xmlns:p14="http://schemas.microsoft.com/office/powerpoint/2010/main" val="161804765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tars.jpg" descr="Decorative only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UWA-Acronym-Hor-CMYK-Rev.png" descr="The University of Western Australia with an image of the crest.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760" y="11798776"/>
            <a:ext cx="5001368" cy="164330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2A602F-7E65-470D-8B5C-A3AAD50B747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153888" y="11800620"/>
            <a:ext cx="13622759" cy="13545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AU" sz="4800" b="1" dirty="0">
                <a:solidFill>
                  <a:schemeClr val="bg1"/>
                </a:solidFill>
              </a:rPr>
              <a:t>Dr Caren Han</a:t>
            </a:r>
          </a:p>
          <a:p>
            <a:pPr algn="l"/>
            <a:r>
              <a:rPr lang="en-AU" sz="4800" dirty="0">
                <a:solidFill>
                  <a:schemeClr val="bg1"/>
                </a:solidFill>
              </a:rPr>
              <a:t>University of Western Australia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C440F9D-7DE8-4C5D-BA29-9597B127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8" y="2033464"/>
            <a:ext cx="21767304" cy="3600400"/>
          </a:xfrm>
        </p:spPr>
        <p:txBody>
          <a:bodyPr>
            <a:noAutofit/>
          </a:bodyPr>
          <a:lstStyle/>
          <a:p>
            <a:pPr algn="l"/>
            <a:r>
              <a:rPr lang="en-AU" sz="11500" b="1" dirty="0"/>
              <a:t>GOOD LUCK WITH YOUR PROJECT!</a:t>
            </a:r>
            <a:endParaRPr lang="en-AU" sz="11500" dirty="0"/>
          </a:p>
        </p:txBody>
      </p:sp>
    </p:spTree>
    <p:extLst>
      <p:ext uri="{BB962C8B-B14F-4D97-AF65-F5344CB8AC3E}">
        <p14:creationId xmlns:p14="http://schemas.microsoft.com/office/powerpoint/2010/main" val="34513505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14716126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 as a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EA79C-251D-D88B-3F39-05CDB1D20D65}"/>
              </a:ext>
            </a:extLst>
          </p:cNvPr>
          <p:cNvSpPr txBox="1"/>
          <p:nvPr/>
        </p:nvSpPr>
        <p:spPr>
          <a:xfrm>
            <a:off x="2243558" y="3497005"/>
            <a:ext cx="19487705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A team is </a:t>
            </a:r>
            <a:r>
              <a:rPr kumimoji="0" lang="en-US" sz="44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a small group of people with </a:t>
            </a:r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complimentary skills </a:t>
            </a:r>
            <a:r>
              <a:rPr kumimoji="0" lang="en-US" sz="44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who are committed to </a:t>
            </a:r>
            <a:br>
              <a:rPr kumimoji="0" lang="en-US" sz="44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</a:br>
            <a:r>
              <a:rPr kumimoji="0" lang="en-US" sz="44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a </a:t>
            </a:r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common purpose </a:t>
            </a:r>
            <a:r>
              <a:rPr kumimoji="0" lang="en-US" sz="44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for which they hold themselves and each other accountable.</a:t>
            </a:r>
            <a:endParaRPr kumimoji="0" lang="en-US" sz="600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2D20C-0EF4-9B9A-3F10-F64BEC57C3D0}"/>
              </a:ext>
            </a:extLst>
          </p:cNvPr>
          <p:cNvSpPr txBox="1"/>
          <p:nvPr/>
        </p:nvSpPr>
        <p:spPr>
          <a:xfrm>
            <a:off x="310680" y="9802705"/>
            <a:ext cx="7736091" cy="1929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defRPr>
            </a:lvl1pPr>
          </a:lstStyle>
          <a:p>
            <a:r>
              <a:rPr lang="en-AU" dirty="0"/>
              <a:t>Complimentary skills</a:t>
            </a:r>
          </a:p>
          <a:p>
            <a:r>
              <a:rPr lang="en-AU" sz="3600" b="0" dirty="0"/>
              <a:t>Technical skill, problem-solving, </a:t>
            </a:r>
            <a:br>
              <a:rPr lang="en-AU" sz="3600" b="0" dirty="0"/>
            </a:br>
            <a:r>
              <a:rPr lang="en-AU" sz="3600" b="0" dirty="0"/>
              <a:t>decision-making, and interpersonal skills</a:t>
            </a:r>
            <a:endParaRPr lang="en-US" sz="36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CDD6D-FC5E-18EC-E1BD-5501A19A8219}"/>
              </a:ext>
            </a:extLst>
          </p:cNvPr>
          <p:cNvSpPr txBox="1"/>
          <p:nvPr/>
        </p:nvSpPr>
        <p:spPr>
          <a:xfrm>
            <a:off x="8879632" y="9802704"/>
            <a:ext cx="6490557" cy="1929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defRPr>
            </a:lvl1pPr>
          </a:lstStyle>
          <a:p>
            <a:r>
              <a:rPr lang="en-AU" dirty="0"/>
              <a:t>Commitment</a:t>
            </a:r>
            <a:br>
              <a:rPr lang="en-AU" dirty="0"/>
            </a:br>
            <a:r>
              <a:rPr lang="en-AU" sz="3600" b="0" dirty="0"/>
              <a:t>Must make a strong commitment </a:t>
            </a:r>
            <a:br>
              <a:rPr lang="en-AU" sz="3600" b="0" dirty="0"/>
            </a:br>
            <a:r>
              <a:rPr lang="en-AU" sz="3600" b="0" dirty="0"/>
              <a:t>to a common purpose and goals</a:t>
            </a:r>
            <a:endParaRPr lang="en-US" sz="3600" b="0" dirty="0"/>
          </a:p>
        </p:txBody>
      </p:sp>
      <p:pic>
        <p:nvPicPr>
          <p:cNvPr id="13316" name="Picture 4" descr="Commitment - Free hands and gestures icons">
            <a:extLst>
              <a:ext uri="{FF2B5EF4-FFF2-40B4-BE49-F238E27FC236}">
                <a16:creationId xmlns:a16="http://schemas.microsoft.com/office/drawing/2014/main" id="{793B3579-7731-5DC4-DF94-FB96A2E7B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770" y="7089692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Complementary - Free miscellaneous icons">
            <a:extLst>
              <a:ext uri="{FF2B5EF4-FFF2-40B4-BE49-F238E27FC236}">
                <a16:creationId xmlns:a16="http://schemas.microsoft.com/office/drawing/2014/main" id="{F66BCA1F-1B47-3A50-4CF5-BCCFF38F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45" y="6569968"/>
            <a:ext cx="2891160" cy="28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blue checklist icon 4219724 Vector Art at Vecteezy">
            <a:extLst>
              <a:ext uri="{FF2B5EF4-FFF2-40B4-BE49-F238E27FC236}">
                <a16:creationId xmlns:a16="http://schemas.microsoft.com/office/drawing/2014/main" id="{085C60DF-8D65-F996-3456-F2E52B08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760" y="6569968"/>
            <a:ext cx="2456186" cy="305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14B08F-A793-558E-B857-ABEE17BE0389}"/>
              </a:ext>
            </a:extLst>
          </p:cNvPr>
          <p:cNvSpPr txBox="1"/>
          <p:nvPr/>
        </p:nvSpPr>
        <p:spPr>
          <a:xfrm>
            <a:off x="16316665" y="9802704"/>
            <a:ext cx="7888377" cy="1929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defRPr>
            </a:lvl1pPr>
          </a:lstStyle>
          <a:p>
            <a:r>
              <a:rPr lang="en-AU" dirty="0"/>
              <a:t>Accountability</a:t>
            </a:r>
            <a:br>
              <a:rPr lang="en-AU" dirty="0"/>
            </a:br>
            <a:r>
              <a:rPr lang="en-AU" sz="3600" b="0" dirty="0"/>
              <a:t>must hold themselves and each other </a:t>
            </a:r>
            <a:br>
              <a:rPr lang="en-AU" sz="3600" b="0" dirty="0"/>
            </a:br>
            <a:r>
              <a:rPr lang="en-AU" sz="3600" b="0" dirty="0"/>
              <a:t>answerable for meeting the team's goals.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2229940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14716126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accent4"/>
                </a:solidFill>
              </a:rPr>
              <a:t>Why have Teams?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EA79C-251D-D88B-3F39-05CDB1D20D65}"/>
              </a:ext>
            </a:extLst>
          </p:cNvPr>
          <p:cNvSpPr txBox="1"/>
          <p:nvPr/>
        </p:nvSpPr>
        <p:spPr>
          <a:xfrm>
            <a:off x="4591157" y="3497005"/>
            <a:ext cx="14792510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en-US" sz="44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Most companies </a:t>
            </a:r>
            <a:r>
              <a:rPr kumimoji="0" lang="en-US" sz="440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organise</a:t>
            </a:r>
            <a:r>
              <a:rPr kumimoji="0" lang="en-US" sz="44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 </a:t>
            </a:r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their employees in multidisciplinary </a:t>
            </a:r>
            <a:b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</a:br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by function</a:t>
            </a:r>
            <a:r>
              <a:rPr kumimoji="0" lang="en-US" sz="44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, such as engineering, finance, and marketing.</a:t>
            </a:r>
            <a:endParaRPr kumimoji="0" lang="en-US" sz="600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2D20C-0EF4-9B9A-3F10-F64BEC57C3D0}"/>
              </a:ext>
            </a:extLst>
          </p:cNvPr>
          <p:cNvSpPr txBox="1"/>
          <p:nvPr/>
        </p:nvSpPr>
        <p:spPr>
          <a:xfrm>
            <a:off x="1415149" y="9802705"/>
            <a:ext cx="5527153" cy="1929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defRPr>
            </a:lvl1pPr>
          </a:lstStyle>
          <a:p>
            <a:r>
              <a:rPr lang="en-AU" dirty="0"/>
              <a:t>Working Together</a:t>
            </a:r>
            <a:br>
              <a:rPr lang="en-AU" dirty="0"/>
            </a:br>
            <a:r>
              <a:rPr lang="en-AU" sz="3600" b="0" dirty="0"/>
              <a:t>Team working together gets </a:t>
            </a:r>
            <a:br>
              <a:rPr lang="en-AU" sz="3600" b="0" dirty="0"/>
            </a:br>
            <a:r>
              <a:rPr lang="en-AU" sz="3600" b="0" dirty="0"/>
              <a:t>more results in less time</a:t>
            </a:r>
            <a:endParaRPr lang="en-US" sz="36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CDD6D-FC5E-18EC-E1BD-5501A19A8219}"/>
              </a:ext>
            </a:extLst>
          </p:cNvPr>
          <p:cNvSpPr txBox="1"/>
          <p:nvPr/>
        </p:nvSpPr>
        <p:spPr>
          <a:xfrm>
            <a:off x="8296139" y="9802704"/>
            <a:ext cx="7657544" cy="1929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defRPr>
            </a:lvl1pPr>
          </a:lstStyle>
          <a:p>
            <a:r>
              <a:rPr lang="en-AU" dirty="0"/>
              <a:t>Organizational Parity</a:t>
            </a:r>
            <a:br>
              <a:rPr lang="en-AU" dirty="0"/>
            </a:br>
            <a:r>
              <a:rPr lang="en-AU" sz="3600" b="0" dirty="0"/>
              <a:t>By considering ideas equally, teams can </a:t>
            </a:r>
            <a:br>
              <a:rPr lang="en-AU" sz="3600" b="0" dirty="0"/>
            </a:br>
            <a:r>
              <a:rPr lang="en-AU" sz="3600" b="0" dirty="0"/>
              <a:t>produce creative and optimum results.</a:t>
            </a:r>
            <a:endParaRPr lang="en-US" sz="3600" b="0" dirty="0"/>
          </a:p>
        </p:txBody>
      </p:sp>
      <p:pic>
        <p:nvPicPr>
          <p:cNvPr id="13318" name="Picture 6" descr="Complementary - Free miscellaneous icons">
            <a:extLst>
              <a:ext uri="{FF2B5EF4-FFF2-40B4-BE49-F238E27FC236}">
                <a16:creationId xmlns:a16="http://schemas.microsoft.com/office/drawing/2014/main" id="{F66BCA1F-1B47-3A50-4CF5-BCCFF38F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45" y="6569968"/>
            <a:ext cx="2891160" cy="28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14B08F-A793-558E-B857-ABEE17BE0389}"/>
              </a:ext>
            </a:extLst>
          </p:cNvPr>
          <p:cNvSpPr txBox="1"/>
          <p:nvPr/>
        </p:nvSpPr>
        <p:spPr>
          <a:xfrm>
            <a:off x="17016376" y="9802704"/>
            <a:ext cx="6488955" cy="1929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defRPr>
            </a:lvl1pPr>
          </a:lstStyle>
          <a:p>
            <a:r>
              <a:rPr lang="en-AU" dirty="0"/>
              <a:t>Job Satisfaction</a:t>
            </a:r>
            <a:br>
              <a:rPr lang="en-AU" dirty="0"/>
            </a:br>
            <a:r>
              <a:rPr lang="en-AU" sz="3600" b="0" dirty="0"/>
              <a:t>People on teams generally derive </a:t>
            </a:r>
            <a:br>
              <a:rPr lang="en-AU" sz="3600" b="0" dirty="0"/>
            </a:br>
            <a:r>
              <a:rPr lang="en-AU" sz="3600" b="0" dirty="0"/>
              <a:t>more satisfaction from their jobs.</a:t>
            </a:r>
            <a:endParaRPr lang="en-US" sz="3600" b="0" dirty="0"/>
          </a:p>
        </p:txBody>
      </p:sp>
      <p:pic>
        <p:nvPicPr>
          <p:cNvPr id="16386" name="Picture 2" descr="Customer satisfaction - Free people icons">
            <a:extLst>
              <a:ext uri="{FF2B5EF4-FFF2-40B4-BE49-F238E27FC236}">
                <a16:creationId xmlns:a16="http://schemas.microsoft.com/office/drawing/2014/main" id="{988D176A-D220-E103-C6C3-7CF7ADA9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574" y="7240662"/>
            <a:ext cx="2520281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Teamwork SBTS2018 Lineal Color icon">
            <a:extLst>
              <a:ext uri="{FF2B5EF4-FFF2-40B4-BE49-F238E27FC236}">
                <a16:creationId xmlns:a16="http://schemas.microsoft.com/office/drawing/2014/main" id="{D64E8933-0113-7E0D-50B2-5AEB0C66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343" y="7074338"/>
            <a:ext cx="2675136" cy="267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5684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16273808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Members and Leaders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EA79C-251D-D88B-3F39-05CDB1D20D65}"/>
              </a:ext>
            </a:extLst>
          </p:cNvPr>
          <p:cNvSpPr txBox="1"/>
          <p:nvPr/>
        </p:nvSpPr>
        <p:spPr>
          <a:xfrm>
            <a:off x="529412" y="3329608"/>
            <a:ext cx="9092233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Monitor the Performance of the 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Team</a:t>
            </a:r>
            <a:endParaRPr kumimoji="0" lang="en-US" sz="600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AA31B-286E-CE81-6C30-E6EA5141643E}"/>
              </a:ext>
            </a:extLst>
          </p:cNvPr>
          <p:cNvSpPr txBox="1"/>
          <p:nvPr/>
        </p:nvSpPr>
        <p:spPr>
          <a:xfrm>
            <a:off x="561577" y="9599576"/>
            <a:ext cx="3363100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Do Real Work</a:t>
            </a:r>
            <a:endParaRPr kumimoji="0" lang="en-US" sz="600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B6BC6-6BD4-15F4-C776-E3E3E748B465}"/>
              </a:ext>
            </a:extLst>
          </p:cNvPr>
          <p:cNvSpPr txBox="1"/>
          <p:nvPr/>
        </p:nvSpPr>
        <p:spPr>
          <a:xfrm>
            <a:off x="526704" y="4226967"/>
            <a:ext cx="12729446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en-US" sz="4000" i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Monitor actual performance of the team in meeting its goals</a:t>
            </a:r>
            <a:endParaRPr kumimoji="0" lang="en-US" sz="5400" i="1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BC3B7-404F-FC9C-BF63-676D8F191969}"/>
              </a:ext>
            </a:extLst>
          </p:cNvPr>
          <p:cNvSpPr txBox="1"/>
          <p:nvPr/>
        </p:nvSpPr>
        <p:spPr>
          <a:xfrm>
            <a:off x="526704" y="10420954"/>
            <a:ext cx="23690632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kumimoji="0" lang="en-US" sz="4000" i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Every team member must do roughly equal amounts of work and that includes the team leader.</a:t>
            </a:r>
          </a:p>
          <a:p>
            <a:pPr algn="l"/>
            <a:r>
              <a:rPr kumimoji="0" lang="en-US" sz="4000" i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Often times the leader must set an example by volunteering to do jobs that no one else wants to do.</a:t>
            </a:r>
            <a:endParaRPr kumimoji="0" lang="en-US" sz="5400" i="1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37DA3-3AD3-6985-FF23-FBCC545485B0}"/>
              </a:ext>
            </a:extLst>
          </p:cNvPr>
          <p:cNvSpPr txBox="1"/>
          <p:nvPr/>
        </p:nvSpPr>
        <p:spPr>
          <a:xfrm>
            <a:off x="524227" y="6271569"/>
            <a:ext cx="13372249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Build commitment and confidence in the team members</a:t>
            </a:r>
            <a:endParaRPr kumimoji="0" lang="en-US" sz="600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C4CA1-AB8C-A205-3A28-4012DBC6A8A1}"/>
              </a:ext>
            </a:extLst>
          </p:cNvPr>
          <p:cNvSpPr txBox="1"/>
          <p:nvPr/>
        </p:nvSpPr>
        <p:spPr>
          <a:xfrm>
            <a:off x="526704" y="7107372"/>
            <a:ext cx="17353928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kumimoji="0" lang="en-US" sz="4000" i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Intimidation might work in some situations, but it will kill enthusiasm in a team. </a:t>
            </a:r>
            <a:br>
              <a:rPr kumimoji="0" lang="en-US" sz="4000" i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</a:br>
            <a:r>
              <a:rPr kumimoji="0" lang="en-US" sz="4000" i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Team leaders need to focus on positive reinforcement.</a:t>
            </a:r>
            <a:endParaRPr kumimoji="0" lang="en-US" sz="5400" i="1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51804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14716126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EA79C-251D-D88B-3F39-05CDB1D20D65}"/>
              </a:ext>
            </a:extLst>
          </p:cNvPr>
          <p:cNvSpPr txBox="1"/>
          <p:nvPr/>
        </p:nvSpPr>
        <p:spPr>
          <a:xfrm>
            <a:off x="526704" y="3257600"/>
            <a:ext cx="1579278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Teams often go through steps or phases during their development.</a:t>
            </a:r>
            <a:endParaRPr kumimoji="0" lang="en-US" sz="6000" b="1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6E259-0E86-CAD9-7649-0298B060CB15}"/>
              </a:ext>
            </a:extLst>
          </p:cNvPr>
          <p:cNvSpPr txBox="1"/>
          <p:nvPr/>
        </p:nvSpPr>
        <p:spPr>
          <a:xfrm>
            <a:off x="3028853" y="10195628"/>
            <a:ext cx="224901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1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Helvetica Light"/>
                <a:sym typeface="Helvetica Light"/>
              </a:rPr>
              <a:t>Forming</a:t>
            </a:r>
          </a:p>
        </p:txBody>
      </p:sp>
      <p:pic>
        <p:nvPicPr>
          <p:cNvPr id="3074" name="Picture 2" descr="Guiding Framework for Setting Up a Sickle Cell Disease Surveillance System  | CDC">
            <a:extLst>
              <a:ext uri="{FF2B5EF4-FFF2-40B4-BE49-F238E27FC236}">
                <a16:creationId xmlns:a16="http://schemas.microsoft.com/office/drawing/2014/main" id="{97A8259F-3D05-2CA2-B355-3931AE432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912" y="5995045"/>
            <a:ext cx="3536950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Form a Kickass Content Team - Moz">
            <a:extLst>
              <a:ext uri="{FF2B5EF4-FFF2-40B4-BE49-F238E27FC236}">
                <a16:creationId xmlns:a16="http://schemas.microsoft.com/office/drawing/2014/main" id="{EA1DAB0E-5947-B28D-3DA5-4C0BA192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633864"/>
            <a:ext cx="6858000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EF400-A989-7A5E-E21E-3302C2116153}"/>
              </a:ext>
            </a:extLst>
          </p:cNvPr>
          <p:cNvSpPr txBox="1"/>
          <p:nvPr/>
        </p:nvSpPr>
        <p:spPr>
          <a:xfrm>
            <a:off x="9506484" y="10195628"/>
            <a:ext cx="539891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1" strike="noStrike" cap="none" spc="0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+mj-lt"/>
                <a:ea typeface="Helvetica Light"/>
                <a:cs typeface="Helvetica Light"/>
                <a:sym typeface="Helvetica Light"/>
              </a:rPr>
              <a:t>Storming</a:t>
            </a:r>
            <a:r>
              <a:rPr kumimoji="0" lang="en-US" sz="4800" b="1" i="1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+mj-lt"/>
                <a:ea typeface="Helvetica Light"/>
                <a:cs typeface="Helvetica Light"/>
                <a:sym typeface="Helvetica Light"/>
              </a:rPr>
              <a:t> &amp; </a:t>
            </a:r>
            <a:r>
              <a:rPr kumimoji="0" lang="en-US" sz="4800" b="1" i="1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Helvetica Light"/>
                <a:cs typeface="Helvetica Light"/>
                <a:sym typeface="Helvetica Light"/>
              </a:rPr>
              <a:t>Norming</a:t>
            </a:r>
          </a:p>
        </p:txBody>
      </p:sp>
      <p:pic>
        <p:nvPicPr>
          <p:cNvPr id="3078" name="Picture 6" descr="Team building - Free people icons">
            <a:extLst>
              <a:ext uri="{FF2B5EF4-FFF2-40B4-BE49-F238E27FC236}">
                <a16:creationId xmlns:a16="http://schemas.microsoft.com/office/drawing/2014/main" id="{12DDE6F7-B1D0-2351-B13E-EB97A6EE9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656" y="4995491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4FF17-815C-9CFF-2608-881E8E41F7DE}"/>
              </a:ext>
            </a:extLst>
          </p:cNvPr>
          <p:cNvSpPr txBox="1"/>
          <p:nvPr/>
        </p:nvSpPr>
        <p:spPr>
          <a:xfrm>
            <a:off x="18855683" y="10195628"/>
            <a:ext cx="3018454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4800" b="1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Performing</a:t>
            </a:r>
            <a:endParaRPr kumimoji="0" lang="en-US" sz="4800" b="1" i="1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+mj-l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86929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19010112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Development – Forming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EA79C-251D-D88B-3F39-05CDB1D20D65}"/>
              </a:ext>
            </a:extLst>
          </p:cNvPr>
          <p:cNvSpPr txBox="1"/>
          <p:nvPr/>
        </p:nvSpPr>
        <p:spPr>
          <a:xfrm>
            <a:off x="526704" y="3257600"/>
            <a:ext cx="1579278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Teams often go through steps or phases during their development.</a:t>
            </a:r>
            <a:endParaRPr kumimoji="0" lang="en-US" sz="6000" b="1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6E259-0E86-CAD9-7649-0298B060CB15}"/>
              </a:ext>
            </a:extLst>
          </p:cNvPr>
          <p:cNvSpPr txBox="1"/>
          <p:nvPr/>
        </p:nvSpPr>
        <p:spPr>
          <a:xfrm>
            <a:off x="3028853" y="10195628"/>
            <a:ext cx="224901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1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Helvetica Light"/>
                <a:sym typeface="Helvetica Light"/>
              </a:rPr>
              <a:t>Forming</a:t>
            </a:r>
          </a:p>
        </p:txBody>
      </p:sp>
      <p:pic>
        <p:nvPicPr>
          <p:cNvPr id="3074" name="Picture 2" descr="Guiding Framework for Setting Up a Sickle Cell Disease Surveillance System  | CDC">
            <a:extLst>
              <a:ext uri="{FF2B5EF4-FFF2-40B4-BE49-F238E27FC236}">
                <a16:creationId xmlns:a16="http://schemas.microsoft.com/office/drawing/2014/main" id="{97A8259F-3D05-2CA2-B355-3931AE432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912" y="5995045"/>
            <a:ext cx="3536950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Form a Kickass Content Team - Moz">
            <a:extLst>
              <a:ext uri="{FF2B5EF4-FFF2-40B4-BE49-F238E27FC236}">
                <a16:creationId xmlns:a16="http://schemas.microsoft.com/office/drawing/2014/main" id="{EA1DAB0E-5947-B28D-3DA5-4C0BA192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633864"/>
            <a:ext cx="6858000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EF400-A989-7A5E-E21E-3302C2116153}"/>
              </a:ext>
            </a:extLst>
          </p:cNvPr>
          <p:cNvSpPr txBox="1"/>
          <p:nvPr/>
        </p:nvSpPr>
        <p:spPr>
          <a:xfrm>
            <a:off x="9506484" y="10195628"/>
            <a:ext cx="539891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1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j-lt"/>
                <a:ea typeface="Helvetica Light"/>
                <a:cs typeface="Helvetica Light"/>
                <a:sym typeface="Helvetica Light"/>
              </a:rPr>
              <a:t>Storming &amp; Norming</a:t>
            </a:r>
          </a:p>
        </p:txBody>
      </p:sp>
      <p:pic>
        <p:nvPicPr>
          <p:cNvPr id="3078" name="Picture 6" descr="Team building - Free people icons">
            <a:extLst>
              <a:ext uri="{FF2B5EF4-FFF2-40B4-BE49-F238E27FC236}">
                <a16:creationId xmlns:a16="http://schemas.microsoft.com/office/drawing/2014/main" id="{12DDE6F7-B1D0-2351-B13E-EB97A6EE9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656" y="4995491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4FF17-815C-9CFF-2608-881E8E41F7DE}"/>
              </a:ext>
            </a:extLst>
          </p:cNvPr>
          <p:cNvSpPr txBox="1"/>
          <p:nvPr/>
        </p:nvSpPr>
        <p:spPr>
          <a:xfrm>
            <a:off x="18855683" y="10195628"/>
            <a:ext cx="3018454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4800" b="1" i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Performing</a:t>
            </a:r>
            <a:endParaRPr kumimoji="0" lang="en-US" sz="4800" b="1" i="1" strike="noStrike" cap="none" spc="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FillTx/>
              <a:latin typeface="+mj-l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56879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tars.jpg" descr="Decorative only">
            <a:extLst>
              <a:ext uri="{FF2B5EF4-FFF2-40B4-BE49-F238E27FC236}">
                <a16:creationId xmlns:a16="http://schemas.microsoft.com/office/drawing/2014/main" id="{00AF9233-9FF1-CBE5-BA75-8C27BEE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48E3E-49C1-4950-9DE2-34DD725E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37" y="1097360"/>
            <a:ext cx="14716126" cy="4643438"/>
          </a:xfrm>
        </p:spPr>
        <p:txBody>
          <a:bodyPr/>
          <a:lstStyle/>
          <a:p>
            <a:r>
              <a:rPr lang="en-AU" dirty="0" err="1"/>
              <a:t>IceBreaker</a:t>
            </a:r>
            <a:r>
              <a:rPr lang="en-AU" dirty="0"/>
              <a:t>!</a:t>
            </a:r>
            <a:br>
              <a:rPr lang="en-AU" dirty="0"/>
            </a:br>
            <a:endParaRPr lang="en-AU" dirty="0"/>
          </a:p>
        </p:txBody>
      </p:sp>
      <p:pic>
        <p:nvPicPr>
          <p:cNvPr id="5122" name="Picture 2" descr="Icebreaker - Free people icons">
            <a:extLst>
              <a:ext uri="{FF2B5EF4-FFF2-40B4-BE49-F238E27FC236}">
                <a16:creationId xmlns:a16="http://schemas.microsoft.com/office/drawing/2014/main" id="{7368D02A-DC92-D45D-2DC1-71B0DFB1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3563269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BBF6DDE-41E5-54C5-9262-3D0922F764A5}"/>
              </a:ext>
            </a:extLst>
          </p:cNvPr>
          <p:cNvSpPr txBox="1">
            <a:spLocks/>
          </p:cNvSpPr>
          <p:nvPr/>
        </p:nvSpPr>
        <p:spPr>
          <a:xfrm>
            <a:off x="5135216" y="7300835"/>
            <a:ext cx="14716126" cy="464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UWA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UWA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UWA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UWA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UWA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UWA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UWA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UWA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UWA"/>
              </a:defRPr>
            </a:lvl9pPr>
          </a:lstStyle>
          <a:p>
            <a:pPr hangingPunct="1"/>
            <a:r>
              <a:rPr lang="en-AU" sz="8000" b="1" dirty="0"/>
              <a:t>Your Name!</a:t>
            </a:r>
          </a:p>
          <a:p>
            <a:pPr hangingPunct="1"/>
            <a:r>
              <a:rPr lang="en-AU" sz="8000" b="1" dirty="0"/>
              <a:t>Your First Job!</a:t>
            </a:r>
          </a:p>
        </p:txBody>
      </p:sp>
    </p:spTree>
    <p:extLst>
      <p:ext uri="{BB962C8B-B14F-4D97-AF65-F5344CB8AC3E}">
        <p14:creationId xmlns:p14="http://schemas.microsoft.com/office/powerpoint/2010/main" val="157458841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87BD5-D4BB-C68C-C49E-18E2315D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528"/>
            <a:ext cx="24384000" cy="146011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22D1D-30D6-0598-EE7E-46FC7DE9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4" y="593304"/>
            <a:ext cx="23114568" cy="1673821"/>
          </a:xfrm>
        </p:spPr>
        <p:txBody>
          <a:bodyPr>
            <a:noAutofit/>
          </a:bodyPr>
          <a:lstStyle/>
          <a:p>
            <a:pPr algn="l"/>
            <a:r>
              <a:rPr lang="en-AU" sz="10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Development – Storming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EA79C-251D-D88B-3F39-05CDB1D20D65}"/>
              </a:ext>
            </a:extLst>
          </p:cNvPr>
          <p:cNvSpPr txBox="1"/>
          <p:nvPr/>
        </p:nvSpPr>
        <p:spPr>
          <a:xfrm>
            <a:off x="526704" y="3257600"/>
            <a:ext cx="1579278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en-US" sz="44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Helvetica Light"/>
                <a:cs typeface="+mj-cs"/>
                <a:sym typeface="Helvetica Light"/>
              </a:rPr>
              <a:t>Teams often go through steps or phases during their development.</a:t>
            </a:r>
            <a:endParaRPr kumimoji="0" lang="en-US" sz="6000" b="1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Light"/>
              <a:cs typeface="+mj-cs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6E259-0E86-CAD9-7649-0298B060CB15}"/>
              </a:ext>
            </a:extLst>
          </p:cNvPr>
          <p:cNvSpPr txBox="1"/>
          <p:nvPr/>
        </p:nvSpPr>
        <p:spPr>
          <a:xfrm>
            <a:off x="3028853" y="10195628"/>
            <a:ext cx="224901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800" b="1" i="1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Forming</a:t>
            </a:r>
          </a:p>
        </p:txBody>
      </p:sp>
      <p:pic>
        <p:nvPicPr>
          <p:cNvPr id="3074" name="Picture 2" descr="Guiding Framework for Setting Up a Sickle Cell Disease Surveillance System  | CDC">
            <a:extLst>
              <a:ext uri="{FF2B5EF4-FFF2-40B4-BE49-F238E27FC236}">
                <a16:creationId xmlns:a16="http://schemas.microsoft.com/office/drawing/2014/main" id="{97A8259F-3D05-2CA2-B355-3931AE432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912" y="5995045"/>
            <a:ext cx="3536950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Form a Kickass Content Team - Moz">
            <a:extLst>
              <a:ext uri="{FF2B5EF4-FFF2-40B4-BE49-F238E27FC236}">
                <a16:creationId xmlns:a16="http://schemas.microsoft.com/office/drawing/2014/main" id="{EA1DAB0E-5947-B28D-3DA5-4C0BA192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633864"/>
            <a:ext cx="6858000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EF400-A989-7A5E-E21E-3302C2116153}"/>
              </a:ext>
            </a:extLst>
          </p:cNvPr>
          <p:cNvSpPr txBox="1"/>
          <p:nvPr/>
        </p:nvSpPr>
        <p:spPr>
          <a:xfrm>
            <a:off x="9506484" y="10195628"/>
            <a:ext cx="539891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1" strike="noStrike" cap="none" spc="0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+mj-lt"/>
                <a:ea typeface="Helvetica Light"/>
                <a:cs typeface="Helvetica Light"/>
                <a:sym typeface="Helvetica Light"/>
              </a:rPr>
              <a:t>Storming</a:t>
            </a:r>
            <a:r>
              <a:rPr kumimoji="0" lang="en-US" sz="4800" b="1" i="1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+mj-lt"/>
                <a:ea typeface="Helvetica Light"/>
                <a:cs typeface="Helvetica Light"/>
                <a:sym typeface="Helvetica Light"/>
              </a:rPr>
              <a:t> &amp; </a:t>
            </a:r>
            <a:r>
              <a:rPr kumimoji="0" lang="en-US" sz="4800" b="1" i="1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Helvetica Light"/>
                <a:cs typeface="Helvetica Light"/>
                <a:sym typeface="Helvetica Light"/>
              </a:rPr>
              <a:t>Norming</a:t>
            </a:r>
          </a:p>
        </p:txBody>
      </p:sp>
      <p:pic>
        <p:nvPicPr>
          <p:cNvPr id="8" name="Picture 6" descr="Team building - Free people icons">
            <a:extLst>
              <a:ext uri="{FF2B5EF4-FFF2-40B4-BE49-F238E27FC236}">
                <a16:creationId xmlns:a16="http://schemas.microsoft.com/office/drawing/2014/main" id="{371F4FAE-CD97-729C-EDE3-809A832D0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656" y="4995491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28BB92-8404-FCF1-569B-4F0445A2863B}"/>
              </a:ext>
            </a:extLst>
          </p:cNvPr>
          <p:cNvSpPr txBox="1"/>
          <p:nvPr/>
        </p:nvSpPr>
        <p:spPr>
          <a:xfrm>
            <a:off x="18855683" y="10195628"/>
            <a:ext cx="3018454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4800" b="1" i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Performing</a:t>
            </a:r>
            <a:endParaRPr kumimoji="0" lang="en-US" sz="4800" b="1" i="1" strike="noStrike" cap="none" spc="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FillTx/>
              <a:latin typeface="+mj-l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602477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UWA"/>
        <a:ea typeface="UWA"/>
        <a:cs typeface="UWA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UWA"/>
        <a:ea typeface="UWA"/>
        <a:cs typeface="UWA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1160</Words>
  <Application>Microsoft Macintosh PowerPoint</Application>
  <PresentationFormat>Custom</PresentationFormat>
  <Paragraphs>157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UWA</vt:lpstr>
      <vt:lpstr>Arial</vt:lpstr>
      <vt:lpstr>Calibri</vt:lpstr>
      <vt:lpstr>Helvetica Light</vt:lpstr>
      <vt:lpstr>Helvetica Neue</vt:lpstr>
      <vt:lpstr>Source Sans Pro</vt:lpstr>
      <vt:lpstr>White</vt:lpstr>
      <vt:lpstr>CITS5206 Working in Software Teams</vt:lpstr>
      <vt:lpstr>Guest Lecturer</vt:lpstr>
      <vt:lpstr>Work as a Team</vt:lpstr>
      <vt:lpstr>Why have Teams?</vt:lpstr>
      <vt:lpstr>Team Members and Leaders</vt:lpstr>
      <vt:lpstr>Team Development</vt:lpstr>
      <vt:lpstr>Team Development – Forming</vt:lpstr>
      <vt:lpstr>IceBreaker! </vt:lpstr>
      <vt:lpstr>Team Development – Storming</vt:lpstr>
      <vt:lpstr>SWOT Analysis</vt:lpstr>
      <vt:lpstr>SWOT Analysis - Example</vt:lpstr>
      <vt:lpstr>SHOW your own SWOT Analysis</vt:lpstr>
      <vt:lpstr>Team Development – Norming</vt:lpstr>
      <vt:lpstr>SWOT Analysis - Solution</vt:lpstr>
      <vt:lpstr>SHOW your own SWOT Solution</vt:lpstr>
      <vt:lpstr>Team Development - Performing</vt:lpstr>
      <vt:lpstr>Clarifying the Mission</vt:lpstr>
      <vt:lpstr>Clarifying the Mission</vt:lpstr>
      <vt:lpstr>Clarifying the Mission and Milestones</vt:lpstr>
      <vt:lpstr>SHARE YOUR TRELLO!</vt:lpstr>
      <vt:lpstr>Creating Processes</vt:lpstr>
      <vt:lpstr>GOOD LUCK WITH YOUR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Taryn Mokrzycki</dc:creator>
  <cp:lastModifiedBy>Caren Han</cp:lastModifiedBy>
  <cp:revision>40</cp:revision>
  <dcterms:modified xsi:type="dcterms:W3CDTF">2023-08-09T14:51:26Z</dcterms:modified>
</cp:coreProperties>
</file>