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59" r:id="rId6"/>
    <p:sldId id="278" r:id="rId7"/>
    <p:sldId id="277" r:id="rId8"/>
    <p:sldId id="282" r:id="rId9"/>
    <p:sldId id="268" r:id="rId10"/>
    <p:sldId id="269" r:id="rId11"/>
    <p:sldId id="265" r:id="rId12"/>
    <p:sldId id="267" r:id="rId13"/>
    <p:sldId id="285" r:id="rId14"/>
    <p:sldId id="283" r:id="rId15"/>
    <p:sldId id="272" r:id="rId16"/>
    <p:sldId id="281" r:id="rId17"/>
    <p:sldId id="260" r:id="rId18"/>
    <p:sldId id="284" r:id="rId19"/>
    <p:sldId id="279" r:id="rId20"/>
    <p:sldId id="273"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353315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1CE2A-B354-4524-89FA-C906D2FE8D1F}"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313264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2418785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713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342441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1893013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3494790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372998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422374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207129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67249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21CE2A-B354-4524-89FA-C906D2FE8D1F}"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290716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21CE2A-B354-4524-89FA-C906D2FE8D1F}" type="datetimeFigureOut">
              <a:rPr lang="en-US" smtClean="0"/>
              <a:t>5/6/2015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319605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50267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88822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821CE2A-B354-4524-89FA-C906D2FE8D1F}" type="datetimeFigureOut">
              <a:rPr lang="en-US" smtClean="0"/>
              <a:t>5/6/2015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163264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1CE2A-B354-4524-89FA-C906D2FE8D1F}"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D059A-7D08-4B95-B7D6-C13795F39834}" type="slidenum">
              <a:rPr lang="en-US" smtClean="0"/>
              <a:t>‹#›</a:t>
            </a:fld>
            <a:endParaRPr lang="en-US"/>
          </a:p>
        </p:txBody>
      </p:sp>
    </p:spTree>
    <p:extLst>
      <p:ext uri="{BB962C8B-B14F-4D97-AF65-F5344CB8AC3E}">
        <p14:creationId xmlns:p14="http://schemas.microsoft.com/office/powerpoint/2010/main" val="162464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21CE2A-B354-4524-89FA-C906D2FE8D1F}" type="datetimeFigureOut">
              <a:rPr lang="en-US" smtClean="0"/>
              <a:t>5/6/2015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5D059A-7D08-4B95-B7D6-C13795F39834}" type="slidenum">
              <a:rPr lang="en-US" smtClean="0"/>
              <a:t>‹#›</a:t>
            </a:fld>
            <a:endParaRPr lang="en-US"/>
          </a:p>
        </p:txBody>
      </p:sp>
    </p:spTree>
    <p:extLst>
      <p:ext uri="{BB962C8B-B14F-4D97-AF65-F5344CB8AC3E}">
        <p14:creationId xmlns:p14="http://schemas.microsoft.com/office/powerpoint/2010/main" val="33217952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507642"/>
            <a:ext cx="10224245" cy="3329581"/>
          </a:xfrm>
        </p:spPr>
        <p:txBody>
          <a:bodyPr/>
          <a:lstStyle/>
          <a:p>
            <a:r>
              <a:rPr lang="en-IN" sz="5400" dirty="0">
                <a:solidFill>
                  <a:schemeClr val="lt1"/>
                </a:solidFill>
                <a:latin typeface="Arial"/>
                <a:ea typeface="Arial"/>
                <a:cs typeface="Arial"/>
                <a:sym typeface="Arial"/>
                <a:rtl val="0"/>
              </a:rPr>
              <a:t>Automated Video Surveillance System</a:t>
            </a:r>
            <a:br>
              <a:rPr lang="en-IN" sz="5400" dirty="0">
                <a:solidFill>
                  <a:schemeClr val="lt1"/>
                </a:solidFill>
                <a:latin typeface="Arial"/>
                <a:ea typeface="Arial"/>
                <a:cs typeface="Arial"/>
                <a:sym typeface="Arial"/>
                <a:rtl val="0"/>
              </a:rPr>
            </a:br>
            <a:r>
              <a:rPr lang="en-IN" sz="5400" dirty="0">
                <a:solidFill>
                  <a:schemeClr val="lt1"/>
                </a:solidFill>
                <a:latin typeface="Arial"/>
                <a:ea typeface="Arial"/>
                <a:cs typeface="Arial"/>
                <a:sym typeface="Arial"/>
                <a:rtl val="0"/>
              </a:rPr>
              <a:t>Using Python And A Mobile App.</a:t>
            </a:r>
            <a:endParaRPr lang="en-US" sz="5400" dirty="0"/>
          </a:p>
        </p:txBody>
      </p:sp>
      <p:sp>
        <p:nvSpPr>
          <p:cNvPr id="3" name="Subtitle 2"/>
          <p:cNvSpPr>
            <a:spLocks noGrp="1"/>
          </p:cNvSpPr>
          <p:nvPr>
            <p:ph type="subTitle" idx="1"/>
          </p:nvPr>
        </p:nvSpPr>
        <p:spPr>
          <a:xfrm>
            <a:off x="1154955" y="4430332"/>
            <a:ext cx="8825658" cy="2228044"/>
          </a:xfrm>
        </p:spPr>
        <p:txBody>
          <a:bodyPr>
            <a:normAutofit fontScale="85000" lnSpcReduction="20000"/>
          </a:bodyPr>
          <a:lstStyle/>
          <a:p>
            <a:pPr lvl="0">
              <a:lnSpc>
                <a:spcPct val="110000"/>
              </a:lnSpc>
              <a:spcBef>
                <a:spcPts val="0"/>
              </a:spcBef>
              <a:buClr>
                <a:schemeClr val="lt2"/>
              </a:buClr>
              <a:buSzPct val="25000"/>
            </a:pPr>
            <a:r>
              <a:rPr lang="en-US" cap="none" dirty="0">
                <a:solidFill>
                  <a:schemeClr val="lt2"/>
                </a:solidFill>
                <a:latin typeface="Arial"/>
                <a:ea typeface="Arial"/>
                <a:cs typeface="Arial"/>
                <a:sym typeface="Arial"/>
                <a:rtl val="0"/>
              </a:rPr>
              <a:t>FINAL YEAR PROJECT </a:t>
            </a:r>
          </a:p>
          <a:p>
            <a:pPr lvl="0">
              <a:lnSpc>
                <a:spcPct val="110000"/>
              </a:lnSpc>
              <a:buClr>
                <a:schemeClr val="lt2"/>
              </a:buClr>
              <a:buSzPct val="25000"/>
            </a:pPr>
            <a:r>
              <a:rPr lang="en-US" cap="none" dirty="0" smtClean="0">
                <a:solidFill>
                  <a:schemeClr val="lt2"/>
                </a:solidFill>
                <a:latin typeface="Arial"/>
                <a:ea typeface="Arial"/>
                <a:cs typeface="Arial"/>
                <a:sym typeface="Arial"/>
                <a:rtl val="0"/>
              </a:rPr>
              <a:t>Dr. </a:t>
            </a:r>
            <a:r>
              <a:rPr lang="en-US" cap="none" dirty="0" err="1" smtClean="0">
                <a:solidFill>
                  <a:schemeClr val="lt2"/>
                </a:solidFill>
                <a:latin typeface="Arial"/>
                <a:ea typeface="Arial"/>
                <a:cs typeface="Arial"/>
                <a:sym typeface="Arial"/>
                <a:rtl val="0"/>
              </a:rPr>
              <a:t>Senthil</a:t>
            </a:r>
            <a:r>
              <a:rPr lang="en-US" cap="none" dirty="0" smtClean="0">
                <a:solidFill>
                  <a:schemeClr val="lt2"/>
                </a:solidFill>
                <a:latin typeface="Arial"/>
                <a:ea typeface="Arial"/>
                <a:cs typeface="Arial"/>
                <a:sym typeface="Arial"/>
                <a:rtl val="0"/>
              </a:rPr>
              <a:t> </a:t>
            </a:r>
            <a:r>
              <a:rPr lang="en-US" cap="none" dirty="0" err="1" smtClean="0">
                <a:solidFill>
                  <a:schemeClr val="lt2"/>
                </a:solidFill>
                <a:latin typeface="Arial"/>
                <a:ea typeface="Arial"/>
                <a:cs typeface="Arial"/>
                <a:sym typeface="Arial"/>
                <a:rtl val="0"/>
              </a:rPr>
              <a:t>Jayavel</a:t>
            </a:r>
            <a:endParaRPr lang="en-US" cap="none" dirty="0">
              <a:solidFill>
                <a:schemeClr val="lt2"/>
              </a:solidFill>
              <a:latin typeface="Arial"/>
              <a:ea typeface="Arial"/>
              <a:cs typeface="Arial"/>
              <a:sym typeface="Arial"/>
              <a:rtl val="0"/>
            </a:endParaRPr>
          </a:p>
          <a:p>
            <a:pPr lvl="0" algn="r">
              <a:lnSpc>
                <a:spcPct val="110000"/>
              </a:lnSpc>
              <a:buClr>
                <a:schemeClr val="lt2"/>
              </a:buClr>
              <a:buSzPct val="25000"/>
            </a:pPr>
            <a:r>
              <a:rPr lang="en-US" cap="none" dirty="0">
                <a:solidFill>
                  <a:schemeClr val="lt2"/>
                </a:solidFill>
                <a:latin typeface="Arial"/>
                <a:ea typeface="Arial"/>
                <a:cs typeface="Arial"/>
                <a:sym typeface="Arial"/>
                <a:rtl val="0"/>
              </a:rPr>
              <a:t>SUBMITTED BY-</a:t>
            </a:r>
          </a:p>
          <a:p>
            <a:pPr lvl="0" algn="r">
              <a:lnSpc>
                <a:spcPct val="110000"/>
              </a:lnSpc>
              <a:buClr>
                <a:schemeClr val="lt2"/>
              </a:buClr>
              <a:buSzPct val="25000"/>
            </a:pPr>
            <a:r>
              <a:rPr lang="en-US" cap="none" dirty="0" smtClean="0">
                <a:solidFill>
                  <a:schemeClr val="lt2"/>
                </a:solidFill>
                <a:latin typeface="Arial"/>
                <a:ea typeface="Arial"/>
                <a:cs typeface="Arial"/>
                <a:sym typeface="Arial"/>
                <a:rtl val="0"/>
              </a:rPr>
              <a:t>Satvik Dhandhania(11BCE0431)</a:t>
            </a:r>
          </a:p>
          <a:p>
            <a:pPr lvl="0" algn="r">
              <a:lnSpc>
                <a:spcPct val="110000"/>
              </a:lnSpc>
              <a:buClr>
                <a:schemeClr val="lt2"/>
              </a:buClr>
              <a:buSzPct val="25000"/>
            </a:pPr>
            <a:r>
              <a:rPr lang="en-US" cap="none" dirty="0" err="1" smtClean="0">
                <a:solidFill>
                  <a:schemeClr val="lt2"/>
                </a:solidFill>
                <a:latin typeface="Arial"/>
                <a:ea typeface="Arial"/>
                <a:cs typeface="Arial"/>
                <a:sym typeface="Arial"/>
                <a:rtl val="0"/>
              </a:rPr>
              <a:t>Sahil</a:t>
            </a:r>
            <a:r>
              <a:rPr lang="en-US" cap="none" dirty="0" smtClean="0">
                <a:solidFill>
                  <a:schemeClr val="lt2"/>
                </a:solidFill>
                <a:latin typeface="Arial"/>
                <a:ea typeface="Arial"/>
                <a:cs typeface="Arial"/>
                <a:sym typeface="Arial"/>
                <a:rtl val="0"/>
              </a:rPr>
              <a:t> </a:t>
            </a:r>
            <a:r>
              <a:rPr lang="en-US" cap="none" dirty="0" err="1" smtClean="0">
                <a:solidFill>
                  <a:schemeClr val="lt2"/>
                </a:solidFill>
                <a:latin typeface="Arial"/>
                <a:ea typeface="Arial"/>
                <a:cs typeface="Arial"/>
                <a:sym typeface="Arial"/>
                <a:rtl val="0"/>
              </a:rPr>
              <a:t>Govel</a:t>
            </a:r>
            <a:r>
              <a:rPr lang="en-US" cap="none" dirty="0" smtClean="0">
                <a:solidFill>
                  <a:schemeClr val="lt2"/>
                </a:solidFill>
                <a:latin typeface="Arial"/>
                <a:ea typeface="Arial"/>
                <a:cs typeface="Arial"/>
                <a:sym typeface="Arial"/>
                <a:rtl val="0"/>
              </a:rPr>
              <a:t>(11BCE0472)</a:t>
            </a:r>
          </a:p>
          <a:p>
            <a:pPr lvl="0" algn="r">
              <a:lnSpc>
                <a:spcPct val="110000"/>
              </a:lnSpc>
              <a:buClr>
                <a:schemeClr val="lt2"/>
              </a:buClr>
              <a:buSzPct val="25000"/>
            </a:pPr>
            <a:r>
              <a:rPr lang="en-US" cap="none" dirty="0" smtClean="0">
                <a:solidFill>
                  <a:schemeClr val="lt2"/>
                </a:solidFill>
                <a:latin typeface="Arial"/>
                <a:ea typeface="Arial"/>
                <a:cs typeface="Arial"/>
                <a:sym typeface="Arial"/>
                <a:rtl val="0"/>
              </a:rPr>
              <a:t>Rishi </a:t>
            </a:r>
            <a:r>
              <a:rPr lang="en-US" cap="none" dirty="0" err="1" smtClean="0">
                <a:solidFill>
                  <a:schemeClr val="lt2"/>
                </a:solidFill>
                <a:latin typeface="Arial"/>
                <a:ea typeface="Arial"/>
                <a:cs typeface="Arial"/>
                <a:sym typeface="Arial"/>
                <a:rtl val="0"/>
              </a:rPr>
              <a:t>Verma</a:t>
            </a:r>
            <a:r>
              <a:rPr lang="en-US" cap="none" dirty="0" smtClean="0">
                <a:solidFill>
                  <a:schemeClr val="lt2"/>
                </a:solidFill>
                <a:latin typeface="Arial"/>
                <a:ea typeface="Arial"/>
                <a:cs typeface="Arial"/>
                <a:sym typeface="Arial"/>
                <a:rtl val="0"/>
              </a:rPr>
              <a:t>(11BCE377)</a:t>
            </a:r>
            <a:endParaRPr lang="en-US" cap="none" dirty="0">
              <a:solidFill>
                <a:schemeClr val="lt2"/>
              </a:solidFill>
              <a:latin typeface="Arial"/>
              <a:ea typeface="Arial"/>
              <a:cs typeface="Arial"/>
              <a:sym typeface="Arial"/>
              <a:rtl val="0"/>
            </a:endParaRPr>
          </a:p>
          <a:p>
            <a:endParaRPr lang="en-US" dirty="0"/>
          </a:p>
        </p:txBody>
      </p:sp>
    </p:spTree>
    <p:extLst>
      <p:ext uri="{BB962C8B-B14F-4D97-AF65-F5344CB8AC3E}">
        <p14:creationId xmlns:p14="http://schemas.microsoft.com/office/powerpoint/2010/main" val="1596735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499101"/>
            <a:ext cx="9404723" cy="1400530"/>
          </a:xfrm>
        </p:spPr>
        <p:txBody>
          <a:bodyPr/>
          <a:lstStyle/>
          <a:p>
            <a:pPr algn="ctr"/>
            <a:r>
              <a:rPr lang="en-US" dirty="0" smtClean="0">
                <a:solidFill>
                  <a:schemeClr val="tx1"/>
                </a:solidFill>
              </a:rPr>
              <a:t>    </a:t>
            </a:r>
            <a:r>
              <a:rPr lang="en-US" dirty="0" err="1" smtClean="0">
                <a:solidFill>
                  <a:schemeClr val="tx1"/>
                </a:solidFill>
              </a:rPr>
              <a:t>Haar</a:t>
            </a:r>
            <a:r>
              <a:rPr lang="en-US" dirty="0" smtClean="0">
                <a:solidFill>
                  <a:schemeClr val="tx1"/>
                </a:solidFill>
              </a:rPr>
              <a:t> classifiers – facial feature detection</a:t>
            </a:r>
            <a:endParaRPr lang="en-US" dirty="0">
              <a:solidFill>
                <a:schemeClr val="tx1"/>
              </a:solidFill>
            </a:endParaRPr>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4000" y="2198383"/>
            <a:ext cx="5294254" cy="2571333"/>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292096" y="2042678"/>
            <a:ext cx="2796540" cy="2796540"/>
          </a:xfrm>
          <a:prstGeom prst="rect">
            <a:avLst/>
          </a:prstGeom>
          <a:noFill/>
          <a:ln>
            <a:noFill/>
          </a:ln>
        </p:spPr>
      </p:pic>
    </p:spTree>
    <p:extLst>
      <p:ext uri="{BB962C8B-B14F-4D97-AF65-F5344CB8AC3E}">
        <p14:creationId xmlns:p14="http://schemas.microsoft.com/office/powerpoint/2010/main" val="3971907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26039" y="1201601"/>
            <a:ext cx="6598874" cy="1119324"/>
          </a:xfrm>
        </p:spPr>
        <p:txBody>
          <a:bodyPr/>
          <a:lstStyle/>
          <a:p>
            <a:pPr algn="ctr"/>
            <a:r>
              <a:rPr lang="en-US" sz="4000" dirty="0" smtClean="0">
                <a:solidFill>
                  <a:schemeClr val="tx1"/>
                </a:solidFill>
              </a:rPr>
              <a:t>      Block Diagram </a:t>
            </a:r>
            <a:endParaRPr lang="en-US" dirty="0">
              <a:solidFill>
                <a:schemeClr val="tx1"/>
              </a:solidFill>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65669" y="2130110"/>
            <a:ext cx="9491392" cy="3195165"/>
          </a:xfrm>
          <a:prstGeom prst="rect">
            <a:avLst/>
          </a:prstGeom>
          <a:noFill/>
          <a:ln>
            <a:noFill/>
          </a:ln>
        </p:spPr>
      </p:pic>
    </p:spTree>
    <p:extLst>
      <p:ext uri="{BB962C8B-B14F-4D97-AF65-F5344CB8AC3E}">
        <p14:creationId xmlns:p14="http://schemas.microsoft.com/office/powerpoint/2010/main" val="503406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    GCM Architecture </a:t>
            </a:r>
            <a:endParaRPr lang="en-US" dirty="0">
              <a:solidFill>
                <a:schemeClr val="tx1"/>
              </a:solidFill>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1836889" y="2234426"/>
            <a:ext cx="7572563" cy="2954305"/>
          </a:xfrm>
          <a:prstGeom prst="rect">
            <a:avLst/>
          </a:prstGeom>
          <a:noFill/>
        </p:spPr>
      </p:pic>
    </p:spTree>
    <p:extLst>
      <p:ext uri="{BB962C8B-B14F-4D97-AF65-F5344CB8AC3E}">
        <p14:creationId xmlns:p14="http://schemas.microsoft.com/office/powerpoint/2010/main" val="2313893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tvik\Desktop\Final Year Projec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554038"/>
            <a:ext cx="5688013" cy="28439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tvik\Desktop\Final Year Projec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541707"/>
            <a:ext cx="4724399" cy="3037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4153" y="3485634"/>
            <a:ext cx="3515706" cy="369332"/>
          </a:xfrm>
          <a:prstGeom prst="rect">
            <a:avLst/>
          </a:prstGeom>
          <a:noFill/>
        </p:spPr>
        <p:txBody>
          <a:bodyPr wrap="none" rtlCol="0">
            <a:spAutoFit/>
          </a:bodyPr>
          <a:lstStyle/>
          <a:p>
            <a:r>
              <a:rPr lang="en-US" dirty="0" smtClean="0"/>
              <a:t>Registration With GCM Server </a:t>
            </a:r>
            <a:endParaRPr lang="en-IN" dirty="0"/>
          </a:p>
        </p:txBody>
      </p:sp>
      <p:sp>
        <p:nvSpPr>
          <p:cNvPr id="5" name="TextBox 4"/>
          <p:cNvSpPr txBox="1"/>
          <p:nvPr/>
        </p:nvSpPr>
        <p:spPr>
          <a:xfrm>
            <a:off x="7223555" y="5616905"/>
            <a:ext cx="4145687" cy="369332"/>
          </a:xfrm>
          <a:prstGeom prst="rect">
            <a:avLst/>
          </a:prstGeom>
          <a:noFill/>
        </p:spPr>
        <p:txBody>
          <a:bodyPr wrap="none" rtlCol="0">
            <a:spAutoFit/>
          </a:bodyPr>
          <a:lstStyle/>
          <a:p>
            <a:r>
              <a:rPr lang="en-US" dirty="0" smtClean="0"/>
              <a:t>Sending Messages to Android Apps</a:t>
            </a:r>
            <a:endParaRPr lang="en-IN" dirty="0"/>
          </a:p>
        </p:txBody>
      </p:sp>
    </p:spTree>
    <p:extLst>
      <p:ext uri="{BB962C8B-B14F-4D97-AF65-F5344CB8AC3E}">
        <p14:creationId xmlns:p14="http://schemas.microsoft.com/office/powerpoint/2010/main" val="271005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2438"/>
            <a:ext cx="9404350" cy="1400175"/>
          </a:xfrm>
        </p:spPr>
        <p:txBody>
          <a:bodyPr/>
          <a:lstStyle/>
          <a:p>
            <a:r>
              <a:rPr lang="en-US" dirty="0" smtClean="0"/>
              <a:t>Flow Diagram </a:t>
            </a:r>
            <a:endParaRPr lang="en-US" dirty="0"/>
          </a:p>
        </p:txBody>
      </p:sp>
      <p:pic>
        <p:nvPicPr>
          <p:cNvPr id="4" name="Picture 3" descr="C:\Users\Satvik\Desktop\Final Year Project\flow diagram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914" y="136545"/>
            <a:ext cx="6118191" cy="6721455"/>
          </a:xfrm>
          <a:prstGeom prst="rect">
            <a:avLst/>
          </a:prstGeom>
          <a:noFill/>
          <a:ln>
            <a:noFill/>
          </a:ln>
        </p:spPr>
      </p:pic>
    </p:spTree>
    <p:extLst>
      <p:ext uri="{BB962C8B-B14F-4D97-AF65-F5344CB8AC3E}">
        <p14:creationId xmlns:p14="http://schemas.microsoft.com/office/powerpoint/2010/main" val="3331521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IN" dirty="0"/>
          </a:p>
        </p:txBody>
      </p:sp>
      <p:sp>
        <p:nvSpPr>
          <p:cNvPr id="3" name="Content Placeholder 2"/>
          <p:cNvSpPr>
            <a:spLocks noGrp="1"/>
          </p:cNvSpPr>
          <p:nvPr>
            <p:ph idx="1"/>
          </p:nvPr>
        </p:nvSpPr>
        <p:spPr/>
        <p:txBody>
          <a:bodyPr>
            <a:normAutofit lnSpcReduction="10000"/>
          </a:bodyPr>
          <a:lstStyle/>
          <a:p>
            <a:pPr marL="457200" lvl="0" indent="-457200">
              <a:spcBef>
                <a:spcPts val="0"/>
              </a:spcBef>
              <a:buClr>
                <a:schemeClr val="lt1"/>
              </a:buClr>
              <a:buSzPct val="125000"/>
              <a:buFont typeface="Arial"/>
              <a:buAutoNum type="arabicPeriod"/>
            </a:pPr>
            <a:r>
              <a:rPr lang="en-US" dirty="0">
                <a:solidFill>
                  <a:schemeClr val="lt1"/>
                </a:solidFill>
                <a:latin typeface="+mn-lt"/>
                <a:ea typeface="Arial"/>
                <a:cs typeface="Arial"/>
                <a:sym typeface="Arial"/>
              </a:rPr>
              <a:t>Installing and setting up all the OpenCV libraries and </a:t>
            </a:r>
            <a:r>
              <a:rPr lang="en-US" dirty="0" smtClean="0">
                <a:solidFill>
                  <a:schemeClr val="lt1"/>
                </a:solidFill>
                <a:latin typeface="+mn-lt"/>
                <a:ea typeface="Arial"/>
                <a:cs typeface="Arial"/>
                <a:sym typeface="Arial"/>
              </a:rPr>
              <a:t>functions and android application on the phone.</a:t>
            </a:r>
          </a:p>
          <a:p>
            <a:pPr marL="457200" lvl="0" indent="-457200">
              <a:spcBef>
                <a:spcPts val="0"/>
              </a:spcBef>
              <a:buClr>
                <a:schemeClr val="lt1"/>
              </a:buClr>
              <a:buSzPct val="125000"/>
              <a:buFont typeface="Arial"/>
              <a:buAutoNum type="arabicPeriod"/>
            </a:pPr>
            <a:endParaRPr lang="en-US" dirty="0" smtClean="0">
              <a:solidFill>
                <a:schemeClr val="lt1"/>
              </a:solidFill>
              <a:latin typeface="+mn-lt"/>
              <a:ea typeface="Arial"/>
              <a:cs typeface="Arial"/>
              <a:sym typeface="Arial"/>
            </a:endParaRPr>
          </a:p>
          <a:p>
            <a:pPr marL="457200" lvl="0" indent="-457200">
              <a:buClr>
                <a:schemeClr val="lt1"/>
              </a:buClr>
              <a:buSzPct val="125000"/>
              <a:buFont typeface="Arial"/>
              <a:buAutoNum type="arabicPeriod"/>
            </a:pPr>
            <a:r>
              <a:rPr lang="en-US" dirty="0" smtClean="0">
                <a:solidFill>
                  <a:schemeClr val="lt1"/>
                </a:solidFill>
                <a:latin typeface="+mn-lt"/>
                <a:ea typeface="Arial"/>
                <a:cs typeface="Arial"/>
                <a:sym typeface="Arial"/>
              </a:rPr>
              <a:t>Running  </a:t>
            </a:r>
            <a:r>
              <a:rPr lang="en-US" dirty="0">
                <a:solidFill>
                  <a:schemeClr val="lt1"/>
                </a:solidFill>
                <a:latin typeface="+mn-lt"/>
                <a:ea typeface="Arial"/>
                <a:cs typeface="Arial"/>
                <a:sym typeface="Arial"/>
              </a:rPr>
              <a:t>of program that detects the face in a </a:t>
            </a:r>
            <a:r>
              <a:rPr lang="en-US" dirty="0" smtClean="0">
                <a:solidFill>
                  <a:schemeClr val="lt1"/>
                </a:solidFill>
                <a:latin typeface="+mn-lt"/>
                <a:ea typeface="Arial"/>
                <a:cs typeface="Arial"/>
                <a:sym typeface="Arial"/>
              </a:rPr>
              <a:t>video feed.</a:t>
            </a:r>
            <a:endParaRPr lang="en-US" dirty="0">
              <a:solidFill>
                <a:schemeClr val="lt1"/>
              </a:solidFill>
              <a:latin typeface="+mn-lt"/>
              <a:ea typeface="Arial"/>
              <a:cs typeface="Arial"/>
              <a:sym typeface="Arial"/>
            </a:endParaRPr>
          </a:p>
          <a:p>
            <a:pPr marL="457200" lvl="0" indent="-457200">
              <a:buClr>
                <a:schemeClr val="lt1"/>
              </a:buClr>
              <a:buSzPct val="125000"/>
              <a:buFont typeface="Arial"/>
              <a:buAutoNum type="arabicPeriod"/>
            </a:pPr>
            <a:endParaRPr lang="en-US" dirty="0" smtClean="0">
              <a:solidFill>
                <a:schemeClr val="lt1"/>
              </a:solidFill>
              <a:latin typeface="+mn-lt"/>
              <a:ea typeface="Arial"/>
              <a:cs typeface="Arial"/>
              <a:sym typeface="Arial"/>
            </a:endParaRPr>
          </a:p>
          <a:p>
            <a:pPr marL="457200" lvl="0" indent="-457200">
              <a:buClr>
                <a:schemeClr val="lt1"/>
              </a:buClr>
              <a:buSzPct val="125000"/>
              <a:buFont typeface="Arial"/>
              <a:buAutoNum type="arabicPeriod"/>
            </a:pPr>
            <a:r>
              <a:rPr lang="en-US" dirty="0" smtClean="0">
                <a:solidFill>
                  <a:schemeClr val="lt1"/>
                </a:solidFill>
                <a:latin typeface="+mn-lt"/>
                <a:ea typeface="Arial"/>
                <a:cs typeface="Arial"/>
                <a:sym typeface="Arial"/>
              </a:rPr>
              <a:t>Facial feature detection.</a:t>
            </a:r>
          </a:p>
          <a:p>
            <a:pPr marL="457200" lvl="0" indent="-457200">
              <a:buClr>
                <a:schemeClr val="lt1"/>
              </a:buClr>
              <a:buSzPct val="125000"/>
              <a:buFont typeface="Arial"/>
              <a:buAutoNum type="arabicPeriod"/>
            </a:pPr>
            <a:endParaRPr lang="en-US" dirty="0">
              <a:solidFill>
                <a:schemeClr val="lt1"/>
              </a:solidFill>
              <a:latin typeface="+mn-lt"/>
              <a:ea typeface="Arial"/>
              <a:cs typeface="Arial"/>
              <a:sym typeface="Arial"/>
            </a:endParaRPr>
          </a:p>
          <a:p>
            <a:pPr marL="457200" lvl="0" indent="-457200">
              <a:buClr>
                <a:schemeClr val="lt1"/>
              </a:buClr>
              <a:buSzPct val="125000"/>
              <a:buFont typeface="Arial"/>
              <a:buAutoNum type="arabicPeriod"/>
            </a:pPr>
            <a:r>
              <a:rPr lang="en-US" dirty="0" smtClean="0">
                <a:solidFill>
                  <a:schemeClr val="lt1"/>
                </a:solidFill>
                <a:latin typeface="+mn-lt"/>
                <a:ea typeface="Arial"/>
                <a:cs typeface="Arial"/>
                <a:sym typeface="Arial"/>
              </a:rPr>
              <a:t>Sending the result to the 3</a:t>
            </a:r>
            <a:r>
              <a:rPr lang="en-US" baseline="30000" dirty="0" smtClean="0">
                <a:solidFill>
                  <a:schemeClr val="lt1"/>
                </a:solidFill>
                <a:latin typeface="+mn-lt"/>
                <a:ea typeface="Arial"/>
                <a:cs typeface="Arial"/>
                <a:sym typeface="Arial"/>
              </a:rPr>
              <a:t>rd</a:t>
            </a:r>
            <a:r>
              <a:rPr lang="en-US" dirty="0" smtClean="0">
                <a:solidFill>
                  <a:schemeClr val="lt1"/>
                </a:solidFill>
                <a:latin typeface="+mn-lt"/>
                <a:ea typeface="Arial"/>
                <a:cs typeface="Arial"/>
                <a:sym typeface="Arial"/>
              </a:rPr>
              <a:t> party server.</a:t>
            </a:r>
          </a:p>
          <a:p>
            <a:pPr marL="457200" lvl="0" indent="-457200">
              <a:buClr>
                <a:schemeClr val="lt1"/>
              </a:buClr>
              <a:buSzPct val="125000"/>
              <a:buFont typeface="Arial"/>
              <a:buAutoNum type="arabicPeriod"/>
            </a:pPr>
            <a:endParaRPr lang="en-US" dirty="0">
              <a:solidFill>
                <a:schemeClr val="lt1"/>
              </a:solidFill>
              <a:latin typeface="+mn-lt"/>
              <a:ea typeface="Arial"/>
              <a:cs typeface="Arial"/>
              <a:sym typeface="Arial"/>
            </a:endParaRPr>
          </a:p>
          <a:p>
            <a:pPr marL="457200" lvl="0" indent="-457200">
              <a:buClr>
                <a:schemeClr val="lt1"/>
              </a:buClr>
              <a:buSzPct val="125000"/>
              <a:buFont typeface="Arial"/>
              <a:buAutoNum type="arabicPeriod"/>
            </a:pPr>
            <a:r>
              <a:rPr lang="en-US" dirty="0" smtClean="0">
                <a:solidFill>
                  <a:schemeClr val="lt1"/>
                </a:solidFill>
                <a:latin typeface="+mn-lt"/>
                <a:ea typeface="Arial"/>
                <a:cs typeface="Arial"/>
                <a:sym typeface="Arial"/>
              </a:rPr>
              <a:t>Data forwarded to GCM connection server along with all the registered device’s IDs.</a:t>
            </a:r>
            <a:endParaRPr lang="en-US" dirty="0">
              <a:solidFill>
                <a:schemeClr val="lt1"/>
              </a:solidFill>
              <a:latin typeface="+mn-lt"/>
              <a:ea typeface="Arial"/>
              <a:cs typeface="Arial"/>
              <a:sym typeface="Arial"/>
            </a:endParaRPr>
          </a:p>
          <a:p>
            <a:pPr marL="0" indent="0">
              <a:buNone/>
            </a:pPr>
            <a:endParaRPr lang="en-IN" sz="1400" dirty="0"/>
          </a:p>
        </p:txBody>
      </p:sp>
    </p:spTree>
    <p:extLst>
      <p:ext uri="{BB962C8B-B14F-4D97-AF65-F5344CB8AC3E}">
        <p14:creationId xmlns:p14="http://schemas.microsoft.com/office/powerpoint/2010/main" val="392244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a:xfrm>
            <a:off x="1166812" y="1506817"/>
            <a:ext cx="8946541" cy="4805083"/>
          </a:xfrm>
        </p:spPr>
        <p:txBody>
          <a:bodyPr>
            <a:normAutofit fontScale="85000" lnSpcReduction="20000"/>
          </a:bodyPr>
          <a:lstStyle/>
          <a:p>
            <a:pPr marL="457200" lvl="0" indent="-457200">
              <a:buClr>
                <a:schemeClr val="lt1"/>
              </a:buClr>
              <a:buSzPct val="125000"/>
              <a:buFont typeface="+mj-lt"/>
              <a:buAutoNum type="arabicPeriod" startAt="6"/>
            </a:pPr>
            <a:r>
              <a:rPr lang="en-US" dirty="0" smtClean="0">
                <a:solidFill>
                  <a:schemeClr val="lt1"/>
                </a:solidFill>
                <a:ea typeface="Arial"/>
                <a:cs typeface="Arial"/>
                <a:sym typeface="Arial"/>
              </a:rPr>
              <a:t>GCM Connection server sends details to applications using the registration IDs received from Application Server.</a:t>
            </a:r>
          </a:p>
          <a:p>
            <a:pPr marL="457200" lvl="0" indent="-457200">
              <a:buClr>
                <a:schemeClr val="lt1"/>
              </a:buClr>
              <a:buSzPct val="125000"/>
              <a:buFont typeface="+mj-lt"/>
              <a:buAutoNum type="arabicPeriod" startAt="6"/>
            </a:pPr>
            <a:endParaRPr lang="en-US" dirty="0">
              <a:solidFill>
                <a:schemeClr val="lt1"/>
              </a:solidFill>
              <a:ea typeface="Arial"/>
              <a:cs typeface="Arial"/>
              <a:sym typeface="Arial"/>
            </a:endParaRPr>
          </a:p>
          <a:p>
            <a:pPr marL="457200" lvl="0" indent="-457200">
              <a:buClr>
                <a:schemeClr val="lt1"/>
              </a:buClr>
              <a:buSzPct val="125000"/>
              <a:buFont typeface="Arial"/>
              <a:buAutoNum type="arabicPeriod" startAt="6"/>
            </a:pPr>
            <a:r>
              <a:rPr lang="en-US" dirty="0" smtClean="0">
                <a:solidFill>
                  <a:schemeClr val="lt1"/>
                </a:solidFill>
                <a:ea typeface="Arial"/>
                <a:cs typeface="Arial"/>
                <a:sym typeface="Arial"/>
              </a:rPr>
              <a:t>Device broadcast receiver receives the details as a bundle. </a:t>
            </a:r>
          </a:p>
          <a:p>
            <a:pPr marL="457200" lvl="0" indent="-457200">
              <a:buClr>
                <a:schemeClr val="lt1"/>
              </a:buClr>
              <a:buSzPct val="125000"/>
              <a:buFont typeface="Arial"/>
              <a:buAutoNum type="arabicPeriod" startAt="6"/>
            </a:pPr>
            <a:endParaRPr lang="en-US" dirty="0">
              <a:solidFill>
                <a:schemeClr val="lt1"/>
              </a:solidFill>
              <a:ea typeface="Arial"/>
              <a:cs typeface="Arial"/>
              <a:sym typeface="Arial"/>
            </a:endParaRPr>
          </a:p>
          <a:p>
            <a:pPr marL="457200" lvl="0" indent="-457200">
              <a:buClr>
                <a:schemeClr val="lt1"/>
              </a:buClr>
              <a:buSzPct val="125000"/>
              <a:buFont typeface="Arial"/>
              <a:buAutoNum type="arabicPeriod" startAt="6"/>
            </a:pPr>
            <a:r>
              <a:rPr lang="en-US" dirty="0" smtClean="0">
                <a:solidFill>
                  <a:schemeClr val="lt1"/>
                </a:solidFill>
              </a:rPr>
              <a:t>This bundle is scrapped off of unwanted headers and the result string is extracted. And displayed as a notification in the Notification tray.</a:t>
            </a:r>
          </a:p>
          <a:p>
            <a:pPr marL="457200" lvl="0" indent="-457200">
              <a:buClr>
                <a:schemeClr val="lt1"/>
              </a:buClr>
              <a:buSzPct val="125000"/>
              <a:buFont typeface="Arial"/>
              <a:buAutoNum type="arabicPeriod" startAt="6"/>
            </a:pPr>
            <a:endParaRPr lang="en-US" dirty="0" smtClean="0">
              <a:solidFill>
                <a:schemeClr val="lt1"/>
              </a:solidFill>
            </a:endParaRPr>
          </a:p>
          <a:p>
            <a:pPr marL="457200" lvl="0" indent="-457200">
              <a:buClr>
                <a:schemeClr val="lt1"/>
              </a:buClr>
              <a:buSzPct val="125000"/>
              <a:buFont typeface="Arial"/>
              <a:buAutoNum type="arabicPeriod" startAt="6"/>
            </a:pPr>
            <a:r>
              <a:rPr lang="en-US" dirty="0" smtClean="0">
                <a:solidFill>
                  <a:schemeClr val="lt1"/>
                </a:solidFill>
              </a:rPr>
              <a:t>Next this result string  and current timestamp and stored in database.</a:t>
            </a:r>
          </a:p>
          <a:p>
            <a:pPr marL="457200" lvl="0" indent="-457200">
              <a:buClr>
                <a:schemeClr val="lt1"/>
              </a:buClr>
              <a:buSzPct val="125000"/>
              <a:buFont typeface="Arial"/>
              <a:buAutoNum type="arabicPeriod" startAt="6"/>
            </a:pPr>
            <a:endParaRPr lang="en-US" dirty="0">
              <a:solidFill>
                <a:schemeClr val="lt1"/>
              </a:solidFill>
              <a:ea typeface="Arial"/>
              <a:cs typeface="Arial"/>
              <a:sym typeface="Arial"/>
            </a:endParaRPr>
          </a:p>
          <a:p>
            <a:pPr marL="457200" lvl="0" indent="-457200" algn="just">
              <a:buClr>
                <a:schemeClr val="lt1"/>
              </a:buClr>
              <a:buSzPct val="125000"/>
              <a:buFont typeface="Arial"/>
              <a:buAutoNum type="arabicPeriod" startAt="6"/>
            </a:pPr>
            <a:r>
              <a:rPr lang="en-US" dirty="0" smtClean="0">
                <a:solidFill>
                  <a:schemeClr val="lt1"/>
                </a:solidFill>
                <a:ea typeface="Arial"/>
                <a:cs typeface="Arial"/>
                <a:sym typeface="Arial"/>
              </a:rPr>
              <a:t>Every time an Activity starts the app fetches result and timestamp from database and displays it as a list View.  Also, tapping on the notification causes the application to start if it is inactive.</a:t>
            </a:r>
          </a:p>
          <a:p>
            <a:pPr marL="457200" lvl="0" indent="-457200">
              <a:buClr>
                <a:schemeClr val="lt1"/>
              </a:buClr>
              <a:buSzPct val="125000"/>
              <a:buFont typeface="Arial"/>
              <a:buAutoNum type="arabicPeriod" startAt="6"/>
            </a:pPr>
            <a:endParaRPr lang="en-US" dirty="0">
              <a:solidFill>
                <a:schemeClr val="lt1"/>
              </a:solidFill>
              <a:ea typeface="Arial"/>
              <a:cs typeface="Arial"/>
              <a:sym typeface="Arial"/>
            </a:endParaRPr>
          </a:p>
          <a:p>
            <a:pPr marL="457200" lvl="0" indent="-457200">
              <a:buClr>
                <a:schemeClr val="lt1"/>
              </a:buClr>
              <a:buSzPct val="125000"/>
              <a:buFont typeface="Arial"/>
              <a:buAutoNum type="arabicPeriod" startAt="6"/>
            </a:pPr>
            <a:r>
              <a:rPr lang="en-US" dirty="0" smtClean="0">
                <a:solidFill>
                  <a:schemeClr val="lt1"/>
                </a:solidFill>
                <a:ea typeface="Arial"/>
                <a:cs typeface="Arial"/>
                <a:sym typeface="Arial"/>
              </a:rPr>
              <a:t> Stop</a:t>
            </a:r>
            <a:r>
              <a:rPr lang="en-US" dirty="0">
                <a:solidFill>
                  <a:schemeClr val="lt1"/>
                </a:solidFill>
                <a:ea typeface="Arial"/>
                <a:cs typeface="Arial"/>
                <a:sym typeface="Arial"/>
              </a:rPr>
              <a:t>.</a:t>
            </a:r>
          </a:p>
          <a:p>
            <a:endParaRPr lang="en-US" dirty="0"/>
          </a:p>
        </p:txBody>
      </p:sp>
    </p:spTree>
    <p:extLst>
      <p:ext uri="{BB962C8B-B14F-4D97-AF65-F5344CB8AC3E}">
        <p14:creationId xmlns:p14="http://schemas.microsoft.com/office/powerpoint/2010/main" val="87802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solidFill>
              </a:rPr>
              <a:t>Design Constraints</a:t>
            </a:r>
            <a:endParaRPr lang="en-US" dirty="0">
              <a:solidFill>
                <a:schemeClr val="tx1"/>
              </a:solidFill>
            </a:endParaRPr>
          </a:p>
        </p:txBody>
      </p:sp>
      <p:sp>
        <p:nvSpPr>
          <p:cNvPr id="3" name="Content Placeholder 2"/>
          <p:cNvSpPr>
            <a:spLocks noGrp="1"/>
          </p:cNvSpPr>
          <p:nvPr>
            <p:ph idx="1"/>
          </p:nvPr>
        </p:nvSpPr>
        <p:spPr>
          <a:xfrm>
            <a:off x="1091593" y="2154519"/>
            <a:ext cx="8946541" cy="4195481"/>
          </a:xfrm>
        </p:spPr>
        <p:txBody>
          <a:bodyPr>
            <a:normAutofit lnSpcReduction="10000"/>
          </a:bodyPr>
          <a:lstStyle/>
          <a:p>
            <a:r>
              <a:rPr lang="en-US" dirty="0"/>
              <a:t>Economic Constraint:  The system will require the deployment of the video surveillance   system at every entrance</a:t>
            </a:r>
            <a:r>
              <a:rPr lang="en-US" dirty="0" smtClean="0"/>
              <a:t>.</a:t>
            </a:r>
          </a:p>
          <a:p>
            <a:endParaRPr lang="en-US" dirty="0"/>
          </a:p>
          <a:p>
            <a:r>
              <a:rPr lang="en-US" dirty="0"/>
              <a:t>Social Constraint:  The usage of such a system can be deemed as violation of privacy in public areas</a:t>
            </a:r>
            <a:r>
              <a:rPr lang="en-US" dirty="0" smtClean="0"/>
              <a:t>.</a:t>
            </a:r>
          </a:p>
          <a:p>
            <a:endParaRPr lang="en-US" dirty="0" smtClean="0"/>
          </a:p>
          <a:p>
            <a:r>
              <a:rPr lang="en-US" dirty="0" smtClean="0"/>
              <a:t>Sustainability </a:t>
            </a:r>
            <a:r>
              <a:rPr lang="en-US" dirty="0"/>
              <a:t>Constraint: The usage of this system has to be sustained for large campuses and needs to be scaled accordingly; the sustainability of such an expansive system needs to be tested.</a:t>
            </a:r>
          </a:p>
          <a:p>
            <a:pPr lvl="0"/>
            <a:endParaRPr lang="en-US" b="1" dirty="0" smtClean="0"/>
          </a:p>
          <a:p>
            <a:pPr lvl="0"/>
            <a:r>
              <a:rPr lang="en-US" dirty="0" smtClean="0"/>
              <a:t>Logistical </a:t>
            </a:r>
            <a:r>
              <a:rPr lang="en-US" dirty="0"/>
              <a:t>Constraint: The system cannot take large amount of data’s and it requires active internet connection all the time.      </a:t>
            </a:r>
          </a:p>
          <a:p>
            <a:endParaRPr lang="en-US" dirty="0"/>
          </a:p>
        </p:txBody>
      </p:sp>
    </p:spTree>
    <p:extLst>
      <p:ext uri="{BB962C8B-B14F-4D97-AF65-F5344CB8AC3E}">
        <p14:creationId xmlns:p14="http://schemas.microsoft.com/office/powerpoint/2010/main" val="2086256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5754" y="952500"/>
            <a:ext cx="8825659" cy="969056"/>
          </a:xfrm>
        </p:spPr>
        <p:txBody>
          <a:bodyPr/>
          <a:lstStyle/>
          <a:p>
            <a:r>
              <a:rPr lang="en-GB" dirty="0" smtClean="0">
                <a:solidFill>
                  <a:schemeClr val="tx1"/>
                </a:solidFill>
              </a:rPr>
              <a:t>           Design </a:t>
            </a:r>
            <a:r>
              <a:rPr lang="en-GB" dirty="0">
                <a:solidFill>
                  <a:schemeClr val="tx1"/>
                </a:solidFill>
              </a:rPr>
              <a:t>Constraints</a:t>
            </a:r>
            <a:endParaRPr lang="en-US" dirty="0"/>
          </a:p>
        </p:txBody>
      </p:sp>
      <p:sp>
        <p:nvSpPr>
          <p:cNvPr id="6" name="Text Placeholder 5"/>
          <p:cNvSpPr>
            <a:spLocks noGrp="1"/>
          </p:cNvSpPr>
          <p:nvPr>
            <p:ph type="body" sz="half" idx="2"/>
          </p:nvPr>
        </p:nvSpPr>
        <p:spPr>
          <a:xfrm>
            <a:off x="1168611" y="2457820"/>
            <a:ext cx="8825659" cy="3561980"/>
          </a:xfrm>
        </p:spPr>
        <p:txBody>
          <a:bodyPr/>
          <a:lstStyle/>
          <a:p>
            <a:pPr marL="285750" indent="-285750">
              <a:buFont typeface="Wingdings" charset="2"/>
              <a:buChar char="Ø"/>
            </a:pPr>
            <a:r>
              <a:rPr lang="en-US" dirty="0"/>
              <a:t>Environment Constraint: The system may not function properly in certain environments like in dim lights or weak internet connection zones. </a:t>
            </a:r>
            <a:endParaRPr lang="en-US" dirty="0" smtClean="0"/>
          </a:p>
          <a:p>
            <a:pPr marL="285750" indent="-285750">
              <a:buFont typeface="Wingdings" charset="2"/>
              <a:buChar char="Ø"/>
            </a:pPr>
            <a:endParaRPr lang="en-US" dirty="0"/>
          </a:p>
          <a:p>
            <a:endParaRPr lang="en-US" dirty="0"/>
          </a:p>
          <a:p>
            <a:pPr marL="285750" indent="-285750">
              <a:buFont typeface="Wingdings" charset="2"/>
              <a:buChar char="Ø"/>
            </a:pPr>
            <a:r>
              <a:rPr lang="en-US" dirty="0"/>
              <a:t>Delivery Constraint: The application completely depends on the Google Cloud Messaging platform which may add delay to send the notifications to users since it is a free and open service.           </a:t>
            </a:r>
          </a:p>
          <a:p>
            <a:endParaRPr lang="en-US" dirty="0"/>
          </a:p>
        </p:txBody>
      </p:sp>
    </p:spTree>
    <p:extLst>
      <p:ext uri="{BB962C8B-B14F-4D97-AF65-F5344CB8AC3E}">
        <p14:creationId xmlns:p14="http://schemas.microsoft.com/office/powerpoint/2010/main" val="2209775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Marketing Analysis</a:t>
            </a:r>
            <a:endParaRPr lang="en-IN" dirty="0"/>
          </a:p>
        </p:txBody>
      </p:sp>
      <p:sp>
        <p:nvSpPr>
          <p:cNvPr id="3" name="Content Placeholder 2"/>
          <p:cNvSpPr>
            <a:spLocks noGrp="1"/>
          </p:cNvSpPr>
          <p:nvPr>
            <p:ph idx="1"/>
          </p:nvPr>
        </p:nvSpPr>
        <p:spPr/>
        <p:txBody>
          <a:bodyPr/>
          <a:lstStyle/>
          <a:p>
            <a:r>
              <a:rPr lang="en-US" dirty="0"/>
              <a:t>The existing method used in most places is limited to a person who can see footage of camera to do the surveillance. This method is limited and susceptible to human error. This method also varies from place to place and is not very efficient and requires crowd sourcing.</a:t>
            </a:r>
          </a:p>
          <a:p>
            <a:pPr marL="0" indent="0">
              <a:buNone/>
            </a:pPr>
            <a:endParaRPr lang="en-US" dirty="0" smtClean="0"/>
          </a:p>
          <a:p>
            <a:pPr algn="just"/>
            <a:r>
              <a:rPr lang="en-US" dirty="0" smtClean="0"/>
              <a:t>Our product is not susceptible to manual error since the face detection is completely autonomous this helps the system to be efficient and fast. It is easy to use and portable and the application created specifically for the system can be used by any person with an android phone.</a:t>
            </a:r>
          </a:p>
          <a:p>
            <a:pPr marL="0" indent="0">
              <a:buNone/>
            </a:pPr>
            <a:endParaRPr lang="en-IN" dirty="0"/>
          </a:p>
        </p:txBody>
      </p:sp>
    </p:spTree>
    <p:extLst>
      <p:ext uri="{BB962C8B-B14F-4D97-AF65-F5344CB8AC3E}">
        <p14:creationId xmlns:p14="http://schemas.microsoft.com/office/powerpoint/2010/main" val="24048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1104293" y="2662519"/>
            <a:ext cx="8946541" cy="4195481"/>
          </a:xfrm>
        </p:spPr>
        <p:txBody>
          <a:bodyPr/>
          <a:lstStyle/>
          <a:p>
            <a:pPr algn="just"/>
            <a:r>
              <a:rPr lang="en-US" dirty="0" smtClean="0"/>
              <a:t>The </a:t>
            </a:r>
            <a:r>
              <a:rPr lang="en-US" dirty="0"/>
              <a:t>primary purpose of this project is to free the owner of the extensive task of manually reviewing the video to identify the person who is present in front of the Video Surveillance System. </a:t>
            </a:r>
            <a:endParaRPr lang="en-US" dirty="0" smtClean="0"/>
          </a:p>
          <a:p>
            <a:pPr algn="just"/>
            <a:r>
              <a:rPr lang="en-US" dirty="0" smtClean="0"/>
              <a:t>In recent times there has been an alarming increase in number of crimes. With an automated Surveillance system the need for a human to manually review the surveillance footage is not required. Thus it reduces labor cost as well as saves time. Also, it is able to send notifications to the user’s mobile  phone as soon as it detects a face.</a:t>
            </a:r>
          </a:p>
          <a:p>
            <a:endParaRPr lang="en-US" dirty="0"/>
          </a:p>
          <a:p>
            <a:endParaRPr lang="en-US" dirty="0"/>
          </a:p>
        </p:txBody>
      </p:sp>
    </p:spTree>
    <p:extLst>
      <p:ext uri="{BB962C8B-B14F-4D97-AF65-F5344CB8AC3E}">
        <p14:creationId xmlns:p14="http://schemas.microsoft.com/office/powerpoint/2010/main" val="3300972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O</a:t>
            </a:r>
            <a:r>
              <a:rPr lang="en-IN" dirty="0" smtClean="0"/>
              <a:t>ur video survellence system provides an efficient and robust system with very low failure rate.</a:t>
            </a:r>
          </a:p>
          <a:p>
            <a:pPr algn="just"/>
            <a:endParaRPr lang="en-IN" dirty="0" smtClean="0"/>
          </a:p>
          <a:p>
            <a:pPr algn="just"/>
            <a:r>
              <a:rPr lang="en-US" dirty="0" smtClean="0"/>
              <a:t>In this project, we have added features like object tracking , multiple face tracking and features like </a:t>
            </a:r>
            <a:r>
              <a:rPr lang="en-US" dirty="0" err="1" smtClean="0"/>
              <a:t>Adaboost</a:t>
            </a:r>
            <a:r>
              <a:rPr lang="en-US" dirty="0" smtClean="0"/>
              <a:t>. </a:t>
            </a:r>
          </a:p>
          <a:p>
            <a:pPr algn="just"/>
            <a:endParaRPr lang="en-US" dirty="0" smtClean="0"/>
          </a:p>
          <a:p>
            <a:pPr algn="just"/>
            <a:r>
              <a:rPr lang="en-US" dirty="0" smtClean="0"/>
              <a:t>Currently, we are incorporating multiple face identification system and trying to make the system more efficient in facial identification.</a:t>
            </a:r>
            <a:endParaRPr lang="en-IN" dirty="0" smtClean="0"/>
          </a:p>
          <a:p>
            <a:pPr algn="just"/>
            <a:endParaRPr lang="en-IN" dirty="0" smtClean="0"/>
          </a:p>
          <a:p>
            <a:pPr algn="just"/>
            <a:r>
              <a:rPr lang="en-IN" dirty="0" smtClean="0"/>
              <a:t>The </a:t>
            </a:r>
            <a:r>
              <a:rPr lang="en-IN" dirty="0"/>
              <a:t>system is flexible as it can be further customized to extract suitable data required to improve the efficiency of the </a:t>
            </a:r>
            <a:r>
              <a:rPr lang="en-IN" dirty="0" smtClean="0"/>
              <a:t>existing system.</a:t>
            </a:r>
            <a:endParaRPr lang="en-IN" dirty="0"/>
          </a:p>
          <a:p>
            <a:pPr algn="just"/>
            <a:endParaRPr lang="en-IN" dirty="0"/>
          </a:p>
        </p:txBody>
      </p:sp>
    </p:spTree>
    <p:extLst>
      <p:ext uri="{BB962C8B-B14F-4D97-AF65-F5344CB8AC3E}">
        <p14:creationId xmlns:p14="http://schemas.microsoft.com/office/powerpoint/2010/main" val="1363032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437" y="3054250"/>
            <a:ext cx="9404723" cy="1400530"/>
          </a:xfrm>
        </p:spPr>
        <p:txBody>
          <a:bodyPr/>
          <a:lstStyle/>
          <a:p>
            <a:pPr algn="ctr"/>
            <a:r>
              <a:rPr lang="en-US" sz="4400" dirty="0" smtClean="0">
                <a:solidFill>
                  <a:schemeClr val="tx1"/>
                </a:solidFill>
              </a:rPr>
              <a:t>Thank you</a:t>
            </a:r>
            <a:endParaRPr lang="en-US" sz="4400" dirty="0">
              <a:solidFill>
                <a:schemeClr val="tx1"/>
              </a:solidFill>
            </a:endParaRPr>
          </a:p>
        </p:txBody>
      </p:sp>
    </p:spTree>
    <p:extLst>
      <p:ext uri="{BB962C8B-B14F-4D97-AF65-F5344CB8AC3E}">
        <p14:creationId xmlns:p14="http://schemas.microsoft.com/office/powerpoint/2010/main" val="3782755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solidFill>
              </a:rPr>
              <a:t>Aim &amp; Objective</a:t>
            </a:r>
            <a:endParaRPr lang="en-US" dirty="0">
              <a:solidFill>
                <a:schemeClr val="tx1"/>
              </a:solidFill>
            </a:endParaRPr>
          </a:p>
        </p:txBody>
      </p:sp>
      <p:sp>
        <p:nvSpPr>
          <p:cNvPr id="3" name="Content Placeholder 2"/>
          <p:cNvSpPr>
            <a:spLocks noGrp="1"/>
          </p:cNvSpPr>
          <p:nvPr>
            <p:ph idx="1"/>
          </p:nvPr>
        </p:nvSpPr>
        <p:spPr>
          <a:xfrm>
            <a:off x="1104293" y="2662519"/>
            <a:ext cx="8946541" cy="4195481"/>
          </a:xfrm>
        </p:spPr>
        <p:txBody>
          <a:bodyPr/>
          <a:lstStyle/>
          <a:p>
            <a:pPr algn="just"/>
            <a:r>
              <a:rPr lang="en-US" dirty="0"/>
              <a:t>The objective is to monitor the behavior, activities, or other changing information, usually of people for the purpose of influencing, managing, directing, or protecting them. </a:t>
            </a:r>
            <a:endParaRPr lang="en-US" dirty="0" smtClean="0"/>
          </a:p>
          <a:p>
            <a:pPr algn="just"/>
            <a:endParaRPr lang="en-US" dirty="0" smtClean="0"/>
          </a:p>
          <a:p>
            <a:pPr algn="just"/>
            <a:r>
              <a:rPr lang="en-US" dirty="0" smtClean="0"/>
              <a:t>There </a:t>
            </a:r>
            <a:r>
              <a:rPr lang="en-US" dirty="0"/>
              <a:t>are two main purposes to a video surveillance system. The first and most important one is to deter crime. The second is to help catch criminals when a crime has been committed.</a:t>
            </a:r>
            <a:endParaRPr lang="en-IN" dirty="0"/>
          </a:p>
          <a:p>
            <a:pPr algn="just"/>
            <a:endParaRPr lang="en-US" dirty="0"/>
          </a:p>
        </p:txBody>
      </p:sp>
    </p:spTree>
    <p:extLst>
      <p:ext uri="{BB962C8B-B14F-4D97-AF65-F5344CB8AC3E}">
        <p14:creationId xmlns:p14="http://schemas.microsoft.com/office/powerpoint/2010/main" val="2487203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Viola /jones face detection algorithm</a:t>
            </a:r>
            <a:endParaRPr lang="en-US" dirty="0">
              <a:solidFill>
                <a:schemeClr val="tx1"/>
              </a:solidFill>
            </a:endParaRPr>
          </a:p>
        </p:txBody>
      </p:sp>
      <p:sp>
        <p:nvSpPr>
          <p:cNvPr id="3" name="Content Placeholder 2"/>
          <p:cNvSpPr>
            <a:spLocks noGrp="1"/>
          </p:cNvSpPr>
          <p:nvPr>
            <p:ph idx="1"/>
          </p:nvPr>
        </p:nvSpPr>
        <p:spPr>
          <a:xfrm>
            <a:off x="1104293" y="2662519"/>
            <a:ext cx="8946541" cy="4195481"/>
          </a:xfrm>
        </p:spPr>
        <p:txBody>
          <a:bodyPr/>
          <a:lstStyle/>
          <a:p>
            <a:r>
              <a:rPr lang="en-US" dirty="0" smtClean="0"/>
              <a:t>This algorithm  is  extremely fast and efficient as compared to other face detection algorithms.</a:t>
            </a:r>
            <a:endParaRPr lang="en-IN" dirty="0"/>
          </a:p>
          <a:p>
            <a:r>
              <a:rPr lang="en-US" dirty="0" smtClean="0"/>
              <a:t>It has a very high detection rate.</a:t>
            </a:r>
          </a:p>
          <a:p>
            <a:r>
              <a:rPr lang="en-US" dirty="0" err="1" smtClean="0"/>
              <a:t>Haar</a:t>
            </a:r>
            <a:r>
              <a:rPr lang="en-US" dirty="0" smtClean="0"/>
              <a:t> feature  selection helps in the  detection of facial features from non facial features.</a:t>
            </a:r>
          </a:p>
          <a:p>
            <a:r>
              <a:rPr lang="en-US" dirty="0" err="1" smtClean="0"/>
              <a:t>Adaboost</a:t>
            </a:r>
            <a:r>
              <a:rPr lang="en-US" dirty="0" smtClean="0"/>
              <a:t> training algorithm is the part of this , which enables the algorithm to learn from its existing result and gives a better result .</a:t>
            </a:r>
          </a:p>
          <a:p>
            <a:endParaRPr lang="en-IN" dirty="0" smtClean="0"/>
          </a:p>
        </p:txBody>
      </p:sp>
    </p:spTree>
    <p:extLst>
      <p:ext uri="{BB962C8B-B14F-4D97-AF65-F5344CB8AC3E}">
        <p14:creationId xmlns:p14="http://schemas.microsoft.com/office/powerpoint/2010/main" val="3274974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Features</a:t>
            </a:r>
            <a:endParaRPr lang="en-US" dirty="0">
              <a:solidFill>
                <a:schemeClr val="tx1"/>
              </a:solidFill>
            </a:endParaRPr>
          </a:p>
        </p:txBody>
      </p:sp>
      <p:sp>
        <p:nvSpPr>
          <p:cNvPr id="3" name="Content Placeholder 2"/>
          <p:cNvSpPr>
            <a:spLocks noGrp="1"/>
          </p:cNvSpPr>
          <p:nvPr>
            <p:ph idx="1"/>
          </p:nvPr>
        </p:nvSpPr>
        <p:spPr>
          <a:xfrm>
            <a:off x="1104293" y="2167219"/>
            <a:ext cx="8946541" cy="4195481"/>
          </a:xfrm>
        </p:spPr>
        <p:txBody>
          <a:bodyPr>
            <a:normAutofit/>
          </a:bodyPr>
          <a:lstStyle/>
          <a:p>
            <a:r>
              <a:rPr lang="en-US" dirty="0" smtClean="0"/>
              <a:t>Person tracking and identification.</a:t>
            </a:r>
          </a:p>
          <a:p>
            <a:endParaRPr lang="en-US" dirty="0" smtClean="0"/>
          </a:p>
          <a:p>
            <a:r>
              <a:rPr lang="en-US" dirty="0" smtClean="0"/>
              <a:t>Abnormal event detection.</a:t>
            </a:r>
          </a:p>
          <a:p>
            <a:endParaRPr lang="en-US" dirty="0" smtClean="0"/>
          </a:p>
          <a:p>
            <a:r>
              <a:rPr lang="en-US" dirty="0" smtClean="0"/>
              <a:t>Key point tracking.</a:t>
            </a:r>
          </a:p>
          <a:p>
            <a:endParaRPr lang="en-US" dirty="0" smtClean="0"/>
          </a:p>
          <a:p>
            <a:r>
              <a:rPr lang="en-US" dirty="0" smtClean="0"/>
              <a:t>Fast and efficient detection.</a:t>
            </a:r>
          </a:p>
          <a:p>
            <a:endParaRPr lang="en-US" dirty="0" smtClean="0"/>
          </a:p>
          <a:p>
            <a:r>
              <a:rPr lang="en-US" dirty="0" smtClean="0"/>
              <a:t>High detection rate.</a:t>
            </a:r>
          </a:p>
          <a:p>
            <a:endParaRPr lang="en-US" dirty="0" smtClean="0"/>
          </a:p>
          <a:p>
            <a:endParaRPr lang="en-US" dirty="0" smtClean="0"/>
          </a:p>
          <a:p>
            <a:pPr marL="0" indent="0">
              <a:buNone/>
            </a:pPr>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241466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a:t>
            </a:r>
            <a:endParaRPr lang="en-IN" dirty="0"/>
          </a:p>
        </p:txBody>
      </p:sp>
      <p:sp>
        <p:nvSpPr>
          <p:cNvPr id="3" name="Content Placeholder 2"/>
          <p:cNvSpPr>
            <a:spLocks noGrp="1"/>
          </p:cNvSpPr>
          <p:nvPr>
            <p:ph idx="1"/>
          </p:nvPr>
        </p:nvSpPr>
        <p:spPr>
          <a:xfrm>
            <a:off x="1103312" y="2052918"/>
            <a:ext cx="8946541" cy="4695612"/>
          </a:xfrm>
        </p:spPr>
        <p:txBody>
          <a:bodyPr>
            <a:normAutofit/>
          </a:bodyPr>
          <a:lstStyle/>
          <a:p>
            <a:pPr lvl="0"/>
            <a:r>
              <a:rPr lang="en-US" dirty="0"/>
              <a:t>Low power </a:t>
            </a:r>
            <a:r>
              <a:rPr lang="en-US" dirty="0" smtClean="0"/>
              <a:t>requirement.</a:t>
            </a:r>
          </a:p>
          <a:p>
            <a:pPr marL="0" indent="0">
              <a:buNone/>
            </a:pPr>
            <a:endParaRPr lang="en-US" dirty="0"/>
          </a:p>
          <a:p>
            <a:r>
              <a:rPr lang="en-US" dirty="0"/>
              <a:t>A</a:t>
            </a:r>
            <a:r>
              <a:rPr lang="en-US" dirty="0" smtClean="0"/>
              <a:t>utomated supervision needed.</a:t>
            </a:r>
            <a:endParaRPr lang="en-US" dirty="0"/>
          </a:p>
          <a:p>
            <a:pPr marL="0" lvl="0" indent="0">
              <a:buNone/>
            </a:pPr>
            <a:endParaRPr lang="en-IN" dirty="0"/>
          </a:p>
          <a:p>
            <a:pPr lvl="0"/>
            <a:r>
              <a:rPr lang="en-US" dirty="0"/>
              <a:t>Lower </a:t>
            </a:r>
            <a:r>
              <a:rPr lang="en-US" dirty="0" smtClean="0"/>
              <a:t>Cost.</a:t>
            </a:r>
          </a:p>
          <a:p>
            <a:pPr lvl="0"/>
            <a:endParaRPr lang="en-IN" dirty="0"/>
          </a:p>
          <a:p>
            <a:pPr lvl="0"/>
            <a:endParaRPr lang="en-IN" dirty="0"/>
          </a:p>
          <a:p>
            <a:endParaRPr lang="en-IN" dirty="0"/>
          </a:p>
        </p:txBody>
      </p:sp>
    </p:spTree>
    <p:extLst>
      <p:ext uri="{BB962C8B-B14F-4D97-AF65-F5344CB8AC3E}">
        <p14:creationId xmlns:p14="http://schemas.microsoft.com/office/powerpoint/2010/main" val="2623911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Specifications</a:t>
            </a:r>
            <a:endParaRPr lang="en-IN" dirty="0"/>
          </a:p>
        </p:txBody>
      </p:sp>
      <p:sp>
        <p:nvSpPr>
          <p:cNvPr id="3" name="Content Placeholder 2"/>
          <p:cNvSpPr>
            <a:spLocks noGrp="1"/>
          </p:cNvSpPr>
          <p:nvPr>
            <p:ph idx="1"/>
          </p:nvPr>
        </p:nvSpPr>
        <p:spPr/>
        <p:txBody>
          <a:bodyPr>
            <a:normAutofit/>
          </a:bodyPr>
          <a:lstStyle/>
          <a:p>
            <a:r>
              <a:rPr lang="en-US" b="1" dirty="0"/>
              <a:t>Android Studio </a:t>
            </a:r>
            <a:endParaRPr lang="en-US" dirty="0"/>
          </a:p>
          <a:p>
            <a:pPr marL="0" indent="0" algn="just">
              <a:buNone/>
            </a:pPr>
            <a:r>
              <a:rPr lang="en-US" dirty="0" smtClean="0"/>
              <a:t>      </a:t>
            </a:r>
            <a:r>
              <a:rPr lang="en-US" dirty="0"/>
              <a:t>Android Studio is the official IDE for Android application development, based on </a:t>
            </a:r>
            <a:r>
              <a:rPr lang="en-US" dirty="0" err="1"/>
              <a:t>IntelliJ</a:t>
            </a:r>
            <a:r>
              <a:rPr lang="en-US" dirty="0"/>
              <a:t> IDEA. We use this software to develop our Android application which receives the message from the Google Cloud Messaging Server. </a:t>
            </a:r>
            <a:endParaRPr lang="en-IN" dirty="0"/>
          </a:p>
          <a:p>
            <a:r>
              <a:rPr lang="en-US" b="1" dirty="0"/>
              <a:t>Google App Engine</a:t>
            </a:r>
            <a:endParaRPr lang="en-US" dirty="0"/>
          </a:p>
          <a:p>
            <a:pPr marL="0" indent="0" algn="just">
              <a:buNone/>
            </a:pPr>
            <a:r>
              <a:rPr lang="en-US" dirty="0" smtClean="0"/>
              <a:t>    </a:t>
            </a:r>
            <a:r>
              <a:rPr lang="en-US" dirty="0"/>
              <a:t>Google App Engine (often referred to as GAE or simply App Engine) is a platform as a service (</a:t>
            </a:r>
            <a:r>
              <a:rPr lang="en-US" dirty="0" err="1"/>
              <a:t>PaaS</a:t>
            </a:r>
            <a:r>
              <a:rPr lang="en-US" dirty="0"/>
              <a:t>) cloud computing platform for developing and hosting web applications in Google-managed data centers. Applications are sandboxed and run across multiple servers. App Engine offers automatic scaling for web </a:t>
            </a:r>
            <a:r>
              <a:rPr lang="en-US" dirty="0" smtClean="0"/>
              <a:t>applications</a:t>
            </a:r>
            <a:r>
              <a:rPr lang="en-US" dirty="0"/>
              <a:t> </a:t>
            </a:r>
            <a:r>
              <a:rPr lang="en-US" dirty="0" smtClean="0"/>
              <a:t>-</a:t>
            </a:r>
            <a:endParaRPr lang="en-IN" dirty="0"/>
          </a:p>
        </p:txBody>
      </p:sp>
    </p:spTree>
    <p:extLst>
      <p:ext uri="{BB962C8B-B14F-4D97-AF65-F5344CB8AC3E}">
        <p14:creationId xmlns:p14="http://schemas.microsoft.com/office/powerpoint/2010/main" val="36235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3901"/>
          </a:xfrm>
        </p:spPr>
        <p:txBody>
          <a:bodyPr/>
          <a:lstStyle/>
          <a:p>
            <a:r>
              <a:rPr lang="en-US" dirty="0" smtClean="0"/>
              <a:t>          Software </a:t>
            </a:r>
            <a:r>
              <a:rPr lang="en-US" dirty="0"/>
              <a:t>Specifications</a:t>
            </a:r>
          </a:p>
        </p:txBody>
      </p:sp>
      <p:sp>
        <p:nvSpPr>
          <p:cNvPr id="3" name="Content Placeholder 2"/>
          <p:cNvSpPr>
            <a:spLocks noGrp="1"/>
          </p:cNvSpPr>
          <p:nvPr>
            <p:ph idx="1"/>
          </p:nvPr>
        </p:nvSpPr>
        <p:spPr/>
        <p:txBody>
          <a:bodyPr/>
          <a:lstStyle/>
          <a:p>
            <a:pPr marL="0" indent="0" algn="just">
              <a:buNone/>
            </a:pPr>
            <a:r>
              <a:rPr lang="en-US" dirty="0" smtClean="0"/>
              <a:t>- as </a:t>
            </a:r>
            <a:r>
              <a:rPr lang="en-US" dirty="0"/>
              <a:t>the number of requests increases for an application, App Engine automatically allocates more resources for the web application to handle the additional demand. </a:t>
            </a:r>
            <a:endParaRPr lang="en-IN" dirty="0"/>
          </a:p>
          <a:p>
            <a:r>
              <a:rPr lang="en-US" b="1" dirty="0" err="1"/>
              <a:t>OpenCV</a:t>
            </a:r>
            <a:endParaRPr lang="en-US" dirty="0"/>
          </a:p>
          <a:p>
            <a:pPr marL="0" indent="0" algn="just">
              <a:buNone/>
            </a:pPr>
            <a:r>
              <a:rPr lang="en-US" dirty="0" err="1"/>
              <a:t>OpenCV</a:t>
            </a:r>
            <a:r>
              <a:rPr lang="en-US" dirty="0"/>
              <a:t> (Open Source Computer Vision) is a library of programming functions mainly aimed at real-time computer vision, developed by Intel Russia research center in Nizhny Novgorod. It is free for use under the open-source BSD license. The library is cross-platform. It focuses mainly on real-time image processing. </a:t>
            </a:r>
          </a:p>
        </p:txBody>
      </p:sp>
    </p:spTree>
    <p:extLst>
      <p:ext uri="{BB962C8B-B14F-4D97-AF65-F5344CB8AC3E}">
        <p14:creationId xmlns:p14="http://schemas.microsoft.com/office/powerpoint/2010/main" val="2490993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772" y="2827401"/>
            <a:ext cx="9404723" cy="1400530"/>
          </a:xfrm>
        </p:spPr>
        <p:txBody>
          <a:bodyPr/>
          <a:lstStyle/>
          <a:p>
            <a:pPr algn="ctr"/>
            <a:r>
              <a:rPr lang="en-US" sz="4400" dirty="0">
                <a:solidFill>
                  <a:schemeClr val="tx1"/>
                </a:solidFill>
              </a:rPr>
              <a:t>Design Approach</a:t>
            </a:r>
          </a:p>
        </p:txBody>
      </p:sp>
    </p:spTree>
    <p:extLst>
      <p:ext uri="{BB962C8B-B14F-4D97-AF65-F5344CB8AC3E}">
        <p14:creationId xmlns:p14="http://schemas.microsoft.com/office/powerpoint/2010/main" val="41650535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579</TotalTime>
  <Words>1012</Words>
  <Application>Microsoft Office PowerPoint</Application>
  <PresentationFormat>Custom</PresentationFormat>
  <Paragraphs>105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Automated Video Surveillance System Using Python And A Mobile App.</vt:lpstr>
      <vt:lpstr>Introduction</vt:lpstr>
      <vt:lpstr>Aim &amp; Objective</vt:lpstr>
      <vt:lpstr>Viola /jones face detection algorithm</vt:lpstr>
      <vt:lpstr>Features</vt:lpstr>
      <vt:lpstr>Features</vt:lpstr>
      <vt:lpstr>Software Specifications</vt:lpstr>
      <vt:lpstr>          Software Specifications</vt:lpstr>
      <vt:lpstr>Design Approach</vt:lpstr>
      <vt:lpstr>    Haar classifiers – facial feature detection</vt:lpstr>
      <vt:lpstr>      Block Diagram </vt:lpstr>
      <vt:lpstr>    GCM Architecture </vt:lpstr>
      <vt:lpstr>PowerPoint Presentation</vt:lpstr>
      <vt:lpstr>Flow Diagram </vt:lpstr>
      <vt:lpstr>Algorithm</vt:lpstr>
      <vt:lpstr>Algorithm</vt:lpstr>
      <vt:lpstr>Design Constraints</vt:lpstr>
      <vt:lpstr>           Design Constraints</vt:lpstr>
      <vt:lpstr>Marketing Analysis</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PARKING SYSTEM</dc:title>
  <dc:creator>Prashant Gupta</dc:creator>
  <cp:lastModifiedBy>Satvik</cp:lastModifiedBy>
  <cp:revision>81</cp:revision>
  <dcterms:created xsi:type="dcterms:W3CDTF">2015-05-03T15:54:29Z</dcterms:created>
  <dcterms:modified xsi:type="dcterms:W3CDTF">2015-05-06T00:06:34Z</dcterms:modified>
</cp:coreProperties>
</file>