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4"/>
  </p:sldMasterIdLst>
  <p:notesMasterIdLst>
    <p:notesMasterId r:id="rId29"/>
  </p:notesMasterIdLst>
  <p:handoutMasterIdLst>
    <p:handoutMasterId r:id="rId30"/>
  </p:handoutMasterIdLst>
  <p:sldIdLst>
    <p:sldId id="256" r:id="rId5"/>
    <p:sldId id="259" r:id="rId6"/>
    <p:sldId id="536" r:id="rId7"/>
    <p:sldId id="537" r:id="rId8"/>
    <p:sldId id="538" r:id="rId9"/>
    <p:sldId id="544" r:id="rId10"/>
    <p:sldId id="545" r:id="rId11"/>
    <p:sldId id="546" r:id="rId12"/>
    <p:sldId id="547" r:id="rId13"/>
    <p:sldId id="549" r:id="rId14"/>
    <p:sldId id="550" r:id="rId15"/>
    <p:sldId id="551" r:id="rId16"/>
    <p:sldId id="556" r:id="rId17"/>
    <p:sldId id="552" r:id="rId18"/>
    <p:sldId id="553" r:id="rId19"/>
    <p:sldId id="557" r:id="rId20"/>
    <p:sldId id="558" r:id="rId21"/>
    <p:sldId id="559" r:id="rId22"/>
    <p:sldId id="560" r:id="rId23"/>
    <p:sldId id="561" r:id="rId24"/>
    <p:sldId id="562" r:id="rId25"/>
    <p:sldId id="563" r:id="rId26"/>
    <p:sldId id="564" r:id="rId27"/>
    <p:sldId id="554" r:id="rId28"/>
  </p:sldIdLst>
  <p:sldSz cx="9144000" cy="6858000" type="screen4x3"/>
  <p:notesSz cx="6858000" cy="9144000"/>
  <p:defaultTextStyle>
    <a:defPPr>
      <a:defRPr lang="en-US"/>
    </a:defPPr>
    <a:lvl1pPr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anose="020B0604030504040204" pitchFamily="34" charset="0"/>
        <a:ea typeface="+mn-ea"/>
        <a:cs typeface="+mn-cs"/>
      </a:defRPr>
    </a:lvl5pPr>
    <a:lvl6pPr marL="2286000" algn="l" defTabSz="914400" rtl="0" eaLnBrk="1" latinLnBrk="0" hangingPunct="1">
      <a:defRPr kumimoji="1" sz="3000" kern="1200">
        <a:solidFill>
          <a:schemeClr val="tx1"/>
        </a:solidFill>
        <a:latin typeface="Tahoma" panose="020B0604030504040204" pitchFamily="34" charset="0"/>
        <a:ea typeface="+mn-ea"/>
        <a:cs typeface="+mn-cs"/>
      </a:defRPr>
    </a:lvl6pPr>
    <a:lvl7pPr marL="2743200" algn="l" defTabSz="914400" rtl="0" eaLnBrk="1" latinLnBrk="0" hangingPunct="1">
      <a:defRPr kumimoji="1" sz="3000" kern="1200">
        <a:solidFill>
          <a:schemeClr val="tx1"/>
        </a:solidFill>
        <a:latin typeface="Tahoma" panose="020B0604030504040204" pitchFamily="34" charset="0"/>
        <a:ea typeface="+mn-ea"/>
        <a:cs typeface="+mn-cs"/>
      </a:defRPr>
    </a:lvl7pPr>
    <a:lvl8pPr marL="3200400" algn="l" defTabSz="914400" rtl="0" eaLnBrk="1" latinLnBrk="0" hangingPunct="1">
      <a:defRPr kumimoji="1" sz="3000" kern="1200">
        <a:solidFill>
          <a:schemeClr val="tx1"/>
        </a:solidFill>
        <a:latin typeface="Tahoma" panose="020B0604030504040204" pitchFamily="34" charset="0"/>
        <a:ea typeface="+mn-ea"/>
        <a:cs typeface="+mn-cs"/>
      </a:defRPr>
    </a:lvl8pPr>
    <a:lvl9pPr marL="3657600" algn="l" defTabSz="914400" rtl="0" eaLnBrk="1" latinLnBrk="0" hangingPunct="1">
      <a:defRPr kumimoji="1" sz="3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502"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3765" name="Rectangle 5">
            <a:extLst>
              <a:ext uri="{FF2B5EF4-FFF2-40B4-BE49-F238E27FC236}">
                <a16:creationId xmlns:a16="http://schemas.microsoft.com/office/drawing/2014/main" id="{46CF7272-DDCC-43E2-9000-E5CB5CCCCDCF}"/>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buFontTx/>
              <a:buNone/>
              <a:defRPr kumimoji="0" sz="1200"/>
            </a:lvl1pPr>
          </a:lstStyle>
          <a:p>
            <a:endParaRPr lang="en-US" altLang="en-US" dirty="0"/>
          </a:p>
        </p:txBody>
      </p:sp>
      <p:sp>
        <p:nvSpPr>
          <p:cNvPr id="373764" name="Rectangle 4">
            <a:extLst>
              <a:ext uri="{FF2B5EF4-FFF2-40B4-BE49-F238E27FC236}">
                <a16:creationId xmlns:a16="http://schemas.microsoft.com/office/drawing/2014/main" id="{E82B16BE-6E14-4C48-89FB-5703C70C2C23}"/>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Tx/>
              <a:buNone/>
              <a:defRPr kumimoji="0" sz="1200"/>
            </a:lvl1pPr>
          </a:lstStyle>
          <a:p>
            <a:endParaRPr lang="en-US" altLang="en-US" dirty="0"/>
          </a:p>
        </p:txBody>
      </p:sp>
      <p:sp>
        <p:nvSpPr>
          <p:cNvPr id="373763" name="Rectangle 3">
            <a:extLst>
              <a:ext uri="{FF2B5EF4-FFF2-40B4-BE49-F238E27FC236}">
                <a16:creationId xmlns:a16="http://schemas.microsoft.com/office/drawing/2014/main" id="{59EB6D78-EC98-4841-87DF-6D7D954E11F0}"/>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buFontTx/>
              <a:buNone/>
              <a:defRPr kumimoji="0" sz="1200"/>
            </a:lvl1pPr>
          </a:lstStyle>
          <a:p>
            <a:endParaRPr lang="en-US" altLang="en-US" dirty="0"/>
          </a:p>
        </p:txBody>
      </p:sp>
      <p:sp>
        <p:nvSpPr>
          <p:cNvPr id="373762" name="Rectangle 2">
            <a:extLst>
              <a:ext uri="{FF2B5EF4-FFF2-40B4-BE49-F238E27FC236}">
                <a16:creationId xmlns:a16="http://schemas.microsoft.com/office/drawing/2014/main" id="{B18F18BC-60D7-49E7-B940-363B485DA8E3}"/>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Tx/>
              <a:buNone/>
              <a:defRPr kumimoji="0" sz="1200"/>
            </a:lvl1pPr>
          </a:lstStyle>
          <a:p>
            <a:fld id="{CF6CA2D7-AE54-4316-BBA9-D1909A4CB310}" type="slidenum">
              <a:rPr lang="en-US" altLang="en-US"/>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04" name="Rectangle 8">
            <a:extLst>
              <a:ext uri="{FF2B5EF4-FFF2-40B4-BE49-F238E27FC236}">
                <a16:creationId xmlns:a16="http://schemas.microsoft.com/office/drawing/2014/main" id="{692097E8-243E-4C3D-8F42-4D5D459CBD38}"/>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0" sz="1200"/>
            </a:lvl1pPr>
          </a:lstStyle>
          <a:p>
            <a:endParaRPr lang="en-US" altLang="en-US" dirty="0"/>
          </a:p>
        </p:txBody>
      </p:sp>
      <p:sp>
        <p:nvSpPr>
          <p:cNvPr id="362505" name="Rectangle 9">
            <a:extLst>
              <a:ext uri="{FF2B5EF4-FFF2-40B4-BE49-F238E27FC236}">
                <a16:creationId xmlns:a16="http://schemas.microsoft.com/office/drawing/2014/main" id="{54122A49-EB1A-4DAC-8AD0-9044D138EB6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2506" name="Rectangle 10">
            <a:extLst>
              <a:ext uri="{FF2B5EF4-FFF2-40B4-BE49-F238E27FC236}">
                <a16:creationId xmlns:a16="http://schemas.microsoft.com/office/drawing/2014/main" id="{07AD5448-7B41-4757-973B-B62B0AEB0DE2}"/>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62507" name="Rectangle 11">
            <a:extLst>
              <a:ext uri="{FF2B5EF4-FFF2-40B4-BE49-F238E27FC236}">
                <a16:creationId xmlns:a16="http://schemas.microsoft.com/office/drawing/2014/main" id="{D4E7CE1E-190F-42A3-9F57-F46366539E0F}"/>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0" sz="1200"/>
            </a:lvl1pPr>
          </a:lstStyle>
          <a:p>
            <a:endParaRPr lang="en-US" altLang="en-US" dirty="0"/>
          </a:p>
        </p:txBody>
      </p:sp>
      <p:sp>
        <p:nvSpPr>
          <p:cNvPr id="362508" name="Rectangle 12">
            <a:extLst>
              <a:ext uri="{FF2B5EF4-FFF2-40B4-BE49-F238E27FC236}">
                <a16:creationId xmlns:a16="http://schemas.microsoft.com/office/drawing/2014/main" id="{84D50657-0EC0-4A52-BF60-6D64089EC633}"/>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0" sz="1200"/>
            </a:lvl1pPr>
          </a:lstStyle>
          <a:p>
            <a:endParaRPr lang="en-US" altLang="en-US" dirty="0"/>
          </a:p>
        </p:txBody>
      </p:sp>
      <p:sp>
        <p:nvSpPr>
          <p:cNvPr id="362509" name="Rectangle 13">
            <a:extLst>
              <a:ext uri="{FF2B5EF4-FFF2-40B4-BE49-F238E27FC236}">
                <a16:creationId xmlns:a16="http://schemas.microsoft.com/office/drawing/2014/main" id="{56E137ED-C4D4-4DBF-9AAC-C11F2E2252CA}"/>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0" sz="1200"/>
            </a:lvl1pPr>
          </a:lstStyle>
          <a:p>
            <a:fld id="{634FA17B-F10E-4F2F-999D-F5899E9236CA}"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1714" name="AutoShape 2">
            <a:extLst>
              <a:ext uri="{FF2B5EF4-FFF2-40B4-BE49-F238E27FC236}">
                <a16:creationId xmlns:a16="http://schemas.microsoft.com/office/drawing/2014/main" id="{F1B66B66-B6E7-4F4A-893A-6B861FF481D3}"/>
              </a:ext>
            </a:extLst>
          </p:cNvPr>
          <p:cNvSpPr>
            <a:spLocks noChangeArrowheads="1"/>
          </p:cNvSpPr>
          <p:nvPr/>
        </p:nvSpPr>
        <p:spPr bwMode="auto">
          <a:xfrm>
            <a:off x="1600200" y="-2209800"/>
            <a:ext cx="9144000" cy="9067800"/>
          </a:xfrm>
          <a:prstGeom prst="diamond">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1715" name="Rectangle 3">
            <a:extLst>
              <a:ext uri="{FF2B5EF4-FFF2-40B4-BE49-F238E27FC236}">
                <a16:creationId xmlns:a16="http://schemas.microsoft.com/office/drawing/2014/main" id="{A38ABC37-63DE-43DB-9D61-916D83C1D087}"/>
              </a:ext>
            </a:extLst>
          </p:cNvPr>
          <p:cNvSpPr>
            <a:spLocks noGrp="1" noChangeArrowheads="1"/>
          </p:cNvSpPr>
          <p:nvPr>
            <p:ph type="ctrTitle"/>
          </p:nvPr>
        </p:nvSpPr>
        <p:spPr>
          <a:xfrm>
            <a:off x="914400" y="1524000"/>
            <a:ext cx="7772400" cy="1143000"/>
          </a:xfrm>
        </p:spPr>
        <p:txBody>
          <a:bodyPr/>
          <a:lstStyle>
            <a:lvl1pPr>
              <a:defRPr/>
            </a:lvl1pPr>
          </a:lstStyle>
          <a:p>
            <a:pPr lvl="0"/>
            <a:r>
              <a:rPr lang="en-US" altLang="en-US" noProof="0"/>
              <a:t>Click to edit Master Title Style</a:t>
            </a:r>
          </a:p>
        </p:txBody>
      </p:sp>
      <p:sp>
        <p:nvSpPr>
          <p:cNvPr id="371716" name="Rectangle 4">
            <a:extLst>
              <a:ext uri="{FF2B5EF4-FFF2-40B4-BE49-F238E27FC236}">
                <a16:creationId xmlns:a16="http://schemas.microsoft.com/office/drawing/2014/main" id="{CF9E3C80-8C27-4DF2-BC62-AD89F93A0F32}"/>
              </a:ext>
            </a:extLst>
          </p:cNvPr>
          <p:cNvSpPr>
            <a:spLocks noGrp="1" noChangeArrowheads="1"/>
          </p:cNvSpPr>
          <p:nvPr>
            <p:ph type="subTitle" idx="1"/>
          </p:nvPr>
        </p:nvSpPr>
        <p:spPr>
          <a:xfrm>
            <a:off x="914400" y="3276600"/>
            <a:ext cx="6400800" cy="1752600"/>
          </a:xfrm>
        </p:spPr>
        <p:txBody>
          <a:bodyPr/>
          <a:lstStyle>
            <a:lvl1pPr>
              <a:buClrTx/>
              <a:buFontTx/>
              <a:buNone/>
              <a:defRPr/>
            </a:lvl1pPr>
          </a:lstStyle>
          <a:p>
            <a:pPr lvl="0"/>
            <a:r>
              <a:rPr lang="en-US" altLang="en-US" noProof="0"/>
              <a:t>Click to edit Master subtitle style</a:t>
            </a:r>
          </a:p>
        </p:txBody>
      </p:sp>
      <p:sp>
        <p:nvSpPr>
          <p:cNvPr id="371717" name="Rectangle 5">
            <a:extLst>
              <a:ext uri="{FF2B5EF4-FFF2-40B4-BE49-F238E27FC236}">
                <a16:creationId xmlns:a16="http://schemas.microsoft.com/office/drawing/2014/main" id="{660F1135-6783-4836-8EDF-CAEBE88F8663}"/>
              </a:ext>
            </a:extLst>
          </p:cNvPr>
          <p:cNvSpPr>
            <a:spLocks noChangeArrowheads="1"/>
          </p:cNvSpPr>
          <p:nvPr/>
        </p:nvSpPr>
        <p:spPr bwMode="auto">
          <a:xfrm>
            <a:off x="0" y="0"/>
            <a:ext cx="381000" cy="6858000"/>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1718" name="Rectangle 6">
            <a:extLst>
              <a:ext uri="{FF2B5EF4-FFF2-40B4-BE49-F238E27FC236}">
                <a16:creationId xmlns:a16="http://schemas.microsoft.com/office/drawing/2014/main" id="{2FD8F16D-15DE-4976-B4E1-EB590FF577F2}"/>
              </a:ext>
            </a:extLst>
          </p:cNvPr>
          <p:cNvSpPr>
            <a:spLocks noChangeArrowheads="1"/>
          </p:cNvSpPr>
          <p:nvPr/>
        </p:nvSpPr>
        <p:spPr bwMode="auto">
          <a:xfrm>
            <a:off x="0" y="0"/>
            <a:ext cx="381000" cy="22860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1722" name="Rectangle 10">
            <a:extLst>
              <a:ext uri="{FF2B5EF4-FFF2-40B4-BE49-F238E27FC236}">
                <a16:creationId xmlns:a16="http://schemas.microsoft.com/office/drawing/2014/main" id="{3D63B742-9079-4468-A039-EA13DAB926E2}"/>
              </a:ext>
            </a:extLst>
          </p:cNvPr>
          <p:cNvSpPr>
            <a:spLocks noGrp="1" noChangeArrowheads="1"/>
          </p:cNvSpPr>
          <p:nvPr>
            <p:ph type="dt" sz="half" idx="2"/>
          </p:nvPr>
        </p:nvSpPr>
        <p:spPr/>
        <p:txBody>
          <a:bodyPr/>
          <a:lstStyle>
            <a:lvl1pPr>
              <a:defRPr/>
            </a:lvl1pPr>
          </a:lstStyle>
          <a:p>
            <a:endParaRPr lang="en-US" altLang="en-US" dirty="0"/>
          </a:p>
        </p:txBody>
      </p:sp>
      <p:sp>
        <p:nvSpPr>
          <p:cNvPr id="371723" name="Rectangle 11">
            <a:extLst>
              <a:ext uri="{FF2B5EF4-FFF2-40B4-BE49-F238E27FC236}">
                <a16:creationId xmlns:a16="http://schemas.microsoft.com/office/drawing/2014/main" id="{99E050B7-63DA-4ACB-8678-636B2E3B02B7}"/>
              </a:ext>
            </a:extLst>
          </p:cNvPr>
          <p:cNvSpPr>
            <a:spLocks noGrp="1" noChangeArrowheads="1"/>
          </p:cNvSpPr>
          <p:nvPr>
            <p:ph type="ftr" sz="quarter" idx="3"/>
          </p:nvPr>
        </p:nvSpPr>
        <p:spPr/>
        <p:txBody>
          <a:bodyPr/>
          <a:lstStyle>
            <a:lvl1pPr>
              <a:defRPr/>
            </a:lvl1pPr>
          </a:lstStyle>
          <a:p>
            <a:endParaRPr lang="en-US" altLang="en-US" dirty="0"/>
          </a:p>
        </p:txBody>
      </p:sp>
      <p:sp>
        <p:nvSpPr>
          <p:cNvPr id="371724" name="Rectangle 12">
            <a:extLst>
              <a:ext uri="{FF2B5EF4-FFF2-40B4-BE49-F238E27FC236}">
                <a16:creationId xmlns:a16="http://schemas.microsoft.com/office/drawing/2014/main" id="{515F1EB0-BB0B-4CA7-9A33-92B8E60F96EC}"/>
              </a:ext>
            </a:extLst>
          </p:cNvPr>
          <p:cNvSpPr>
            <a:spLocks noGrp="1" noChangeArrowheads="1"/>
          </p:cNvSpPr>
          <p:nvPr>
            <p:ph type="sldNum" sz="quarter" idx="4"/>
          </p:nvPr>
        </p:nvSpPr>
        <p:spPr/>
        <p:txBody>
          <a:bodyPr/>
          <a:lstStyle>
            <a:lvl1pPr>
              <a:defRPr/>
            </a:lvl1pPr>
          </a:lstStyle>
          <a:p>
            <a:fld id="{EC459D57-EB66-47F9-A507-D275F95444CC}"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C6C9-9701-4D8C-B4E1-D5CB623FE5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63E6A2-E311-4DF8-A95B-E0AD09D3E4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58B31D-96EB-4F61-8EA0-127F8859C805}"/>
              </a:ext>
            </a:extLst>
          </p:cNvPr>
          <p:cNvSpPr>
            <a:spLocks noGrp="1"/>
          </p:cNvSpPr>
          <p:nvPr>
            <p:ph type="dt" sz="half" idx="10"/>
          </p:nvPr>
        </p:nvSpPr>
        <p:spPr/>
        <p:txBody>
          <a:bodyPr/>
          <a:lstStyle>
            <a:lvl1pPr>
              <a:defRPr/>
            </a:lvl1pPr>
          </a:lstStyle>
          <a:p>
            <a:endParaRPr lang="en-US" altLang="en-US" dirty="0"/>
          </a:p>
        </p:txBody>
      </p:sp>
      <p:sp>
        <p:nvSpPr>
          <p:cNvPr id="5" name="Footer Placeholder 4">
            <a:extLst>
              <a:ext uri="{FF2B5EF4-FFF2-40B4-BE49-F238E27FC236}">
                <a16:creationId xmlns:a16="http://schemas.microsoft.com/office/drawing/2014/main" id="{55E76D41-755D-4830-89EF-5787687B1DE5}"/>
              </a:ext>
            </a:extLst>
          </p:cNvPr>
          <p:cNvSpPr>
            <a:spLocks noGrp="1"/>
          </p:cNvSpPr>
          <p:nvPr>
            <p:ph type="ftr" sz="quarter" idx="11"/>
          </p:nvPr>
        </p:nvSpPr>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844B23FA-0B9C-4837-B7B7-A40C743164FB}"/>
              </a:ext>
            </a:extLst>
          </p:cNvPr>
          <p:cNvSpPr>
            <a:spLocks noGrp="1"/>
          </p:cNvSpPr>
          <p:nvPr>
            <p:ph type="sldNum" sz="quarter" idx="12"/>
          </p:nvPr>
        </p:nvSpPr>
        <p:spPr/>
        <p:txBody>
          <a:bodyPr/>
          <a:lstStyle>
            <a:lvl1pPr>
              <a:defRPr/>
            </a:lvl1pPr>
          </a:lstStyle>
          <a:p>
            <a:fld id="{79D351B7-27F4-4305-B0F1-BBB40DC325D8}" type="slidenum">
              <a:rPr lang="en-US" altLang="en-US"/>
              <a:pPr/>
              <a:t>‹#›</a:t>
            </a:fld>
            <a:endParaRPr lang="en-US" altLang="en-US" dirty="0"/>
          </a:p>
        </p:txBody>
      </p:sp>
    </p:spTree>
    <p:extLst>
      <p:ext uri="{BB962C8B-B14F-4D97-AF65-F5344CB8AC3E}">
        <p14:creationId xmlns:p14="http://schemas.microsoft.com/office/powerpoint/2010/main" val="380751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B8358-929A-425A-8541-D98667449354}"/>
              </a:ext>
            </a:extLst>
          </p:cNvPr>
          <p:cNvSpPr>
            <a:spLocks noGrp="1"/>
          </p:cNvSpPr>
          <p:nvPr>
            <p:ph type="title" orient="vert"/>
          </p:nvPr>
        </p:nvSpPr>
        <p:spPr>
          <a:xfrm>
            <a:off x="6572250" y="609600"/>
            <a:ext cx="1885950" cy="533400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E58AC2-1914-4AE7-AA01-51B7B491E928}"/>
              </a:ext>
            </a:extLst>
          </p:cNvPr>
          <p:cNvSpPr>
            <a:spLocks noGrp="1"/>
          </p:cNvSpPr>
          <p:nvPr>
            <p:ph type="body" orient="vert" idx="1"/>
          </p:nvPr>
        </p:nvSpPr>
        <p:spPr>
          <a:xfrm>
            <a:off x="914400" y="609600"/>
            <a:ext cx="550545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064D0-1AB7-4C92-BB4A-2FD22E6C5D9F}"/>
              </a:ext>
            </a:extLst>
          </p:cNvPr>
          <p:cNvSpPr>
            <a:spLocks noGrp="1"/>
          </p:cNvSpPr>
          <p:nvPr>
            <p:ph type="dt" sz="half" idx="10"/>
          </p:nvPr>
        </p:nvSpPr>
        <p:spPr/>
        <p:txBody>
          <a:bodyPr/>
          <a:lstStyle>
            <a:lvl1pPr>
              <a:defRPr/>
            </a:lvl1pPr>
          </a:lstStyle>
          <a:p>
            <a:endParaRPr lang="en-US" altLang="en-US" dirty="0"/>
          </a:p>
        </p:txBody>
      </p:sp>
      <p:sp>
        <p:nvSpPr>
          <p:cNvPr id="5" name="Footer Placeholder 4">
            <a:extLst>
              <a:ext uri="{FF2B5EF4-FFF2-40B4-BE49-F238E27FC236}">
                <a16:creationId xmlns:a16="http://schemas.microsoft.com/office/drawing/2014/main" id="{72733657-50E0-487B-B089-B0A8429A5CEC}"/>
              </a:ext>
            </a:extLst>
          </p:cNvPr>
          <p:cNvSpPr>
            <a:spLocks noGrp="1"/>
          </p:cNvSpPr>
          <p:nvPr>
            <p:ph type="ftr" sz="quarter" idx="11"/>
          </p:nvPr>
        </p:nvSpPr>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CBE84710-CD26-4974-BEC3-09762A4D8F02}"/>
              </a:ext>
            </a:extLst>
          </p:cNvPr>
          <p:cNvSpPr>
            <a:spLocks noGrp="1"/>
          </p:cNvSpPr>
          <p:nvPr>
            <p:ph type="sldNum" sz="quarter" idx="12"/>
          </p:nvPr>
        </p:nvSpPr>
        <p:spPr/>
        <p:txBody>
          <a:bodyPr/>
          <a:lstStyle>
            <a:lvl1pPr>
              <a:defRPr/>
            </a:lvl1pPr>
          </a:lstStyle>
          <a:p>
            <a:fld id="{A1725D9A-26B0-45F0-AE04-27A304697600}" type="slidenum">
              <a:rPr lang="en-US" altLang="en-US"/>
              <a:pPr/>
              <a:t>‹#›</a:t>
            </a:fld>
            <a:endParaRPr lang="en-US" altLang="en-US" dirty="0"/>
          </a:p>
        </p:txBody>
      </p:sp>
    </p:spTree>
    <p:extLst>
      <p:ext uri="{BB962C8B-B14F-4D97-AF65-F5344CB8AC3E}">
        <p14:creationId xmlns:p14="http://schemas.microsoft.com/office/powerpoint/2010/main" val="31226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E5D5-ADD7-43F2-9BF4-9C0B23EB68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BE9821-08C3-4D6D-B2E8-194817140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2E949-D0FB-4765-8221-6A3AC213C846}"/>
              </a:ext>
            </a:extLst>
          </p:cNvPr>
          <p:cNvSpPr>
            <a:spLocks noGrp="1"/>
          </p:cNvSpPr>
          <p:nvPr>
            <p:ph type="dt" sz="half" idx="10"/>
          </p:nvPr>
        </p:nvSpPr>
        <p:spPr/>
        <p:txBody>
          <a:bodyPr/>
          <a:lstStyle>
            <a:lvl1pPr>
              <a:defRPr/>
            </a:lvl1pPr>
          </a:lstStyle>
          <a:p>
            <a:endParaRPr lang="en-US" altLang="en-US" dirty="0"/>
          </a:p>
        </p:txBody>
      </p:sp>
      <p:sp>
        <p:nvSpPr>
          <p:cNvPr id="5" name="Footer Placeholder 4">
            <a:extLst>
              <a:ext uri="{FF2B5EF4-FFF2-40B4-BE49-F238E27FC236}">
                <a16:creationId xmlns:a16="http://schemas.microsoft.com/office/drawing/2014/main" id="{0476E5D9-5DCD-4081-9555-32BCAF3CD10A}"/>
              </a:ext>
            </a:extLst>
          </p:cNvPr>
          <p:cNvSpPr>
            <a:spLocks noGrp="1"/>
          </p:cNvSpPr>
          <p:nvPr>
            <p:ph type="ftr" sz="quarter" idx="11"/>
          </p:nvPr>
        </p:nvSpPr>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22F26D96-CCAE-4FB4-87EC-07A564FCF699}"/>
              </a:ext>
            </a:extLst>
          </p:cNvPr>
          <p:cNvSpPr>
            <a:spLocks noGrp="1"/>
          </p:cNvSpPr>
          <p:nvPr>
            <p:ph type="sldNum" sz="quarter" idx="12"/>
          </p:nvPr>
        </p:nvSpPr>
        <p:spPr/>
        <p:txBody>
          <a:bodyPr/>
          <a:lstStyle>
            <a:lvl1pPr>
              <a:defRPr/>
            </a:lvl1pPr>
          </a:lstStyle>
          <a:p>
            <a:fld id="{37751BE5-E59E-464F-9496-6AA7293B8465}" type="slidenum">
              <a:rPr lang="en-US" altLang="en-US"/>
              <a:pPr/>
              <a:t>‹#›</a:t>
            </a:fld>
            <a:endParaRPr lang="en-US" altLang="en-US" dirty="0"/>
          </a:p>
        </p:txBody>
      </p:sp>
    </p:spTree>
    <p:extLst>
      <p:ext uri="{BB962C8B-B14F-4D97-AF65-F5344CB8AC3E}">
        <p14:creationId xmlns:p14="http://schemas.microsoft.com/office/powerpoint/2010/main" val="345578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A700-78A8-4A7A-A8E1-A76752E007F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AF2772-CFE8-40F2-A8C8-00582731C76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500BE88-9112-4E90-992D-B6EBB6B4D5E6}"/>
              </a:ext>
            </a:extLst>
          </p:cNvPr>
          <p:cNvSpPr>
            <a:spLocks noGrp="1"/>
          </p:cNvSpPr>
          <p:nvPr>
            <p:ph type="dt" sz="half" idx="10"/>
          </p:nvPr>
        </p:nvSpPr>
        <p:spPr/>
        <p:txBody>
          <a:bodyPr/>
          <a:lstStyle>
            <a:lvl1pPr>
              <a:defRPr/>
            </a:lvl1pPr>
          </a:lstStyle>
          <a:p>
            <a:endParaRPr lang="en-US" altLang="en-US" dirty="0"/>
          </a:p>
        </p:txBody>
      </p:sp>
      <p:sp>
        <p:nvSpPr>
          <p:cNvPr id="5" name="Footer Placeholder 4">
            <a:extLst>
              <a:ext uri="{FF2B5EF4-FFF2-40B4-BE49-F238E27FC236}">
                <a16:creationId xmlns:a16="http://schemas.microsoft.com/office/drawing/2014/main" id="{2E37390B-45BB-4F12-95E7-3E5AE0F62F5C}"/>
              </a:ext>
            </a:extLst>
          </p:cNvPr>
          <p:cNvSpPr>
            <a:spLocks noGrp="1"/>
          </p:cNvSpPr>
          <p:nvPr>
            <p:ph type="ftr" sz="quarter" idx="11"/>
          </p:nvPr>
        </p:nvSpPr>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94B4CF15-1B27-4352-A60E-5F50554E61A4}"/>
              </a:ext>
            </a:extLst>
          </p:cNvPr>
          <p:cNvSpPr>
            <a:spLocks noGrp="1"/>
          </p:cNvSpPr>
          <p:nvPr>
            <p:ph type="sldNum" sz="quarter" idx="12"/>
          </p:nvPr>
        </p:nvSpPr>
        <p:spPr/>
        <p:txBody>
          <a:bodyPr/>
          <a:lstStyle>
            <a:lvl1pPr>
              <a:defRPr/>
            </a:lvl1pPr>
          </a:lstStyle>
          <a:p>
            <a:fld id="{F555B0BD-1E23-4A04-88F7-665351B069E0}" type="slidenum">
              <a:rPr lang="en-US" altLang="en-US"/>
              <a:pPr/>
              <a:t>‹#›</a:t>
            </a:fld>
            <a:endParaRPr lang="en-US" altLang="en-US" dirty="0"/>
          </a:p>
        </p:txBody>
      </p:sp>
    </p:spTree>
    <p:extLst>
      <p:ext uri="{BB962C8B-B14F-4D97-AF65-F5344CB8AC3E}">
        <p14:creationId xmlns:p14="http://schemas.microsoft.com/office/powerpoint/2010/main" val="3038144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2D7E-8637-491E-B685-525B486DFC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3C04A3-F605-4E88-A1E7-9C75F68F5222}"/>
              </a:ext>
            </a:extLst>
          </p:cNvPr>
          <p:cNvSpPr>
            <a:spLocks noGrp="1"/>
          </p:cNvSpPr>
          <p:nvPr>
            <p:ph sz="half" idx="1"/>
          </p:nvPr>
        </p:nvSpPr>
        <p:spPr>
          <a:xfrm>
            <a:off x="914400" y="2286000"/>
            <a:ext cx="36957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F85D27-3843-4291-8D3C-8FE3AA361A5B}"/>
              </a:ext>
            </a:extLst>
          </p:cNvPr>
          <p:cNvSpPr>
            <a:spLocks noGrp="1"/>
          </p:cNvSpPr>
          <p:nvPr>
            <p:ph sz="half" idx="2"/>
          </p:nvPr>
        </p:nvSpPr>
        <p:spPr>
          <a:xfrm>
            <a:off x="4762500" y="2286000"/>
            <a:ext cx="36957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8CDADD-B6AD-423F-9BE9-74F2B81E6787}"/>
              </a:ext>
            </a:extLst>
          </p:cNvPr>
          <p:cNvSpPr>
            <a:spLocks noGrp="1"/>
          </p:cNvSpPr>
          <p:nvPr>
            <p:ph type="dt" sz="half" idx="10"/>
          </p:nvPr>
        </p:nvSpPr>
        <p:spPr/>
        <p:txBody>
          <a:bodyPr/>
          <a:lstStyle>
            <a:lvl1pPr>
              <a:defRPr/>
            </a:lvl1pPr>
          </a:lstStyle>
          <a:p>
            <a:endParaRPr lang="en-US" altLang="en-US" dirty="0"/>
          </a:p>
        </p:txBody>
      </p:sp>
      <p:sp>
        <p:nvSpPr>
          <p:cNvPr id="6" name="Footer Placeholder 5">
            <a:extLst>
              <a:ext uri="{FF2B5EF4-FFF2-40B4-BE49-F238E27FC236}">
                <a16:creationId xmlns:a16="http://schemas.microsoft.com/office/drawing/2014/main" id="{F674BBAB-172A-4068-9C8D-2A527347ABF9}"/>
              </a:ext>
            </a:extLst>
          </p:cNvPr>
          <p:cNvSpPr>
            <a:spLocks noGrp="1"/>
          </p:cNvSpPr>
          <p:nvPr>
            <p:ph type="ftr" sz="quarter" idx="11"/>
          </p:nvPr>
        </p:nvSpPr>
        <p:spPr/>
        <p:txBody>
          <a:bodyPr/>
          <a:lstStyle>
            <a:lvl1pPr>
              <a:defRPr/>
            </a:lvl1pPr>
          </a:lstStyle>
          <a:p>
            <a:endParaRPr lang="en-US" altLang="en-US" dirty="0"/>
          </a:p>
        </p:txBody>
      </p:sp>
      <p:sp>
        <p:nvSpPr>
          <p:cNvPr id="7" name="Slide Number Placeholder 6">
            <a:extLst>
              <a:ext uri="{FF2B5EF4-FFF2-40B4-BE49-F238E27FC236}">
                <a16:creationId xmlns:a16="http://schemas.microsoft.com/office/drawing/2014/main" id="{FA5DC1B7-5EA2-4E3F-9F34-32499EE02C3F}"/>
              </a:ext>
            </a:extLst>
          </p:cNvPr>
          <p:cNvSpPr>
            <a:spLocks noGrp="1"/>
          </p:cNvSpPr>
          <p:nvPr>
            <p:ph type="sldNum" sz="quarter" idx="12"/>
          </p:nvPr>
        </p:nvSpPr>
        <p:spPr/>
        <p:txBody>
          <a:bodyPr/>
          <a:lstStyle>
            <a:lvl1pPr>
              <a:defRPr/>
            </a:lvl1pPr>
          </a:lstStyle>
          <a:p>
            <a:fld id="{F5E825B7-2418-4918-BE79-8C52D28EB5C9}" type="slidenum">
              <a:rPr lang="en-US" altLang="en-US"/>
              <a:pPr/>
              <a:t>‹#›</a:t>
            </a:fld>
            <a:endParaRPr lang="en-US" altLang="en-US" dirty="0"/>
          </a:p>
        </p:txBody>
      </p:sp>
    </p:spTree>
    <p:extLst>
      <p:ext uri="{BB962C8B-B14F-4D97-AF65-F5344CB8AC3E}">
        <p14:creationId xmlns:p14="http://schemas.microsoft.com/office/powerpoint/2010/main" val="291542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4313-718C-4853-95CC-5AA04F21B679}"/>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DAC6CE-D75D-4123-A3E4-14FB1C9A5AC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C954FB-8267-4A9E-A1B5-F23D43D63BA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984ED3-5037-42B6-B05C-DE91D58AD6F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D5D17-DB93-4169-8F86-F723DE3ABCD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2B1B8C-BC02-4363-9D70-7DBA00A4D06F}"/>
              </a:ext>
            </a:extLst>
          </p:cNvPr>
          <p:cNvSpPr>
            <a:spLocks noGrp="1"/>
          </p:cNvSpPr>
          <p:nvPr>
            <p:ph type="dt" sz="half" idx="10"/>
          </p:nvPr>
        </p:nvSpPr>
        <p:spPr/>
        <p:txBody>
          <a:bodyPr/>
          <a:lstStyle>
            <a:lvl1pPr>
              <a:defRPr/>
            </a:lvl1pPr>
          </a:lstStyle>
          <a:p>
            <a:endParaRPr lang="en-US" altLang="en-US" dirty="0"/>
          </a:p>
        </p:txBody>
      </p:sp>
      <p:sp>
        <p:nvSpPr>
          <p:cNvPr id="8" name="Footer Placeholder 7">
            <a:extLst>
              <a:ext uri="{FF2B5EF4-FFF2-40B4-BE49-F238E27FC236}">
                <a16:creationId xmlns:a16="http://schemas.microsoft.com/office/drawing/2014/main" id="{03C14D63-41C8-401D-BA24-EE96BB8919F5}"/>
              </a:ext>
            </a:extLst>
          </p:cNvPr>
          <p:cNvSpPr>
            <a:spLocks noGrp="1"/>
          </p:cNvSpPr>
          <p:nvPr>
            <p:ph type="ftr" sz="quarter" idx="11"/>
          </p:nvPr>
        </p:nvSpPr>
        <p:spPr/>
        <p:txBody>
          <a:bodyPr/>
          <a:lstStyle>
            <a:lvl1pPr>
              <a:defRPr/>
            </a:lvl1pPr>
          </a:lstStyle>
          <a:p>
            <a:endParaRPr lang="en-US" altLang="en-US" dirty="0"/>
          </a:p>
        </p:txBody>
      </p:sp>
      <p:sp>
        <p:nvSpPr>
          <p:cNvPr id="9" name="Slide Number Placeholder 8">
            <a:extLst>
              <a:ext uri="{FF2B5EF4-FFF2-40B4-BE49-F238E27FC236}">
                <a16:creationId xmlns:a16="http://schemas.microsoft.com/office/drawing/2014/main" id="{D364D3C3-0C30-4CD3-8BBA-41D146AB433B}"/>
              </a:ext>
            </a:extLst>
          </p:cNvPr>
          <p:cNvSpPr>
            <a:spLocks noGrp="1"/>
          </p:cNvSpPr>
          <p:nvPr>
            <p:ph type="sldNum" sz="quarter" idx="12"/>
          </p:nvPr>
        </p:nvSpPr>
        <p:spPr/>
        <p:txBody>
          <a:bodyPr/>
          <a:lstStyle>
            <a:lvl1pPr>
              <a:defRPr/>
            </a:lvl1pPr>
          </a:lstStyle>
          <a:p>
            <a:fld id="{FE813D9A-F91D-49E0-863A-22CCDB9F4363}" type="slidenum">
              <a:rPr lang="en-US" altLang="en-US"/>
              <a:pPr/>
              <a:t>‹#›</a:t>
            </a:fld>
            <a:endParaRPr lang="en-US" altLang="en-US" dirty="0"/>
          </a:p>
        </p:txBody>
      </p:sp>
    </p:spTree>
    <p:extLst>
      <p:ext uri="{BB962C8B-B14F-4D97-AF65-F5344CB8AC3E}">
        <p14:creationId xmlns:p14="http://schemas.microsoft.com/office/powerpoint/2010/main" val="81522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E1B9-423D-47FA-AE5C-6C24D1BD6B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C25E0F-E342-47EF-82D8-A379407AF7BD}"/>
              </a:ext>
            </a:extLst>
          </p:cNvPr>
          <p:cNvSpPr>
            <a:spLocks noGrp="1"/>
          </p:cNvSpPr>
          <p:nvPr>
            <p:ph type="dt" sz="half" idx="10"/>
          </p:nvPr>
        </p:nvSpPr>
        <p:spPr/>
        <p:txBody>
          <a:bodyPr/>
          <a:lstStyle>
            <a:lvl1pPr>
              <a:defRPr/>
            </a:lvl1pPr>
          </a:lstStyle>
          <a:p>
            <a:endParaRPr lang="en-US" altLang="en-US" dirty="0"/>
          </a:p>
        </p:txBody>
      </p:sp>
      <p:sp>
        <p:nvSpPr>
          <p:cNvPr id="4" name="Footer Placeholder 3">
            <a:extLst>
              <a:ext uri="{FF2B5EF4-FFF2-40B4-BE49-F238E27FC236}">
                <a16:creationId xmlns:a16="http://schemas.microsoft.com/office/drawing/2014/main" id="{47EC143C-B46B-4031-AE21-003C773CD358}"/>
              </a:ext>
            </a:extLst>
          </p:cNvPr>
          <p:cNvSpPr>
            <a:spLocks noGrp="1"/>
          </p:cNvSpPr>
          <p:nvPr>
            <p:ph type="ftr" sz="quarter" idx="11"/>
          </p:nvPr>
        </p:nvSpPr>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25FBD1D8-196E-4ABA-AE3D-D53E8FEA0E1D}"/>
              </a:ext>
            </a:extLst>
          </p:cNvPr>
          <p:cNvSpPr>
            <a:spLocks noGrp="1"/>
          </p:cNvSpPr>
          <p:nvPr>
            <p:ph type="sldNum" sz="quarter" idx="12"/>
          </p:nvPr>
        </p:nvSpPr>
        <p:spPr/>
        <p:txBody>
          <a:bodyPr/>
          <a:lstStyle>
            <a:lvl1pPr>
              <a:defRPr/>
            </a:lvl1pPr>
          </a:lstStyle>
          <a:p>
            <a:fld id="{8B4A734B-131B-46D5-831E-5511291B65E6}" type="slidenum">
              <a:rPr lang="en-US" altLang="en-US"/>
              <a:pPr/>
              <a:t>‹#›</a:t>
            </a:fld>
            <a:endParaRPr lang="en-US" altLang="en-US" dirty="0"/>
          </a:p>
        </p:txBody>
      </p:sp>
    </p:spTree>
    <p:extLst>
      <p:ext uri="{BB962C8B-B14F-4D97-AF65-F5344CB8AC3E}">
        <p14:creationId xmlns:p14="http://schemas.microsoft.com/office/powerpoint/2010/main" val="21612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BA7A2-4015-445D-B2AD-70AE4A0B242F}"/>
              </a:ext>
            </a:extLst>
          </p:cNvPr>
          <p:cNvSpPr>
            <a:spLocks noGrp="1"/>
          </p:cNvSpPr>
          <p:nvPr>
            <p:ph type="dt" sz="half" idx="10"/>
          </p:nvPr>
        </p:nvSpPr>
        <p:spPr/>
        <p:txBody>
          <a:bodyPr/>
          <a:lstStyle>
            <a:lvl1pPr>
              <a:defRPr/>
            </a:lvl1pPr>
          </a:lstStyle>
          <a:p>
            <a:endParaRPr lang="en-US" altLang="en-US" dirty="0"/>
          </a:p>
        </p:txBody>
      </p:sp>
      <p:sp>
        <p:nvSpPr>
          <p:cNvPr id="3" name="Footer Placeholder 2">
            <a:extLst>
              <a:ext uri="{FF2B5EF4-FFF2-40B4-BE49-F238E27FC236}">
                <a16:creationId xmlns:a16="http://schemas.microsoft.com/office/drawing/2014/main" id="{75BC1358-21BB-46EF-9D84-63FCEE5C8A3D}"/>
              </a:ext>
            </a:extLst>
          </p:cNvPr>
          <p:cNvSpPr>
            <a:spLocks noGrp="1"/>
          </p:cNvSpPr>
          <p:nvPr>
            <p:ph type="ftr" sz="quarter" idx="11"/>
          </p:nvPr>
        </p:nvSpPr>
        <p:spPr/>
        <p:txBody>
          <a:bodyPr/>
          <a:lstStyle>
            <a:lvl1pPr>
              <a:defRPr/>
            </a:lvl1pPr>
          </a:lstStyle>
          <a:p>
            <a:endParaRPr lang="en-US" altLang="en-US" dirty="0"/>
          </a:p>
        </p:txBody>
      </p:sp>
      <p:sp>
        <p:nvSpPr>
          <p:cNvPr id="4" name="Slide Number Placeholder 3">
            <a:extLst>
              <a:ext uri="{FF2B5EF4-FFF2-40B4-BE49-F238E27FC236}">
                <a16:creationId xmlns:a16="http://schemas.microsoft.com/office/drawing/2014/main" id="{5F8DC259-4410-4EA9-A894-A40F24859B33}"/>
              </a:ext>
            </a:extLst>
          </p:cNvPr>
          <p:cNvSpPr>
            <a:spLocks noGrp="1"/>
          </p:cNvSpPr>
          <p:nvPr>
            <p:ph type="sldNum" sz="quarter" idx="12"/>
          </p:nvPr>
        </p:nvSpPr>
        <p:spPr/>
        <p:txBody>
          <a:bodyPr/>
          <a:lstStyle>
            <a:lvl1pPr>
              <a:defRPr/>
            </a:lvl1pPr>
          </a:lstStyle>
          <a:p>
            <a:fld id="{7C7A85F7-AEA4-4829-AED6-E412476A4484}" type="slidenum">
              <a:rPr lang="en-US" altLang="en-US"/>
              <a:pPr/>
              <a:t>‹#›</a:t>
            </a:fld>
            <a:endParaRPr lang="en-US" altLang="en-US" dirty="0"/>
          </a:p>
        </p:txBody>
      </p:sp>
    </p:spTree>
    <p:extLst>
      <p:ext uri="{BB962C8B-B14F-4D97-AF65-F5344CB8AC3E}">
        <p14:creationId xmlns:p14="http://schemas.microsoft.com/office/powerpoint/2010/main" val="3847431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377C-9C67-489C-8216-895D7BECC07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5739C2-9499-4F0E-B7F2-765A6E2864E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5FDA36-A296-4B43-931F-F16AA6ABFF7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D880C-93EC-4538-BABE-BD30DE492932}"/>
              </a:ext>
            </a:extLst>
          </p:cNvPr>
          <p:cNvSpPr>
            <a:spLocks noGrp="1"/>
          </p:cNvSpPr>
          <p:nvPr>
            <p:ph type="dt" sz="half" idx="10"/>
          </p:nvPr>
        </p:nvSpPr>
        <p:spPr/>
        <p:txBody>
          <a:bodyPr/>
          <a:lstStyle>
            <a:lvl1pPr>
              <a:defRPr/>
            </a:lvl1pPr>
          </a:lstStyle>
          <a:p>
            <a:endParaRPr lang="en-US" altLang="en-US" dirty="0"/>
          </a:p>
        </p:txBody>
      </p:sp>
      <p:sp>
        <p:nvSpPr>
          <p:cNvPr id="6" name="Footer Placeholder 5">
            <a:extLst>
              <a:ext uri="{FF2B5EF4-FFF2-40B4-BE49-F238E27FC236}">
                <a16:creationId xmlns:a16="http://schemas.microsoft.com/office/drawing/2014/main" id="{FFEE4854-F6B5-401E-B27A-DE692E398E54}"/>
              </a:ext>
            </a:extLst>
          </p:cNvPr>
          <p:cNvSpPr>
            <a:spLocks noGrp="1"/>
          </p:cNvSpPr>
          <p:nvPr>
            <p:ph type="ftr" sz="quarter" idx="11"/>
          </p:nvPr>
        </p:nvSpPr>
        <p:spPr/>
        <p:txBody>
          <a:bodyPr/>
          <a:lstStyle>
            <a:lvl1pPr>
              <a:defRPr/>
            </a:lvl1pPr>
          </a:lstStyle>
          <a:p>
            <a:endParaRPr lang="en-US" altLang="en-US" dirty="0"/>
          </a:p>
        </p:txBody>
      </p:sp>
      <p:sp>
        <p:nvSpPr>
          <p:cNvPr id="7" name="Slide Number Placeholder 6">
            <a:extLst>
              <a:ext uri="{FF2B5EF4-FFF2-40B4-BE49-F238E27FC236}">
                <a16:creationId xmlns:a16="http://schemas.microsoft.com/office/drawing/2014/main" id="{DA189CC1-8A9D-42DF-81E8-9D61F4165D80}"/>
              </a:ext>
            </a:extLst>
          </p:cNvPr>
          <p:cNvSpPr>
            <a:spLocks noGrp="1"/>
          </p:cNvSpPr>
          <p:nvPr>
            <p:ph type="sldNum" sz="quarter" idx="12"/>
          </p:nvPr>
        </p:nvSpPr>
        <p:spPr/>
        <p:txBody>
          <a:bodyPr/>
          <a:lstStyle>
            <a:lvl1pPr>
              <a:defRPr/>
            </a:lvl1pPr>
          </a:lstStyle>
          <a:p>
            <a:fld id="{17649E7A-D096-4FF8-AF35-9D5D70838D0E}" type="slidenum">
              <a:rPr lang="en-US" altLang="en-US"/>
              <a:pPr/>
              <a:t>‹#›</a:t>
            </a:fld>
            <a:endParaRPr lang="en-US" altLang="en-US" dirty="0"/>
          </a:p>
        </p:txBody>
      </p:sp>
    </p:spTree>
    <p:extLst>
      <p:ext uri="{BB962C8B-B14F-4D97-AF65-F5344CB8AC3E}">
        <p14:creationId xmlns:p14="http://schemas.microsoft.com/office/powerpoint/2010/main" val="185673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84AC-DDE6-41B3-BD32-49543CF7FF6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6E359F-0EC5-48C3-ADCC-A66B76943C9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B95C4AE-76EE-4A96-8367-DE9AEE94C91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FE8F0-9379-455E-A155-13CD2159DA06}"/>
              </a:ext>
            </a:extLst>
          </p:cNvPr>
          <p:cNvSpPr>
            <a:spLocks noGrp="1"/>
          </p:cNvSpPr>
          <p:nvPr>
            <p:ph type="dt" sz="half" idx="10"/>
          </p:nvPr>
        </p:nvSpPr>
        <p:spPr/>
        <p:txBody>
          <a:bodyPr/>
          <a:lstStyle>
            <a:lvl1pPr>
              <a:defRPr/>
            </a:lvl1pPr>
          </a:lstStyle>
          <a:p>
            <a:endParaRPr lang="en-US" altLang="en-US" dirty="0"/>
          </a:p>
        </p:txBody>
      </p:sp>
      <p:sp>
        <p:nvSpPr>
          <p:cNvPr id="6" name="Footer Placeholder 5">
            <a:extLst>
              <a:ext uri="{FF2B5EF4-FFF2-40B4-BE49-F238E27FC236}">
                <a16:creationId xmlns:a16="http://schemas.microsoft.com/office/drawing/2014/main" id="{49EA1994-2714-4FF0-9B86-DB7EB0242A54}"/>
              </a:ext>
            </a:extLst>
          </p:cNvPr>
          <p:cNvSpPr>
            <a:spLocks noGrp="1"/>
          </p:cNvSpPr>
          <p:nvPr>
            <p:ph type="ftr" sz="quarter" idx="11"/>
          </p:nvPr>
        </p:nvSpPr>
        <p:spPr/>
        <p:txBody>
          <a:bodyPr/>
          <a:lstStyle>
            <a:lvl1pPr>
              <a:defRPr/>
            </a:lvl1pPr>
          </a:lstStyle>
          <a:p>
            <a:endParaRPr lang="en-US" altLang="en-US" dirty="0"/>
          </a:p>
        </p:txBody>
      </p:sp>
      <p:sp>
        <p:nvSpPr>
          <p:cNvPr id="7" name="Slide Number Placeholder 6">
            <a:extLst>
              <a:ext uri="{FF2B5EF4-FFF2-40B4-BE49-F238E27FC236}">
                <a16:creationId xmlns:a16="http://schemas.microsoft.com/office/drawing/2014/main" id="{863CEE68-F1C1-4B08-BFB2-3B9C641BC26D}"/>
              </a:ext>
            </a:extLst>
          </p:cNvPr>
          <p:cNvSpPr>
            <a:spLocks noGrp="1"/>
          </p:cNvSpPr>
          <p:nvPr>
            <p:ph type="sldNum" sz="quarter" idx="12"/>
          </p:nvPr>
        </p:nvSpPr>
        <p:spPr/>
        <p:txBody>
          <a:bodyPr/>
          <a:lstStyle>
            <a:lvl1pPr>
              <a:defRPr/>
            </a:lvl1pPr>
          </a:lstStyle>
          <a:p>
            <a:fld id="{C2173201-9816-4629-A3E6-78A5A6DE18B4}" type="slidenum">
              <a:rPr lang="en-US" altLang="en-US"/>
              <a:pPr/>
              <a:t>‹#›</a:t>
            </a:fld>
            <a:endParaRPr lang="en-US" altLang="en-US" dirty="0"/>
          </a:p>
        </p:txBody>
      </p:sp>
    </p:spTree>
    <p:extLst>
      <p:ext uri="{BB962C8B-B14F-4D97-AF65-F5344CB8AC3E}">
        <p14:creationId xmlns:p14="http://schemas.microsoft.com/office/powerpoint/2010/main" val="359691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rgbClr val="00B0F0"/>
          </a:bgClr>
        </a:pattFill>
        <a:effectLst/>
      </p:bgPr>
    </p:bg>
    <p:spTree>
      <p:nvGrpSpPr>
        <p:cNvPr id="1" name=""/>
        <p:cNvGrpSpPr/>
        <p:nvPr/>
      </p:nvGrpSpPr>
      <p:grpSpPr>
        <a:xfrm>
          <a:off x="0" y="0"/>
          <a:ext cx="0" cy="0"/>
          <a:chOff x="0" y="0"/>
          <a:chExt cx="0" cy="0"/>
        </a:xfrm>
      </p:grpSpPr>
      <p:sp>
        <p:nvSpPr>
          <p:cNvPr id="370690" name="AutoShape 2">
            <a:extLst>
              <a:ext uri="{FF2B5EF4-FFF2-40B4-BE49-F238E27FC236}">
                <a16:creationId xmlns:a16="http://schemas.microsoft.com/office/drawing/2014/main" id="{8C8C3154-A9D7-4155-A039-D4EDBCB68FEA}"/>
              </a:ext>
            </a:extLst>
          </p:cNvPr>
          <p:cNvSpPr>
            <a:spLocks noChangeArrowheads="1"/>
          </p:cNvSpPr>
          <p:nvPr/>
        </p:nvSpPr>
        <p:spPr bwMode="auto">
          <a:xfrm>
            <a:off x="1600200" y="-2209800"/>
            <a:ext cx="9144000" cy="9067800"/>
          </a:xfrm>
          <a:prstGeom prst="diamond">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0691" name="Rectangle 3">
            <a:extLst>
              <a:ext uri="{FF2B5EF4-FFF2-40B4-BE49-F238E27FC236}">
                <a16:creationId xmlns:a16="http://schemas.microsoft.com/office/drawing/2014/main" id="{9670BEE5-7558-4349-8719-36433E4D398A}"/>
              </a:ext>
            </a:extLst>
          </p:cNvPr>
          <p:cNvSpPr>
            <a:spLocks noGrp="1" noChangeArrowheads="1"/>
          </p:cNvSpPr>
          <p:nvPr>
            <p:ph type="title"/>
          </p:nvPr>
        </p:nvSpPr>
        <p:spPr bwMode="auto">
          <a:xfrm>
            <a:off x="914400" y="609600"/>
            <a:ext cx="7315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70693" name="Rectangle 5">
            <a:extLst>
              <a:ext uri="{FF2B5EF4-FFF2-40B4-BE49-F238E27FC236}">
                <a16:creationId xmlns:a16="http://schemas.microsoft.com/office/drawing/2014/main" id="{3205929B-72FE-4B29-8266-5F68842E1E7A}"/>
              </a:ext>
            </a:extLst>
          </p:cNvPr>
          <p:cNvSpPr>
            <a:spLocks noGrp="1" noChangeArrowheads="1"/>
          </p:cNvSpPr>
          <p:nvPr>
            <p:ph type="body" idx="1"/>
          </p:nvPr>
        </p:nvSpPr>
        <p:spPr bwMode="auto">
          <a:xfrm>
            <a:off x="914400" y="2286000"/>
            <a:ext cx="7543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 </a:t>
            </a:r>
          </a:p>
          <a:p>
            <a:pPr lvl="3"/>
            <a:r>
              <a:rPr lang="en-US" altLang="en-US"/>
              <a:t>Fourth level</a:t>
            </a:r>
          </a:p>
          <a:p>
            <a:pPr lvl="4"/>
            <a:r>
              <a:rPr lang="en-US" altLang="en-US"/>
              <a:t>Fifth level</a:t>
            </a:r>
          </a:p>
          <a:p>
            <a:pPr lvl="3"/>
            <a:endParaRPr lang="en-US" altLang="en-US"/>
          </a:p>
        </p:txBody>
      </p:sp>
      <p:sp>
        <p:nvSpPr>
          <p:cNvPr id="370696" name="Rectangle 8">
            <a:extLst>
              <a:ext uri="{FF2B5EF4-FFF2-40B4-BE49-F238E27FC236}">
                <a16:creationId xmlns:a16="http://schemas.microsoft.com/office/drawing/2014/main" id="{1AC22B06-8094-4C10-8250-ACD8F621564E}"/>
              </a:ext>
            </a:extLst>
          </p:cNvPr>
          <p:cNvSpPr>
            <a:spLocks noChangeArrowheads="1"/>
          </p:cNvSpPr>
          <p:nvPr/>
        </p:nvSpPr>
        <p:spPr bwMode="auto">
          <a:xfrm>
            <a:off x="0" y="0"/>
            <a:ext cx="381000" cy="6858000"/>
          </a:xfrm>
          <a:prstGeom prst="rect">
            <a:avLst/>
          </a:prstGeom>
          <a:solidFill>
            <a:schemeClr val="accent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0697" name="Rectangle 9">
            <a:extLst>
              <a:ext uri="{FF2B5EF4-FFF2-40B4-BE49-F238E27FC236}">
                <a16:creationId xmlns:a16="http://schemas.microsoft.com/office/drawing/2014/main" id="{6343600F-B0BF-4814-B73A-8BF33011560C}"/>
              </a:ext>
            </a:extLst>
          </p:cNvPr>
          <p:cNvSpPr>
            <a:spLocks noChangeArrowheads="1"/>
          </p:cNvSpPr>
          <p:nvPr/>
        </p:nvSpPr>
        <p:spPr bwMode="auto">
          <a:xfrm>
            <a:off x="0" y="0"/>
            <a:ext cx="381000" cy="22860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IN" dirty="0"/>
          </a:p>
        </p:txBody>
      </p:sp>
      <p:sp>
        <p:nvSpPr>
          <p:cNvPr id="370698" name="Rectangle 10">
            <a:extLst>
              <a:ext uri="{FF2B5EF4-FFF2-40B4-BE49-F238E27FC236}">
                <a16:creationId xmlns:a16="http://schemas.microsoft.com/office/drawing/2014/main" id="{8927246C-811D-4E02-B809-7C3BAD067AD2}"/>
              </a:ext>
            </a:extLst>
          </p:cNvPr>
          <p:cNvSpPr>
            <a:spLocks noGrp="1" noChangeArrowheads="1"/>
          </p:cNvSpPr>
          <p:nvPr>
            <p:ph type="dt" sz="half" idx="2"/>
          </p:nvPr>
        </p:nvSpPr>
        <p:spPr bwMode="auto">
          <a:xfrm>
            <a:off x="838200" y="5943600"/>
            <a:ext cx="1905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buFontTx/>
              <a:buNone/>
              <a:defRPr kumimoji="0" sz="1400"/>
            </a:lvl1pPr>
          </a:lstStyle>
          <a:p>
            <a:endParaRPr lang="en-US" altLang="en-US" dirty="0"/>
          </a:p>
        </p:txBody>
      </p:sp>
      <p:sp>
        <p:nvSpPr>
          <p:cNvPr id="370699" name="Rectangle 11">
            <a:extLst>
              <a:ext uri="{FF2B5EF4-FFF2-40B4-BE49-F238E27FC236}">
                <a16:creationId xmlns:a16="http://schemas.microsoft.com/office/drawing/2014/main" id="{631DBD40-799E-40F3-9C00-1D9266CC8245}"/>
              </a:ext>
            </a:extLst>
          </p:cNvPr>
          <p:cNvSpPr>
            <a:spLocks noGrp="1" noChangeArrowheads="1"/>
          </p:cNvSpPr>
          <p:nvPr>
            <p:ph type="ftr" sz="quarter" idx="3"/>
          </p:nvPr>
        </p:nvSpPr>
        <p:spPr bwMode="auto">
          <a:xfrm>
            <a:off x="838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lgn="ctr">
              <a:buFontTx/>
              <a:buNone/>
              <a:defRPr kumimoji="0" sz="1400"/>
            </a:lvl1pPr>
          </a:lstStyle>
          <a:p>
            <a:endParaRPr lang="en-US" altLang="en-US" dirty="0"/>
          </a:p>
        </p:txBody>
      </p:sp>
      <p:sp>
        <p:nvSpPr>
          <p:cNvPr id="370700" name="Rectangle 12">
            <a:extLst>
              <a:ext uri="{FF2B5EF4-FFF2-40B4-BE49-F238E27FC236}">
                <a16:creationId xmlns:a16="http://schemas.microsoft.com/office/drawing/2014/main" id="{6C51E250-33A9-4B30-9133-EC2BB2D76A58}"/>
              </a:ext>
            </a:extLst>
          </p:cNvPr>
          <p:cNvSpPr>
            <a:spLocks noGrp="1" noChangeArrowheads="1"/>
          </p:cNvSpPr>
          <p:nvPr>
            <p:ph type="sldNum" sz="quarter" idx="4"/>
          </p:nvPr>
        </p:nvSpPr>
        <p:spPr bwMode="auto">
          <a:xfrm>
            <a:off x="3733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t" anchorCtr="0" compatLnSpc="1">
            <a:prstTxWarp prst="textNoShape">
              <a:avLst/>
            </a:prstTxWarp>
          </a:bodyPr>
          <a:lstStyle>
            <a:lvl1pPr algn="r">
              <a:buFontTx/>
              <a:buNone/>
              <a:defRPr kumimoji="0" sz="1400"/>
            </a:lvl1pPr>
          </a:lstStyle>
          <a:p>
            <a:fld id="{013F24C1-406B-45F6-818B-0ED45373294D}" type="slidenum">
              <a:rPr lang="en-US" altLang="en-US"/>
              <a:pPr/>
              <a:t>‹#›</a:t>
            </a:fld>
            <a:endParaRPr lang="en-US" altLang="en-US" dirty="0"/>
          </a:p>
        </p:txBody>
      </p:sp>
    </p:spTree>
  </p:cSld>
  <p:clrMap bg1="dk2" tx1="lt1" bg2="dk1"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0" fontAlgn="base" hangingPunct="0">
        <a:lnSpc>
          <a:spcPct val="85000"/>
        </a:lnSpc>
        <a:spcBef>
          <a:spcPct val="0"/>
        </a:spcBef>
        <a:spcAft>
          <a:spcPct val="0"/>
        </a:spcAft>
        <a:defRPr kumimoji="1" sz="42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5pPr>
      <a:lvl6pPr marL="457200"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6pPr>
      <a:lvl7pPr marL="914400"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7pPr>
      <a:lvl8pPr marL="1371600"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8pPr>
      <a:lvl9pPr marL="1828800" algn="l" rtl="0" eaLnBrk="0" fontAlgn="base" hangingPunct="0">
        <a:lnSpc>
          <a:spcPct val="85000"/>
        </a:lnSpc>
        <a:spcBef>
          <a:spcPct val="0"/>
        </a:spcBef>
        <a:spcAft>
          <a:spcPct val="0"/>
        </a:spcAft>
        <a:defRPr kumimoji="1" sz="42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60000"/>
        </a:spcBef>
        <a:spcAft>
          <a:spcPct val="0"/>
        </a:spcAft>
        <a:buClr>
          <a:schemeClr val="tx1"/>
        </a:buClr>
        <a:buChar char="•"/>
        <a:defRPr kumimoji="1" sz="30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40000"/>
        </a:spcBef>
        <a:spcAft>
          <a:spcPct val="0"/>
        </a:spcAft>
        <a:buClr>
          <a:schemeClr val="tx1"/>
        </a:buClr>
        <a:buChar char="–"/>
        <a:defRPr kumimoji="1" sz="26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lnSpc>
          <a:spcPct val="95000"/>
        </a:lnSpc>
        <a:spcBef>
          <a:spcPct val="35000"/>
        </a:spcBef>
        <a:spcAft>
          <a:spcPct val="0"/>
        </a:spcAft>
        <a:buChar char="•"/>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lnSpc>
          <a:spcPct val="75000"/>
        </a:lnSpc>
        <a:spcBef>
          <a:spcPct val="30000"/>
        </a:spcBef>
        <a:spcAft>
          <a:spcPct val="0"/>
        </a:spcAft>
        <a:buChar char="–"/>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lnSpc>
          <a:spcPct val="75000"/>
        </a:lnSpc>
        <a:spcBef>
          <a:spcPct val="30000"/>
        </a:spcBef>
        <a:spcAft>
          <a:spcPct val="0"/>
        </a:spcAft>
        <a:buChar char="»"/>
        <a:defRPr kumimoji="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lucabasa/credit-card-default-a-very-pedagogical-notebook/data" TargetMode="External"/><Relationship Id="rId2" Type="http://schemas.openxmlformats.org/officeDocument/2006/relationships/hyperlink" Target="https://archive.ics.uci.edu/ml/datasets/default+of+credit+card+client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E3876FA1-5E47-4E85-8B85-0F25F46FCE07}"/>
              </a:ext>
            </a:extLst>
          </p:cNvPr>
          <p:cNvSpPr>
            <a:spLocks noGrp="1" noChangeArrowheads="1"/>
          </p:cNvSpPr>
          <p:nvPr>
            <p:ph type="ctrTitle"/>
          </p:nvPr>
        </p:nvSpPr>
        <p:spPr>
          <a:xfrm>
            <a:off x="152400" y="1143000"/>
            <a:ext cx="8991600" cy="2286000"/>
          </a:xfrm>
        </p:spPr>
        <p:txBody>
          <a:bodyPr anchor="t"/>
          <a:lstStyle/>
          <a:p>
            <a:br>
              <a:rPr lang="en-US" altLang="en-US" sz="2800" dirty="0">
                <a:latin typeface="+mn-lt"/>
                <a:cs typeface="Calibri" panose="020F0502020204030204" pitchFamily="34" charset="0"/>
              </a:rPr>
            </a:br>
            <a:br>
              <a:rPr lang="en-US" altLang="en-US" sz="4000" dirty="0">
                <a:solidFill>
                  <a:schemeClr val="bg2"/>
                </a:solidFill>
                <a:latin typeface="+mn-lt"/>
                <a:cs typeface="Calibri" panose="020F0502020204030204" pitchFamily="34" charset="0"/>
              </a:rPr>
            </a:br>
            <a:r>
              <a:rPr lang="en-US" altLang="en-US" sz="4000" dirty="0">
                <a:solidFill>
                  <a:schemeClr val="bg2"/>
                </a:solidFill>
                <a:latin typeface="+mn-lt"/>
                <a:cs typeface="Calibri" panose="020F0502020204030204" pitchFamily="34" charset="0"/>
              </a:rPr>
              <a:t>Predicting Defaulting on Credit Card Payments</a:t>
            </a:r>
            <a:br>
              <a:rPr lang="en-US" altLang="en-US" sz="4000" dirty="0">
                <a:solidFill>
                  <a:schemeClr val="bg2"/>
                </a:solidFill>
                <a:latin typeface="Calibri" panose="020F0502020204030204" pitchFamily="34" charset="0"/>
                <a:cs typeface="Calibri" panose="020F0502020204030204" pitchFamily="34" charset="0"/>
              </a:rPr>
            </a:br>
            <a:br>
              <a:rPr lang="en-US" altLang="en-US" sz="4000" dirty="0">
                <a:solidFill>
                  <a:schemeClr val="bg2"/>
                </a:solidFill>
                <a:latin typeface="Calibri" panose="020F0502020204030204" pitchFamily="34" charset="0"/>
                <a:cs typeface="Calibri" panose="020F0502020204030204" pitchFamily="34" charset="0"/>
              </a:rPr>
            </a:br>
            <a:r>
              <a:rPr lang="en-US" altLang="en-US" sz="4000" dirty="0">
                <a:solidFill>
                  <a:schemeClr val="bg2"/>
                </a:solidFill>
                <a:latin typeface="Calibri" panose="020F0502020204030204" pitchFamily="34" charset="0"/>
                <a:cs typeface="Calibri" panose="020F0502020204030204" pitchFamily="34" charset="0"/>
              </a:rPr>
              <a:t>                          by </a:t>
            </a:r>
            <a:r>
              <a:rPr lang="en-US" altLang="en-US" sz="4000" dirty="0">
                <a:solidFill>
                  <a:schemeClr val="bg2"/>
                </a:solidFill>
                <a:latin typeface="+mn-lt"/>
                <a:cs typeface="Calibri" panose="020F0502020204030204" pitchFamily="34" charset="0"/>
              </a:rPr>
              <a:t>iheb akermi </a:t>
            </a:r>
            <a:br>
              <a:rPr lang="en-US" altLang="en-US" sz="4000" dirty="0">
                <a:solidFill>
                  <a:schemeClr val="bg2"/>
                </a:solidFill>
              </a:rPr>
            </a:br>
            <a:endParaRPr lang="en-US" altLang="en-US" sz="4000" dirty="0">
              <a:solidFill>
                <a:schemeClr val="bg2"/>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609600"/>
            <a:ext cx="8229600" cy="1143000"/>
          </a:xfrm>
        </p:spPr>
        <p:txBody>
          <a:bodyPr/>
          <a:lstStyle/>
          <a:p>
            <a:r>
              <a:rPr lang="en-US" altLang="en-US" sz="3200" dirty="0">
                <a:latin typeface="+mn-lt"/>
              </a:rPr>
              <a:t>DATA CLEANING – FEATURE ENGINEERING</a:t>
            </a:r>
          </a:p>
        </p:txBody>
      </p:sp>
      <p:pic>
        <p:nvPicPr>
          <p:cNvPr id="2" name="Picture 1">
            <a:extLst>
              <a:ext uri="{FF2B5EF4-FFF2-40B4-BE49-F238E27FC236}">
                <a16:creationId xmlns:a16="http://schemas.microsoft.com/office/drawing/2014/main" id="{6A6BEAE9-4FBF-4FB5-AB9B-9D6F6FEDFB04}"/>
              </a:ext>
            </a:extLst>
          </p:cNvPr>
          <p:cNvPicPr>
            <a:picLocks noChangeAspect="1"/>
          </p:cNvPicPr>
          <p:nvPr/>
        </p:nvPicPr>
        <p:blipFill>
          <a:blip r:embed="rId2"/>
          <a:stretch>
            <a:fillRect/>
          </a:stretch>
        </p:blipFill>
        <p:spPr>
          <a:xfrm>
            <a:off x="379445" y="2199406"/>
            <a:ext cx="9144000" cy="3400023"/>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381000" y="1447800"/>
            <a:ext cx="8534400" cy="4495800"/>
          </a:xfrm>
        </p:spPr>
        <p:txBody>
          <a:bodyPr/>
          <a:lstStyle/>
          <a:p>
            <a:pPr marL="0" indent="0">
              <a:buNone/>
            </a:pPr>
            <a:r>
              <a:rPr lang="en-US" sz="1300" dirty="0"/>
              <a:t>There are 24 features totally in the data set. We need only the features which are required for the analysis. We need PAY_1 to PAY_6 for the analysis. The target variable is ‘default payment next month’. We are using One hot encoding and sklearn.preprocessing.RobustScaler</a:t>
            </a:r>
          </a:p>
          <a:p>
            <a:pPr marL="0" indent="0">
              <a:buNone/>
            </a:pPr>
            <a:endParaRPr lang="en-US" sz="1300" dirty="0"/>
          </a:p>
        </p:txBody>
      </p:sp>
    </p:spTree>
    <p:extLst>
      <p:ext uri="{BB962C8B-B14F-4D97-AF65-F5344CB8AC3E}">
        <p14:creationId xmlns:p14="http://schemas.microsoft.com/office/powerpoint/2010/main" val="28263797"/>
      </p:ext>
    </p:extLst>
  </p:cSld>
  <p:clrMapOvr>
    <a:masterClrMapping/>
  </p:clrMapOvr>
  <p:transition>
    <p:cover dir="d"/>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SELECTION / DEFINITION</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219200"/>
            <a:ext cx="8229600" cy="5257800"/>
          </a:xfrm>
        </p:spPr>
        <p:txBody>
          <a:bodyPr/>
          <a:lstStyle/>
          <a:p>
            <a:pPr marL="0" indent="0">
              <a:buNone/>
            </a:pPr>
            <a:r>
              <a:rPr lang="en-US" sz="1300" dirty="0"/>
              <a:t>In Part-1 the following algorithms are explored</a:t>
            </a:r>
          </a:p>
          <a:p>
            <a:r>
              <a:rPr lang="en-US" sz="1300" dirty="0"/>
              <a:t>Logistic Regression</a:t>
            </a:r>
          </a:p>
          <a:p>
            <a:r>
              <a:rPr lang="en-US" sz="1300" dirty="0"/>
              <a:t>Decision Trees</a:t>
            </a:r>
          </a:p>
          <a:p>
            <a:r>
              <a:rPr lang="en-US" sz="1300" dirty="0"/>
              <a:t>Naive Bayes Classifier</a:t>
            </a:r>
          </a:p>
          <a:p>
            <a:pPr marL="0" indent="0">
              <a:buNone/>
            </a:pPr>
            <a:r>
              <a:rPr lang="en-US" sz="1300" dirty="0"/>
              <a:t>In Part-2 we will compare the predictive power of four bespoken classes of algorithms</a:t>
            </a:r>
          </a:p>
          <a:p>
            <a:r>
              <a:rPr lang="en-US" sz="1300" dirty="0"/>
              <a:t>Logistic regression (scikit-learn)</a:t>
            </a:r>
          </a:p>
          <a:p>
            <a:r>
              <a:rPr lang="en-US" sz="1300" dirty="0"/>
              <a:t>Random Forests (scikit-learn)</a:t>
            </a:r>
          </a:p>
          <a:p>
            <a:r>
              <a:rPr lang="en-US" sz="1300" dirty="0"/>
              <a:t>Boosted Trees (xgboost)</a:t>
            </a:r>
          </a:p>
          <a:p>
            <a:r>
              <a:rPr lang="en-US" sz="1300" dirty="0"/>
              <a:t>Deep Learning (</a:t>
            </a:r>
            <a:r>
              <a:rPr lang="en-US" sz="1300" dirty="0" err="1"/>
              <a:t>keras</a:t>
            </a:r>
            <a:r>
              <a:rPr lang="en-US" sz="1300" dirty="0"/>
              <a:t>/tensorflow)</a:t>
            </a:r>
          </a:p>
          <a:p>
            <a:pPr marL="0" indent="0">
              <a:buNone/>
            </a:pPr>
            <a:r>
              <a:rPr lang="en-US" sz="1300" b="1" u="sng" dirty="0"/>
              <a:t>Explainability:</a:t>
            </a:r>
          </a:p>
          <a:p>
            <a:pPr marL="0" indent="0">
              <a:buNone/>
            </a:pPr>
            <a:r>
              <a:rPr lang="en-US" sz="1300" dirty="0"/>
              <a:t>Understanding why a given model predicts the way it predicts, it probably just as important as achieving a good accuracy on the predicted results. I will present 3 methods which can be used to interpret and explain the result and gain a better understanding on the dataset and the various.</a:t>
            </a:r>
          </a:p>
          <a:p>
            <a:r>
              <a:rPr lang="en-US" sz="1300" dirty="0"/>
              <a:t>Extract activations from an inner layer of a neural network</a:t>
            </a:r>
          </a:p>
          <a:p>
            <a:r>
              <a:rPr lang="en-US" sz="1300" dirty="0"/>
              <a:t>Apply TSNE on the activation data</a:t>
            </a:r>
          </a:p>
          <a:p>
            <a:r>
              <a:rPr lang="en-US" sz="1300" dirty="0"/>
              <a:t>OPTICS for variable density clustering</a:t>
            </a:r>
          </a:p>
          <a:p>
            <a:r>
              <a:rPr lang="en-US" sz="1300" dirty="0"/>
              <a:t>TDA with a Kepler Mapper using the TSNE lens</a:t>
            </a:r>
          </a:p>
          <a:p>
            <a:endParaRPr lang="en-US" sz="1300" dirty="0"/>
          </a:p>
        </p:txBody>
      </p:sp>
    </p:spTree>
    <p:extLst>
      <p:ext uri="{BB962C8B-B14F-4D97-AF65-F5344CB8AC3E}">
        <p14:creationId xmlns:p14="http://schemas.microsoft.com/office/powerpoint/2010/main" val="4272919532"/>
      </p:ext>
    </p:extLst>
  </p:cSld>
  <p:clrMapOvr>
    <a:masterClrMapping/>
  </p:clrMapOvr>
  <p:transition>
    <p:cover dir="d"/>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DEFINITION</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1300" b="1" u="sng" dirty="0"/>
              <a:t>Training dataset</a:t>
            </a:r>
            <a:r>
              <a:rPr lang="en-US" sz="1300" b="1" dirty="0"/>
              <a:t>:</a:t>
            </a:r>
          </a:p>
          <a:p>
            <a:pPr marL="0" indent="0">
              <a:buNone/>
            </a:pPr>
            <a:r>
              <a:rPr lang="en-US" sz="1300" dirty="0"/>
              <a:t>A training dataset is a dataset of examples used for learning, that is to fit the parameters (e.g., weights) of, for example, a classifier.</a:t>
            </a:r>
          </a:p>
          <a:p>
            <a:pPr marL="0" indent="0">
              <a:buNone/>
            </a:pPr>
            <a:r>
              <a:rPr lang="en-US" sz="1300" dirty="0"/>
              <a:t>Most approaches that search through training data for empirical relationships tend to overfit the data, meaning that they can identify and exploit apparent relationships in the training data that do not hold in general.</a:t>
            </a:r>
          </a:p>
          <a:p>
            <a:pPr marL="0" indent="0">
              <a:buNone/>
            </a:pPr>
            <a:r>
              <a:rPr lang="en-US" sz="1300" b="1" u="sng" dirty="0"/>
              <a:t>Validation dataset</a:t>
            </a:r>
            <a:r>
              <a:rPr lang="en-US" sz="1300" dirty="0"/>
              <a:t>:</a:t>
            </a:r>
          </a:p>
          <a:p>
            <a:pPr marL="0" indent="0">
              <a:buNone/>
            </a:pPr>
            <a:r>
              <a:rPr lang="en-US" sz="1300" dirty="0"/>
              <a:t>A validation dataset is a dataset of examples used to tune the hyperparameters (i.e. the architecture) of a classifier. It is sometimes also called the development set or the "dev set". In artificial neural networks, a hyperparameter is, for example, the number of hidden units. It, as well as the testing set (as mentioned above), should follow the same probability distribution as the training dataset.</a:t>
            </a:r>
          </a:p>
          <a:p>
            <a:pPr marL="0" indent="0">
              <a:buNone/>
            </a:pPr>
            <a:r>
              <a:rPr lang="en-US" sz="1300" dirty="0"/>
              <a:t>In order to avoid overfitting, when any classification parameter needs to be adjusted, it is necessary to have a validation dataset in addition to the training and test datasets. For example, if the most suitable classifier for the problem is sought, the training dataset is used to train the candidate algorithms, the validation dataset is used to compare their performances and decide which one to take and, finally, the test dataset is used to obtain[citation needed] the performance characteristics such as accuracy, sensitivity, specificity, F-measure, and so on. The validation dataset functions as a hybrid: it is training data used by testing, but neither as part of the low-level training nor as part of the final testing[citation needed].</a:t>
            </a:r>
          </a:p>
          <a:p>
            <a:pPr marL="0" indent="0">
              <a:buNone/>
            </a:pPr>
            <a:endParaRPr lang="en-US" sz="1300" dirty="0"/>
          </a:p>
        </p:txBody>
      </p:sp>
    </p:spTree>
    <p:extLst>
      <p:ext uri="{BB962C8B-B14F-4D97-AF65-F5344CB8AC3E}">
        <p14:creationId xmlns:p14="http://schemas.microsoft.com/office/powerpoint/2010/main" val="2915599938"/>
      </p:ext>
    </p:extLst>
  </p:cSld>
  <p:clrMapOvr>
    <a:masterClrMapping/>
  </p:clrMapOvr>
  <p:transition>
    <p:cover dir="d"/>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DEFINITION (cont’d)</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1300" dirty="0"/>
              <a:t>The basic process of using a validation dataset for model selection (as part of training dataset, validation dataset, and test dataset) is:</a:t>
            </a:r>
          </a:p>
          <a:p>
            <a:pPr marL="0" indent="0">
              <a:buNone/>
            </a:pPr>
            <a:r>
              <a:rPr lang="en-US" sz="1300" dirty="0"/>
              <a:t>An application of this process is in early stopping, where the candidate models are successive iterations of the same network, and training stops when the error on the validation set grows, choosing the previous model (the one with minimum error).</a:t>
            </a:r>
          </a:p>
          <a:p>
            <a:pPr marL="0" indent="0">
              <a:buNone/>
            </a:pPr>
            <a:r>
              <a:rPr lang="en-US" sz="1300" b="1" u="sng" dirty="0"/>
              <a:t>Test dataset</a:t>
            </a:r>
            <a:r>
              <a:rPr lang="en-US" sz="1300" dirty="0"/>
              <a:t>:</a:t>
            </a:r>
          </a:p>
          <a:p>
            <a:pPr marL="0" indent="0">
              <a:buNone/>
            </a:pPr>
            <a:r>
              <a:rPr lang="en-US" sz="1300" dirty="0"/>
              <a:t>A test dataset is a dataset that is independent of the training dataset, but that follows the same probability distribution as the training dataset. If a model fit to the training dataset also fits the test dataset well, minimal overfitting has taken place (see figure below). A better fitting of the training dataset as opposed to the test dataset usually points to overfitting.</a:t>
            </a:r>
          </a:p>
          <a:p>
            <a:pPr marL="0" indent="0">
              <a:buNone/>
            </a:pPr>
            <a:r>
              <a:rPr lang="en-US" sz="1300" dirty="0"/>
              <a:t>A test set is therefore a set of examples used only to assess the performance (i.e. generalization) of a fully specified classifier.</a:t>
            </a:r>
          </a:p>
          <a:p>
            <a:pPr marL="0" indent="0">
              <a:buNone/>
            </a:pPr>
            <a:endParaRPr lang="en-US" sz="1300" dirty="0"/>
          </a:p>
          <a:p>
            <a:pPr marL="0" indent="0">
              <a:buNone/>
            </a:pPr>
            <a:r>
              <a:rPr lang="en-US" sz="1600" dirty="0"/>
              <a:t>In this Project the entire data set is split into 80% for training and 20% for testing</a:t>
            </a:r>
          </a:p>
        </p:txBody>
      </p:sp>
    </p:spTree>
    <p:extLst>
      <p:ext uri="{BB962C8B-B14F-4D97-AF65-F5344CB8AC3E}">
        <p14:creationId xmlns:p14="http://schemas.microsoft.com/office/powerpoint/2010/main" val="1927322093"/>
      </p:ext>
    </p:extLst>
  </p:cSld>
  <p:clrMapOvr>
    <a:masterClrMapping/>
  </p:clrMapOvr>
  <p:transition>
    <p:cover dir="d"/>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TRAINING</a:t>
            </a:r>
          </a:p>
        </p:txBody>
      </p:sp>
      <p:pic>
        <p:nvPicPr>
          <p:cNvPr id="3" name="Picture 2">
            <a:extLst>
              <a:ext uri="{FF2B5EF4-FFF2-40B4-BE49-F238E27FC236}">
                <a16:creationId xmlns:a16="http://schemas.microsoft.com/office/drawing/2014/main" id="{7373BCFD-201F-4762-B503-63C1A3474689}"/>
              </a:ext>
            </a:extLst>
          </p:cNvPr>
          <p:cNvPicPr>
            <a:picLocks noChangeAspect="1"/>
          </p:cNvPicPr>
          <p:nvPr/>
        </p:nvPicPr>
        <p:blipFill>
          <a:blip r:embed="rId2"/>
          <a:stretch>
            <a:fillRect/>
          </a:stretch>
        </p:blipFill>
        <p:spPr>
          <a:xfrm>
            <a:off x="0" y="2667000"/>
            <a:ext cx="9144000" cy="2388245"/>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2000" dirty="0"/>
              <a:t>In the entire data set of 30000 user records, 80% of the data (24000 user records) is used for training the models.</a:t>
            </a:r>
          </a:p>
        </p:txBody>
      </p:sp>
    </p:spTree>
    <p:extLst>
      <p:ext uri="{BB962C8B-B14F-4D97-AF65-F5344CB8AC3E}">
        <p14:creationId xmlns:p14="http://schemas.microsoft.com/office/powerpoint/2010/main" val="294748820"/>
      </p:ext>
    </p:extLst>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(cont’d)</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r>
              <a:rPr lang="en-US" sz="1300" dirty="0"/>
              <a:t>Performance Measures of the Models:</a:t>
            </a:r>
          </a:p>
          <a:p>
            <a:pPr marL="0" indent="0">
              <a:buNone/>
            </a:pPr>
            <a:r>
              <a:rPr lang="en-US" sz="1300" dirty="0"/>
              <a:t>Accuracy: The proportion of the total number of predictions that are correct</a:t>
            </a:r>
          </a:p>
          <a:p>
            <a:pPr marL="0" indent="0">
              <a:buNone/>
            </a:pPr>
            <a:r>
              <a:rPr lang="en-US" sz="1300" dirty="0"/>
              <a:t>Precision: The proportion of positive predictions that are actually correct</a:t>
            </a:r>
          </a:p>
          <a:p>
            <a:pPr marL="0" indent="0">
              <a:buNone/>
            </a:pPr>
            <a:r>
              <a:rPr lang="en-US" sz="1300" dirty="0"/>
              <a:t>Recall: The proportion of positive observed values correctly predicted as such</a:t>
            </a:r>
          </a:p>
          <a:p>
            <a:pPr marL="0" indent="0">
              <a:buNone/>
            </a:pPr>
            <a:r>
              <a:rPr lang="en-US" sz="1300" dirty="0"/>
              <a:t>ROC Curve and AUC : The relationship between True Positive Rate and the False Positive Rate and the area under the curve of ROC</a:t>
            </a:r>
          </a:p>
          <a:p>
            <a:pPr marL="0" indent="0">
              <a:buNone/>
            </a:pPr>
            <a:endParaRPr lang="en-US" sz="1300" dirty="0"/>
          </a:p>
          <a:p>
            <a:pPr marL="0" indent="0">
              <a:buNone/>
            </a:pPr>
            <a:r>
              <a:rPr lang="en-US" sz="1300" dirty="0"/>
              <a:t>In this application:</a:t>
            </a:r>
          </a:p>
          <a:p>
            <a:pPr marL="0" indent="0">
              <a:buNone/>
            </a:pPr>
            <a:r>
              <a:rPr lang="en-US" sz="1300" dirty="0"/>
              <a:t>Accuracy: Overall how often the model predicts correctly defaulters and non-defaulters</a:t>
            </a:r>
          </a:p>
          <a:p>
            <a:pPr marL="0" indent="0">
              <a:buNone/>
            </a:pPr>
            <a:r>
              <a:rPr lang="en-US" sz="1300" dirty="0"/>
              <a:t>Precision: When the model predicts default: how often is correct?</a:t>
            </a:r>
          </a:p>
          <a:p>
            <a:pPr marL="0" indent="0">
              <a:buNone/>
            </a:pPr>
            <a:r>
              <a:rPr lang="en-US" sz="1300" dirty="0"/>
              <a:t>Recall: The proportion of actual defaulters that the model will correctly predict as such</a:t>
            </a:r>
          </a:p>
          <a:p>
            <a:pPr marL="0" indent="0">
              <a:buNone/>
            </a:pPr>
            <a:r>
              <a:rPr lang="en-US" sz="1300" dirty="0"/>
              <a:t>AUC : Area under the ROC Curve</a:t>
            </a:r>
          </a:p>
          <a:p>
            <a:pPr marL="0" indent="0">
              <a:buNone/>
            </a:pPr>
            <a:r>
              <a:rPr lang="en-US" sz="1300" dirty="0"/>
              <a:t>Which metric should I use?</a:t>
            </a:r>
          </a:p>
          <a:p>
            <a:pPr marL="0" indent="0">
              <a:buNone/>
            </a:pPr>
            <a:r>
              <a:rPr lang="en-US" sz="1300" dirty="0"/>
              <a:t>False Positive: A person who will pay predicted as defaulter</a:t>
            </a:r>
          </a:p>
          <a:p>
            <a:pPr marL="0" indent="0">
              <a:buNone/>
            </a:pPr>
            <a:r>
              <a:rPr lang="en-US" sz="1300" dirty="0"/>
              <a:t>False Negative: A person who default predicted as payer</a:t>
            </a:r>
          </a:p>
          <a:p>
            <a:pPr marL="0" indent="0">
              <a:buNone/>
            </a:pPr>
            <a:r>
              <a:rPr lang="en-US" sz="1300" dirty="0"/>
              <a:t>False negatives are worse =&gt; look for a better recall</a:t>
            </a:r>
          </a:p>
        </p:txBody>
      </p:sp>
    </p:spTree>
    <p:extLst>
      <p:ext uri="{BB962C8B-B14F-4D97-AF65-F5344CB8AC3E}">
        <p14:creationId xmlns:p14="http://schemas.microsoft.com/office/powerpoint/2010/main" val="1372116337"/>
      </p:ext>
    </p:extLst>
  </p:cSld>
  <p:clrMapOvr>
    <a:masterClrMapping/>
  </p:clrMapOvr>
  <p:transition>
    <p:cover dir="d"/>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1</a:t>
            </a:r>
          </a:p>
        </p:txBody>
      </p:sp>
      <p:pic>
        <p:nvPicPr>
          <p:cNvPr id="2" name="Picture 1">
            <a:extLst>
              <a:ext uri="{FF2B5EF4-FFF2-40B4-BE49-F238E27FC236}">
                <a16:creationId xmlns:a16="http://schemas.microsoft.com/office/drawing/2014/main" id="{18D52EEF-581B-4400-BC08-F79C613FB010}"/>
              </a:ext>
            </a:extLst>
          </p:cNvPr>
          <p:cNvPicPr>
            <a:picLocks noChangeAspect="1"/>
          </p:cNvPicPr>
          <p:nvPr/>
        </p:nvPicPr>
        <p:blipFill>
          <a:blip r:embed="rId2"/>
          <a:stretch>
            <a:fillRect/>
          </a:stretch>
        </p:blipFill>
        <p:spPr>
          <a:xfrm>
            <a:off x="990600" y="1524000"/>
            <a:ext cx="4381500" cy="1562100"/>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p:txBody>
      </p:sp>
      <p:pic>
        <p:nvPicPr>
          <p:cNvPr id="3" name="Picture 2">
            <a:extLst>
              <a:ext uri="{FF2B5EF4-FFF2-40B4-BE49-F238E27FC236}">
                <a16:creationId xmlns:a16="http://schemas.microsoft.com/office/drawing/2014/main" id="{359B1BDD-162E-4320-9C6B-8B60F9024FA5}"/>
              </a:ext>
            </a:extLst>
          </p:cNvPr>
          <p:cNvPicPr>
            <a:picLocks noChangeAspect="1"/>
          </p:cNvPicPr>
          <p:nvPr/>
        </p:nvPicPr>
        <p:blipFill>
          <a:blip r:embed="rId3"/>
          <a:stretch>
            <a:fillRect/>
          </a:stretch>
        </p:blipFill>
        <p:spPr>
          <a:xfrm>
            <a:off x="990600" y="3162301"/>
            <a:ext cx="6657975" cy="3543300"/>
          </a:xfrm>
          <a:prstGeom prst="rect">
            <a:avLst/>
          </a:prstGeom>
        </p:spPr>
      </p:pic>
    </p:spTree>
    <p:extLst>
      <p:ext uri="{BB962C8B-B14F-4D97-AF65-F5344CB8AC3E}">
        <p14:creationId xmlns:p14="http://schemas.microsoft.com/office/powerpoint/2010/main" val="3485226266"/>
      </p:ext>
    </p:extLst>
  </p:cSld>
  <p:clrMapOvr>
    <a:masterClrMapping/>
  </p:clrMapOvr>
  <p:transition>
    <p:cover dir="d"/>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1</a:t>
            </a:r>
          </a:p>
        </p:txBody>
      </p:sp>
      <p:pic>
        <p:nvPicPr>
          <p:cNvPr id="3" name="Picture 2">
            <a:extLst>
              <a:ext uri="{FF2B5EF4-FFF2-40B4-BE49-F238E27FC236}">
                <a16:creationId xmlns:a16="http://schemas.microsoft.com/office/drawing/2014/main" id="{8C9574C4-A323-40E0-A7E1-B37885592E43}"/>
              </a:ext>
            </a:extLst>
          </p:cNvPr>
          <p:cNvPicPr>
            <a:picLocks noChangeAspect="1"/>
          </p:cNvPicPr>
          <p:nvPr/>
        </p:nvPicPr>
        <p:blipFill>
          <a:blip r:embed="rId2"/>
          <a:stretch>
            <a:fillRect/>
          </a:stretch>
        </p:blipFill>
        <p:spPr>
          <a:xfrm>
            <a:off x="1233487" y="1409700"/>
            <a:ext cx="3567113" cy="4038600"/>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143000"/>
            <a:ext cx="8229600" cy="5715000"/>
          </a:xfrm>
        </p:spPr>
        <p:txBody>
          <a:bodyPr/>
          <a:lstStyle/>
          <a:p>
            <a:pPr marL="0" indent="0">
              <a:buNone/>
            </a:pPr>
            <a:endParaRPr lang="en-US" sz="1300" dirty="0"/>
          </a:p>
        </p:txBody>
      </p:sp>
      <p:pic>
        <p:nvPicPr>
          <p:cNvPr id="4" name="Picture 3">
            <a:extLst>
              <a:ext uri="{FF2B5EF4-FFF2-40B4-BE49-F238E27FC236}">
                <a16:creationId xmlns:a16="http://schemas.microsoft.com/office/drawing/2014/main" id="{D8A24936-884B-4942-B5FE-FF72B95C4958}"/>
              </a:ext>
            </a:extLst>
          </p:cNvPr>
          <p:cNvPicPr>
            <a:picLocks noChangeAspect="1"/>
          </p:cNvPicPr>
          <p:nvPr/>
        </p:nvPicPr>
        <p:blipFill>
          <a:blip r:embed="rId3"/>
          <a:stretch>
            <a:fillRect/>
          </a:stretch>
        </p:blipFill>
        <p:spPr>
          <a:xfrm>
            <a:off x="4800600" y="1409700"/>
            <a:ext cx="3962400" cy="4038600"/>
          </a:xfrm>
          <a:prstGeom prst="rect">
            <a:avLst/>
          </a:prstGeom>
        </p:spPr>
      </p:pic>
    </p:spTree>
    <p:extLst>
      <p:ext uri="{BB962C8B-B14F-4D97-AF65-F5344CB8AC3E}">
        <p14:creationId xmlns:p14="http://schemas.microsoft.com/office/powerpoint/2010/main" val="3510290143"/>
      </p:ext>
    </p:extLst>
  </p:cSld>
  <p:clrMapOvr>
    <a:masterClrMapping/>
  </p:clrMapOvr>
  <p:transition>
    <p:cover dir="d"/>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1</a:t>
            </a:r>
          </a:p>
        </p:txBody>
      </p:sp>
      <p:pic>
        <p:nvPicPr>
          <p:cNvPr id="2" name="Picture 1">
            <a:extLst>
              <a:ext uri="{FF2B5EF4-FFF2-40B4-BE49-F238E27FC236}">
                <a16:creationId xmlns:a16="http://schemas.microsoft.com/office/drawing/2014/main" id="{A3393838-A418-45E9-AAED-CD9CC241008D}"/>
              </a:ext>
            </a:extLst>
          </p:cNvPr>
          <p:cNvPicPr>
            <a:picLocks noChangeAspect="1"/>
          </p:cNvPicPr>
          <p:nvPr/>
        </p:nvPicPr>
        <p:blipFill>
          <a:blip r:embed="rId2"/>
          <a:stretch>
            <a:fillRect/>
          </a:stretch>
        </p:blipFill>
        <p:spPr>
          <a:xfrm>
            <a:off x="457200" y="1981200"/>
            <a:ext cx="8686800" cy="3200400"/>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457200" y="1447800"/>
            <a:ext cx="8686800" cy="5410200"/>
          </a:xfrm>
        </p:spPr>
        <p:txBody>
          <a:bodyPr/>
          <a:lstStyle/>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r>
              <a:rPr lang="en-US" sz="1300" dirty="0"/>
              <a:t>As per the PART-1 investigation Logistic Regression is performing well. We need to investigate more using some more Algorithms in PART-2</a:t>
            </a:r>
          </a:p>
        </p:txBody>
      </p:sp>
    </p:spTree>
    <p:extLst>
      <p:ext uri="{BB962C8B-B14F-4D97-AF65-F5344CB8AC3E}">
        <p14:creationId xmlns:p14="http://schemas.microsoft.com/office/powerpoint/2010/main" val="468522134"/>
      </p:ext>
    </p:extLst>
  </p:cSld>
  <p:clrMapOvr>
    <a:masterClrMapping/>
  </p:clrMapOvr>
  <p:transition>
    <p:cover dir="d"/>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2</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r>
              <a:rPr lang="en-US" sz="2000" dirty="0"/>
              <a:t>Model Evaluation of Logistic Regression</a:t>
            </a:r>
            <a:r>
              <a:rPr lang="en-US" sz="1300" dirty="0"/>
              <a:t>:</a:t>
            </a:r>
          </a:p>
          <a:p>
            <a:pPr marL="0" indent="0">
              <a:buNone/>
            </a:pPr>
            <a:endParaRPr lang="en-US" sz="1300" dirty="0"/>
          </a:p>
        </p:txBody>
      </p:sp>
      <p:pic>
        <p:nvPicPr>
          <p:cNvPr id="2" name="Picture 1">
            <a:extLst>
              <a:ext uri="{FF2B5EF4-FFF2-40B4-BE49-F238E27FC236}">
                <a16:creationId xmlns:a16="http://schemas.microsoft.com/office/drawing/2014/main" id="{993FBEE6-B230-4C19-A970-CBFB120432A2}"/>
              </a:ext>
            </a:extLst>
          </p:cNvPr>
          <p:cNvPicPr>
            <a:picLocks noChangeAspect="1"/>
          </p:cNvPicPr>
          <p:nvPr/>
        </p:nvPicPr>
        <p:blipFill>
          <a:blip r:embed="rId2"/>
          <a:stretch>
            <a:fillRect/>
          </a:stretch>
        </p:blipFill>
        <p:spPr>
          <a:xfrm>
            <a:off x="381000" y="2616761"/>
            <a:ext cx="8763000" cy="3072278"/>
          </a:xfrm>
          <a:prstGeom prst="rect">
            <a:avLst/>
          </a:prstGeom>
        </p:spPr>
      </p:pic>
    </p:spTree>
    <p:extLst>
      <p:ext uri="{BB962C8B-B14F-4D97-AF65-F5344CB8AC3E}">
        <p14:creationId xmlns:p14="http://schemas.microsoft.com/office/powerpoint/2010/main" val="3261745598"/>
      </p:ext>
    </p:extLst>
  </p:cSld>
  <p:clrMapOvr>
    <a:masterClrMapping/>
  </p:clrMapOvr>
  <p:transition>
    <p:cover dir="d"/>
  </p:transition>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5" name="Text Box 5">
            <a:extLst>
              <a:ext uri="{FF2B5EF4-FFF2-40B4-BE49-F238E27FC236}">
                <a16:creationId xmlns:a16="http://schemas.microsoft.com/office/drawing/2014/main" id="{FE9A21BB-9D13-4147-9A21-FA8128A31E81}"/>
              </a:ext>
            </a:extLst>
          </p:cNvPr>
          <p:cNvSpPr txBox="1">
            <a:spLocks noChangeArrowheads="1"/>
          </p:cNvSpPr>
          <p:nvPr/>
        </p:nvSpPr>
        <p:spPr bwMode="auto">
          <a:xfrm>
            <a:off x="1066800" y="1295400"/>
            <a:ext cx="68738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pPr>
            <a:endParaRPr lang="en-US" altLang="en-US" sz="2400" dirty="0">
              <a:solidFill>
                <a:srgbClr val="CC9900"/>
              </a:solidFill>
              <a:latin typeface="Times New Roman" panose="02020603050405020304" pitchFamily="18" charset="0"/>
            </a:endParaRPr>
          </a:p>
        </p:txBody>
      </p:sp>
      <p:sp>
        <p:nvSpPr>
          <p:cNvPr id="5127" name="Text Box 7">
            <a:extLst>
              <a:ext uri="{FF2B5EF4-FFF2-40B4-BE49-F238E27FC236}">
                <a16:creationId xmlns:a16="http://schemas.microsoft.com/office/drawing/2014/main" id="{39386632-73F9-463F-AC14-4C80D9B0AA92}"/>
              </a:ext>
            </a:extLst>
          </p:cNvPr>
          <p:cNvSpPr txBox="1">
            <a:spLocks noChangeArrowheads="1"/>
          </p:cNvSpPr>
          <p:nvPr/>
        </p:nvSpPr>
        <p:spPr bwMode="auto">
          <a:xfrm>
            <a:off x="958850" y="1279525"/>
            <a:ext cx="6950075"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pPr>
            <a:endParaRPr lang="en-US" altLang="en-US" dirty="0"/>
          </a:p>
        </p:txBody>
      </p:sp>
      <p:sp>
        <p:nvSpPr>
          <p:cNvPr id="5134" name="Rectangle 14">
            <a:extLst>
              <a:ext uri="{FF2B5EF4-FFF2-40B4-BE49-F238E27FC236}">
                <a16:creationId xmlns:a16="http://schemas.microsoft.com/office/drawing/2014/main" id="{730AA699-C370-436A-B12E-CE823A2302AD}"/>
              </a:ext>
            </a:extLst>
          </p:cNvPr>
          <p:cNvSpPr>
            <a:spLocks noGrp="1" noChangeArrowheads="1"/>
          </p:cNvSpPr>
          <p:nvPr>
            <p:ph type="title"/>
          </p:nvPr>
        </p:nvSpPr>
        <p:spPr/>
        <p:txBody>
          <a:bodyPr/>
          <a:lstStyle/>
          <a:p>
            <a:r>
              <a:rPr lang="en-US" altLang="en-US" dirty="0"/>
              <a:t>OUTLINES</a:t>
            </a:r>
          </a:p>
        </p:txBody>
      </p:sp>
      <p:sp>
        <p:nvSpPr>
          <p:cNvPr id="5135" name="Rectangle 15">
            <a:extLst>
              <a:ext uri="{FF2B5EF4-FFF2-40B4-BE49-F238E27FC236}">
                <a16:creationId xmlns:a16="http://schemas.microsoft.com/office/drawing/2014/main" id="{0D71ECB0-7FEA-4268-99C9-2FC63AB8B54E}"/>
              </a:ext>
            </a:extLst>
          </p:cNvPr>
          <p:cNvSpPr>
            <a:spLocks noGrp="1" noChangeArrowheads="1"/>
          </p:cNvSpPr>
          <p:nvPr>
            <p:ph type="body" idx="1"/>
          </p:nvPr>
        </p:nvSpPr>
        <p:spPr/>
        <p:txBody>
          <a:bodyPr/>
          <a:lstStyle/>
          <a:p>
            <a:pPr>
              <a:buClrTx/>
            </a:pPr>
            <a:r>
              <a:rPr lang="en-US" altLang="en-US" sz="2000" dirty="0"/>
              <a:t>DOMAIN BACKGROUND</a:t>
            </a:r>
          </a:p>
          <a:p>
            <a:pPr>
              <a:buClrTx/>
            </a:pPr>
            <a:r>
              <a:rPr lang="en-US" altLang="en-US" sz="2000" dirty="0"/>
              <a:t>PROBLEM STATEMENT</a:t>
            </a:r>
          </a:p>
          <a:p>
            <a:pPr>
              <a:buClrTx/>
            </a:pPr>
            <a:r>
              <a:rPr lang="en-US" altLang="en-US" sz="2000" dirty="0"/>
              <a:t>DATA SET - USE CASE</a:t>
            </a:r>
          </a:p>
          <a:p>
            <a:pPr>
              <a:buClrTx/>
            </a:pPr>
            <a:r>
              <a:rPr lang="en-US" altLang="en-US" sz="2000" dirty="0"/>
              <a:t>DATA EXPLORATION</a:t>
            </a:r>
          </a:p>
          <a:p>
            <a:pPr>
              <a:buClrTx/>
            </a:pPr>
            <a:r>
              <a:rPr lang="en-US" altLang="en-US" sz="2000" dirty="0"/>
              <a:t>DATA CLEANSING - DATA AGGREGATION</a:t>
            </a:r>
          </a:p>
          <a:p>
            <a:pPr>
              <a:buClrTx/>
            </a:pPr>
            <a:r>
              <a:rPr lang="en-US" altLang="en-US" sz="2000" dirty="0"/>
              <a:t>MODEL DEFINITION AND TRAINING</a:t>
            </a:r>
          </a:p>
          <a:p>
            <a:pPr>
              <a:buClrTx/>
            </a:pPr>
            <a:r>
              <a:rPr lang="en-US" altLang="en-US" sz="2000" dirty="0"/>
              <a:t>MODEL EVALUATION - HYPER PARAMETER TUNING</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135">
                                            <p:txEl>
                                              <p:pRg st="0" end="0"/>
                                            </p:txEl>
                                          </p:spTgt>
                                        </p:tgtEl>
                                        <p:attrNameLst>
                                          <p:attrName>style.visibility</p:attrName>
                                        </p:attrNameLst>
                                      </p:cBhvr>
                                      <p:to>
                                        <p:strVal val="visible"/>
                                      </p:to>
                                    </p:set>
                                    <p:anim calcmode="lin" valueType="num">
                                      <p:cBhvr additive="base">
                                        <p:cTn id="7" dur="500" fill="hold"/>
                                        <p:tgtEl>
                                          <p:spTgt spid="51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5135">
                                            <p:txEl>
                                              <p:pRg st="1" end="1"/>
                                            </p:txEl>
                                          </p:spTgt>
                                        </p:tgtEl>
                                        <p:attrNameLst>
                                          <p:attrName>style.visibility</p:attrName>
                                        </p:attrNameLst>
                                      </p:cBhvr>
                                      <p:to>
                                        <p:strVal val="visible"/>
                                      </p:to>
                                    </p:set>
                                    <p:anim calcmode="lin" valueType="num">
                                      <p:cBhvr additive="base">
                                        <p:cTn id="13" dur="500" fill="hold"/>
                                        <p:tgtEl>
                                          <p:spTgt spid="51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5135">
                                            <p:txEl>
                                              <p:pRg st="2" end="2"/>
                                            </p:txEl>
                                          </p:spTgt>
                                        </p:tgtEl>
                                        <p:attrNameLst>
                                          <p:attrName>style.visibility</p:attrName>
                                        </p:attrNameLst>
                                      </p:cBhvr>
                                      <p:to>
                                        <p:strVal val="visible"/>
                                      </p:to>
                                    </p:set>
                                    <p:anim calcmode="lin" valueType="num">
                                      <p:cBhvr additive="base">
                                        <p:cTn id="19" dur="500" fill="hold"/>
                                        <p:tgtEl>
                                          <p:spTgt spid="51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5135">
                                            <p:txEl>
                                              <p:pRg st="3" end="3"/>
                                            </p:txEl>
                                          </p:spTgt>
                                        </p:tgtEl>
                                        <p:attrNameLst>
                                          <p:attrName>style.visibility</p:attrName>
                                        </p:attrNameLst>
                                      </p:cBhvr>
                                      <p:to>
                                        <p:strVal val="visible"/>
                                      </p:to>
                                    </p:set>
                                    <p:anim calcmode="lin" valueType="num">
                                      <p:cBhvr additive="base">
                                        <p:cTn id="25" dur="500" fill="hold"/>
                                        <p:tgtEl>
                                          <p:spTgt spid="51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5135">
                                            <p:txEl>
                                              <p:pRg st="4" end="4"/>
                                            </p:txEl>
                                          </p:spTgt>
                                        </p:tgtEl>
                                        <p:attrNameLst>
                                          <p:attrName>style.visibility</p:attrName>
                                        </p:attrNameLst>
                                      </p:cBhvr>
                                      <p:to>
                                        <p:strVal val="visible"/>
                                      </p:to>
                                    </p:set>
                                    <p:anim calcmode="lin" valueType="num">
                                      <p:cBhvr additive="base">
                                        <p:cTn id="31" dur="500" fill="hold"/>
                                        <p:tgtEl>
                                          <p:spTgt spid="51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5135">
                                            <p:txEl>
                                              <p:pRg st="5" end="5"/>
                                            </p:txEl>
                                          </p:spTgt>
                                        </p:tgtEl>
                                        <p:attrNameLst>
                                          <p:attrName>style.visibility</p:attrName>
                                        </p:attrNameLst>
                                      </p:cBhvr>
                                      <p:to>
                                        <p:strVal val="visible"/>
                                      </p:to>
                                    </p:set>
                                    <p:anim calcmode="lin" valueType="num">
                                      <p:cBhvr additive="base">
                                        <p:cTn id="37" dur="500" fill="hold"/>
                                        <p:tgtEl>
                                          <p:spTgt spid="51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1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5135">
                                            <p:txEl>
                                              <p:pRg st="6" end="6"/>
                                            </p:txEl>
                                          </p:spTgt>
                                        </p:tgtEl>
                                        <p:attrNameLst>
                                          <p:attrName>style.visibility</p:attrName>
                                        </p:attrNameLst>
                                      </p:cBhvr>
                                      <p:to>
                                        <p:strVal val="visible"/>
                                      </p:to>
                                    </p:set>
                                    <p:anim calcmode="lin" valueType="num">
                                      <p:cBhvr additive="base">
                                        <p:cTn id="43" dur="500" fill="hold"/>
                                        <p:tgtEl>
                                          <p:spTgt spid="51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1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2</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r>
              <a:rPr lang="en-US" sz="2000" dirty="0"/>
              <a:t>Model Evaluation of Random Forest</a:t>
            </a:r>
            <a:r>
              <a:rPr lang="en-US" sz="1300" dirty="0"/>
              <a:t>:</a:t>
            </a:r>
          </a:p>
          <a:p>
            <a:pPr marL="0" indent="0">
              <a:buNone/>
            </a:pPr>
            <a:endParaRPr lang="en-US" sz="1300" dirty="0"/>
          </a:p>
          <a:p>
            <a:pPr marL="0" indent="0">
              <a:buNone/>
            </a:pPr>
            <a:endParaRPr lang="en-US" sz="1300" dirty="0"/>
          </a:p>
        </p:txBody>
      </p:sp>
      <p:pic>
        <p:nvPicPr>
          <p:cNvPr id="2" name="Picture 1">
            <a:extLst>
              <a:ext uri="{FF2B5EF4-FFF2-40B4-BE49-F238E27FC236}">
                <a16:creationId xmlns:a16="http://schemas.microsoft.com/office/drawing/2014/main" id="{8F6BFD36-C223-4060-B0CD-A0363C9DBB22}"/>
              </a:ext>
            </a:extLst>
          </p:cNvPr>
          <p:cNvPicPr>
            <a:picLocks noChangeAspect="1"/>
          </p:cNvPicPr>
          <p:nvPr/>
        </p:nvPicPr>
        <p:blipFill>
          <a:blip r:embed="rId2"/>
          <a:stretch>
            <a:fillRect/>
          </a:stretch>
        </p:blipFill>
        <p:spPr>
          <a:xfrm>
            <a:off x="457200" y="2571990"/>
            <a:ext cx="8686800" cy="2838210"/>
          </a:xfrm>
          <a:prstGeom prst="rect">
            <a:avLst/>
          </a:prstGeom>
        </p:spPr>
      </p:pic>
    </p:spTree>
    <p:extLst>
      <p:ext uri="{BB962C8B-B14F-4D97-AF65-F5344CB8AC3E}">
        <p14:creationId xmlns:p14="http://schemas.microsoft.com/office/powerpoint/2010/main" val="3404778021"/>
      </p:ext>
    </p:extLst>
  </p:cSld>
  <p:clrMapOvr>
    <a:masterClrMapping/>
  </p:clrMapOvr>
  <p:transition>
    <p:cover dir="d"/>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2</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r>
              <a:rPr lang="en-US" sz="1800" dirty="0"/>
              <a:t>Model Evaluation of Boosted Decision Trees</a:t>
            </a:r>
            <a:r>
              <a:rPr lang="en-US" sz="1300" dirty="0"/>
              <a:t>:</a:t>
            </a:r>
          </a:p>
          <a:p>
            <a:pPr marL="0" indent="0">
              <a:buNone/>
            </a:pPr>
            <a:endParaRPr lang="en-US" sz="1300" dirty="0"/>
          </a:p>
          <a:p>
            <a:pPr marL="0" indent="0">
              <a:buNone/>
            </a:pPr>
            <a:endParaRPr lang="en-US" sz="1300" dirty="0"/>
          </a:p>
        </p:txBody>
      </p:sp>
      <p:pic>
        <p:nvPicPr>
          <p:cNvPr id="2" name="Picture 1">
            <a:extLst>
              <a:ext uri="{FF2B5EF4-FFF2-40B4-BE49-F238E27FC236}">
                <a16:creationId xmlns:a16="http://schemas.microsoft.com/office/drawing/2014/main" id="{4E1CBA48-46A7-42BF-82CE-77C2A8A4538D}"/>
              </a:ext>
            </a:extLst>
          </p:cNvPr>
          <p:cNvPicPr>
            <a:picLocks noChangeAspect="1"/>
          </p:cNvPicPr>
          <p:nvPr/>
        </p:nvPicPr>
        <p:blipFill>
          <a:blip r:embed="rId2"/>
          <a:stretch>
            <a:fillRect/>
          </a:stretch>
        </p:blipFill>
        <p:spPr>
          <a:xfrm>
            <a:off x="381000" y="2743200"/>
            <a:ext cx="8763000" cy="2988277"/>
          </a:xfrm>
          <a:prstGeom prst="rect">
            <a:avLst/>
          </a:prstGeom>
        </p:spPr>
      </p:pic>
    </p:spTree>
    <p:extLst>
      <p:ext uri="{BB962C8B-B14F-4D97-AF65-F5344CB8AC3E}">
        <p14:creationId xmlns:p14="http://schemas.microsoft.com/office/powerpoint/2010/main" val="176028377"/>
      </p:ext>
    </p:extLst>
  </p:cSld>
  <p:clrMapOvr>
    <a:masterClrMapping/>
  </p:clrMapOvr>
  <p:transition>
    <p:cover dir="d"/>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2</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609600" y="1219200"/>
            <a:ext cx="8305800" cy="5410200"/>
          </a:xfrm>
        </p:spPr>
        <p:txBody>
          <a:bodyPr/>
          <a:lstStyle/>
          <a:p>
            <a:pPr marL="0" indent="0">
              <a:buNone/>
            </a:pPr>
            <a:r>
              <a:rPr lang="en-US" sz="1800" dirty="0"/>
              <a:t>Model Evaluation of Feed Forward Neural Network using Tensor Flow and Keras</a:t>
            </a:r>
            <a:r>
              <a:rPr lang="en-US" sz="1300" dirty="0"/>
              <a:t>:</a:t>
            </a:r>
          </a:p>
          <a:p>
            <a:pPr marL="0" indent="0">
              <a:buNone/>
            </a:pPr>
            <a:endParaRPr lang="en-US" sz="1300" dirty="0"/>
          </a:p>
          <a:p>
            <a:pPr marL="0" indent="0">
              <a:buNone/>
            </a:pPr>
            <a:endParaRPr lang="en-US" sz="1300" dirty="0"/>
          </a:p>
          <a:p>
            <a:pPr marL="0" indent="0">
              <a:buNone/>
            </a:pPr>
            <a:endParaRPr lang="en-US" sz="1300" dirty="0"/>
          </a:p>
        </p:txBody>
      </p:sp>
      <p:pic>
        <p:nvPicPr>
          <p:cNvPr id="2" name="Picture 1">
            <a:extLst>
              <a:ext uri="{FF2B5EF4-FFF2-40B4-BE49-F238E27FC236}">
                <a16:creationId xmlns:a16="http://schemas.microsoft.com/office/drawing/2014/main" id="{27B7D369-CFE2-46BC-A317-37F5A1454CC8}"/>
              </a:ext>
            </a:extLst>
          </p:cNvPr>
          <p:cNvPicPr>
            <a:picLocks noChangeAspect="1"/>
          </p:cNvPicPr>
          <p:nvPr/>
        </p:nvPicPr>
        <p:blipFill>
          <a:blip r:embed="rId2"/>
          <a:stretch>
            <a:fillRect/>
          </a:stretch>
        </p:blipFill>
        <p:spPr>
          <a:xfrm>
            <a:off x="381000" y="2770794"/>
            <a:ext cx="8763000" cy="2617635"/>
          </a:xfrm>
          <a:prstGeom prst="rect">
            <a:avLst/>
          </a:prstGeom>
        </p:spPr>
      </p:pic>
    </p:spTree>
    <p:extLst>
      <p:ext uri="{BB962C8B-B14F-4D97-AF65-F5344CB8AC3E}">
        <p14:creationId xmlns:p14="http://schemas.microsoft.com/office/powerpoint/2010/main" val="2781517897"/>
      </p:ext>
    </p:extLst>
  </p:cSld>
  <p:clrMapOvr>
    <a:masterClrMapping/>
  </p:clrMapOvr>
  <p:transition>
    <p:cover dir="d"/>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MODEL EVALUATION – PART 2</a:t>
            </a:r>
          </a:p>
        </p:txBody>
      </p:sp>
      <p:pic>
        <p:nvPicPr>
          <p:cNvPr id="2" name="Picture 1">
            <a:extLst>
              <a:ext uri="{FF2B5EF4-FFF2-40B4-BE49-F238E27FC236}">
                <a16:creationId xmlns:a16="http://schemas.microsoft.com/office/drawing/2014/main" id="{1A1A54FE-DB54-43BC-A93F-BEED6E3E344D}"/>
              </a:ext>
            </a:extLst>
          </p:cNvPr>
          <p:cNvPicPr>
            <a:picLocks noChangeAspect="1"/>
          </p:cNvPicPr>
          <p:nvPr/>
        </p:nvPicPr>
        <p:blipFill>
          <a:blip r:embed="rId2"/>
          <a:stretch>
            <a:fillRect/>
          </a:stretch>
        </p:blipFill>
        <p:spPr>
          <a:xfrm>
            <a:off x="381000" y="2743200"/>
            <a:ext cx="8763000" cy="3071813"/>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5410200"/>
          </a:xfrm>
        </p:spPr>
        <p:txBody>
          <a:bodyPr/>
          <a:lstStyle/>
          <a:p>
            <a:pPr marL="0" indent="0">
              <a:buNone/>
            </a:pPr>
            <a:r>
              <a:rPr lang="en-US" sz="1400" dirty="0"/>
              <a:t>Model Evaluation of Feed Forward Neural Network using Tensor Flow and Keras</a:t>
            </a:r>
            <a:r>
              <a:rPr lang="en-US" sz="1100" dirty="0"/>
              <a:t>:</a:t>
            </a:r>
          </a:p>
          <a:p>
            <a:pPr marL="0" indent="0">
              <a:buNone/>
            </a:pPr>
            <a:endParaRPr lang="en-US" sz="1300" dirty="0"/>
          </a:p>
        </p:txBody>
      </p:sp>
    </p:spTree>
    <p:extLst>
      <p:ext uri="{BB962C8B-B14F-4D97-AF65-F5344CB8AC3E}">
        <p14:creationId xmlns:p14="http://schemas.microsoft.com/office/powerpoint/2010/main" val="4124029858"/>
      </p:ext>
    </p:extLst>
  </p:cSld>
  <p:clrMapOvr>
    <a:masterClrMapping/>
  </p:clrMapOvr>
  <p:transition>
    <p:cover dir="d"/>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a:xfrm>
            <a:off x="914400" y="381000"/>
            <a:ext cx="7315200" cy="990600"/>
          </a:xfrm>
        </p:spPr>
        <p:txBody>
          <a:bodyPr/>
          <a:lstStyle/>
          <a:p>
            <a:r>
              <a:rPr lang="en-US" altLang="en-US" sz="3600" dirty="0">
                <a:latin typeface="+mn-lt"/>
              </a:rPr>
              <a:t>CONCLUSION</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r>
              <a:rPr lang="en-US" sz="1800" dirty="0"/>
              <a:t>Based on the above observations the Random Forest Model, Boosted Trees Model and the Feed Forward Neural Network Model with Tensor Flow and Keras are performing well and equally. </a:t>
            </a:r>
          </a:p>
        </p:txBody>
      </p:sp>
      <p:graphicFrame>
        <p:nvGraphicFramePr>
          <p:cNvPr id="2" name="Table 1">
            <a:extLst>
              <a:ext uri="{FF2B5EF4-FFF2-40B4-BE49-F238E27FC236}">
                <a16:creationId xmlns:a16="http://schemas.microsoft.com/office/drawing/2014/main" id="{5EEBD2F3-3A3C-41C6-9D13-DD4F00E858C2}"/>
              </a:ext>
            </a:extLst>
          </p:cNvPr>
          <p:cNvGraphicFramePr>
            <a:graphicFrameLocks noGrp="1"/>
          </p:cNvGraphicFramePr>
          <p:nvPr>
            <p:extLst>
              <p:ext uri="{D42A27DB-BD31-4B8C-83A1-F6EECF244321}">
                <p14:modId xmlns:p14="http://schemas.microsoft.com/office/powerpoint/2010/main" val="1853976739"/>
              </p:ext>
            </p:extLst>
          </p:nvPr>
        </p:nvGraphicFramePr>
        <p:xfrm>
          <a:off x="990600" y="1752600"/>
          <a:ext cx="7239000" cy="259588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76283727"/>
                    </a:ext>
                  </a:extLst>
                </a:gridCol>
                <a:gridCol w="1676400">
                  <a:extLst>
                    <a:ext uri="{9D8B030D-6E8A-4147-A177-3AD203B41FA5}">
                      <a16:colId xmlns:a16="http://schemas.microsoft.com/office/drawing/2014/main" val="473996780"/>
                    </a:ext>
                  </a:extLst>
                </a:gridCol>
                <a:gridCol w="1371600">
                  <a:extLst>
                    <a:ext uri="{9D8B030D-6E8A-4147-A177-3AD203B41FA5}">
                      <a16:colId xmlns:a16="http://schemas.microsoft.com/office/drawing/2014/main" val="172425751"/>
                    </a:ext>
                  </a:extLst>
                </a:gridCol>
              </a:tblGrid>
              <a:tr h="370840">
                <a:tc>
                  <a:txBody>
                    <a:bodyPr/>
                    <a:lstStyle/>
                    <a:p>
                      <a:r>
                        <a:rPr lang="en-IN" dirty="0"/>
                        <a:t>Model</a:t>
                      </a:r>
                    </a:p>
                  </a:txBody>
                  <a:tcPr/>
                </a:tc>
                <a:tc>
                  <a:txBody>
                    <a:bodyPr/>
                    <a:lstStyle/>
                    <a:p>
                      <a:r>
                        <a:rPr lang="en-IN" dirty="0"/>
                        <a:t>Accuracy</a:t>
                      </a:r>
                    </a:p>
                  </a:txBody>
                  <a:tcPr/>
                </a:tc>
                <a:tc>
                  <a:txBody>
                    <a:bodyPr/>
                    <a:lstStyle/>
                    <a:p>
                      <a:r>
                        <a:rPr lang="en-IN" dirty="0"/>
                        <a:t>AUC</a:t>
                      </a:r>
                    </a:p>
                  </a:txBody>
                  <a:tcPr/>
                </a:tc>
                <a:extLst>
                  <a:ext uri="{0D108BD9-81ED-4DB2-BD59-A6C34878D82A}">
                    <a16:rowId xmlns:a16="http://schemas.microsoft.com/office/drawing/2014/main" val="1804819360"/>
                  </a:ext>
                </a:extLst>
              </a:tr>
              <a:tr h="370840">
                <a:tc>
                  <a:txBody>
                    <a:bodyPr/>
                    <a:lstStyle/>
                    <a:p>
                      <a:r>
                        <a:rPr lang="en-IN" dirty="0"/>
                        <a:t>Logistic Regression</a:t>
                      </a:r>
                    </a:p>
                  </a:txBody>
                  <a:tcPr/>
                </a:tc>
                <a:tc>
                  <a:txBody>
                    <a:bodyPr/>
                    <a:lstStyle/>
                    <a:p>
                      <a:r>
                        <a:rPr lang="en-IN" dirty="0"/>
                        <a:t>82.8000%</a:t>
                      </a:r>
                    </a:p>
                  </a:txBody>
                  <a:tcPr/>
                </a:tc>
                <a:tc>
                  <a:txBody>
                    <a:bodyPr/>
                    <a:lstStyle/>
                    <a:p>
                      <a:r>
                        <a:rPr lang="en-IN" dirty="0"/>
                        <a:t>0.77</a:t>
                      </a:r>
                    </a:p>
                  </a:txBody>
                  <a:tcPr/>
                </a:tc>
                <a:extLst>
                  <a:ext uri="{0D108BD9-81ED-4DB2-BD59-A6C34878D82A}">
                    <a16:rowId xmlns:a16="http://schemas.microsoft.com/office/drawing/2014/main" val="195270006"/>
                  </a:ext>
                </a:extLst>
              </a:tr>
              <a:tr h="370840">
                <a:tc>
                  <a:txBody>
                    <a:bodyPr/>
                    <a:lstStyle/>
                    <a:p>
                      <a:r>
                        <a:rPr lang="en-IN" dirty="0"/>
                        <a:t>Decision Trees</a:t>
                      </a:r>
                    </a:p>
                  </a:txBody>
                  <a:tcPr/>
                </a:tc>
                <a:tc>
                  <a:txBody>
                    <a:bodyPr/>
                    <a:lstStyle/>
                    <a:p>
                      <a:r>
                        <a:rPr lang="en-IN" dirty="0"/>
                        <a:t>78.7667%</a:t>
                      </a:r>
                    </a:p>
                  </a:txBody>
                  <a:tcPr/>
                </a:tc>
                <a:tc>
                  <a:txBody>
                    <a:bodyPr/>
                    <a:lstStyle/>
                    <a:p>
                      <a:r>
                        <a:rPr lang="en-IN" dirty="0"/>
                        <a:t>NA</a:t>
                      </a:r>
                    </a:p>
                  </a:txBody>
                  <a:tcPr/>
                </a:tc>
                <a:extLst>
                  <a:ext uri="{0D108BD9-81ED-4DB2-BD59-A6C34878D82A}">
                    <a16:rowId xmlns:a16="http://schemas.microsoft.com/office/drawing/2014/main" val="3022052420"/>
                  </a:ext>
                </a:extLst>
              </a:tr>
              <a:tr h="370840">
                <a:tc>
                  <a:txBody>
                    <a:bodyPr/>
                    <a:lstStyle/>
                    <a:p>
                      <a:r>
                        <a:rPr lang="en-IN" dirty="0"/>
                        <a:t>Naïve Bayes</a:t>
                      </a:r>
                    </a:p>
                  </a:txBody>
                  <a:tcPr/>
                </a:tc>
                <a:tc>
                  <a:txBody>
                    <a:bodyPr/>
                    <a:lstStyle/>
                    <a:p>
                      <a:r>
                        <a:rPr lang="en-IN" dirty="0"/>
                        <a:t>76.9833%</a:t>
                      </a:r>
                    </a:p>
                  </a:txBody>
                  <a:tcPr/>
                </a:tc>
                <a:tc>
                  <a:txBody>
                    <a:bodyPr/>
                    <a:lstStyle/>
                    <a:p>
                      <a:r>
                        <a:rPr lang="en-IN" dirty="0"/>
                        <a:t>NA</a:t>
                      </a:r>
                    </a:p>
                  </a:txBody>
                  <a:tcPr/>
                </a:tc>
                <a:extLst>
                  <a:ext uri="{0D108BD9-81ED-4DB2-BD59-A6C34878D82A}">
                    <a16:rowId xmlns:a16="http://schemas.microsoft.com/office/drawing/2014/main" val="187024639"/>
                  </a:ext>
                </a:extLst>
              </a:tr>
              <a:tr h="370840">
                <a:tc>
                  <a:txBody>
                    <a:bodyPr/>
                    <a:lstStyle/>
                    <a:p>
                      <a:r>
                        <a:rPr lang="en-IN" dirty="0"/>
                        <a:t>Random Forest</a:t>
                      </a:r>
                    </a:p>
                  </a:txBody>
                  <a:tcPr/>
                </a:tc>
                <a:tc>
                  <a:txBody>
                    <a:bodyPr/>
                    <a:lstStyle/>
                    <a:p>
                      <a:r>
                        <a:rPr lang="en-IN" dirty="0"/>
                        <a:t>82.5000%</a:t>
                      </a:r>
                    </a:p>
                  </a:txBody>
                  <a:tcPr/>
                </a:tc>
                <a:tc>
                  <a:txBody>
                    <a:bodyPr/>
                    <a:lstStyle/>
                    <a:p>
                      <a:r>
                        <a:rPr lang="en-IN" dirty="0"/>
                        <a:t>0.78</a:t>
                      </a:r>
                    </a:p>
                  </a:txBody>
                  <a:tcPr/>
                </a:tc>
                <a:extLst>
                  <a:ext uri="{0D108BD9-81ED-4DB2-BD59-A6C34878D82A}">
                    <a16:rowId xmlns:a16="http://schemas.microsoft.com/office/drawing/2014/main" val="1266798207"/>
                  </a:ext>
                </a:extLst>
              </a:tr>
              <a:tr h="370840">
                <a:tc>
                  <a:txBody>
                    <a:bodyPr/>
                    <a:lstStyle/>
                    <a:p>
                      <a:r>
                        <a:rPr lang="en-IN" dirty="0"/>
                        <a:t>Boosted Trees</a:t>
                      </a:r>
                    </a:p>
                  </a:txBody>
                  <a:tcPr/>
                </a:tc>
                <a:tc>
                  <a:txBody>
                    <a:bodyPr/>
                    <a:lstStyle/>
                    <a:p>
                      <a:r>
                        <a:rPr lang="en-IN" dirty="0"/>
                        <a:t>82.5000%</a:t>
                      </a:r>
                    </a:p>
                  </a:txBody>
                  <a:tcPr/>
                </a:tc>
                <a:tc>
                  <a:txBody>
                    <a:bodyPr/>
                    <a:lstStyle/>
                    <a:p>
                      <a:r>
                        <a:rPr lang="en-IN" dirty="0"/>
                        <a:t>0.78</a:t>
                      </a:r>
                    </a:p>
                  </a:txBody>
                  <a:tcPr/>
                </a:tc>
                <a:extLst>
                  <a:ext uri="{0D108BD9-81ED-4DB2-BD59-A6C34878D82A}">
                    <a16:rowId xmlns:a16="http://schemas.microsoft.com/office/drawing/2014/main" val="2895546319"/>
                  </a:ext>
                </a:extLst>
              </a:tr>
              <a:tr h="370840">
                <a:tc>
                  <a:txBody>
                    <a:bodyPr/>
                    <a:lstStyle/>
                    <a:p>
                      <a:r>
                        <a:rPr lang="en-IN" dirty="0"/>
                        <a:t>Feed Forward Neural Network</a:t>
                      </a:r>
                    </a:p>
                  </a:txBody>
                  <a:tcPr/>
                </a:tc>
                <a:tc>
                  <a:txBody>
                    <a:bodyPr/>
                    <a:lstStyle/>
                    <a:p>
                      <a:r>
                        <a:rPr lang="en-IN"/>
                        <a:t>82.6300%</a:t>
                      </a:r>
                      <a:endParaRPr lang="en-IN" dirty="0"/>
                    </a:p>
                  </a:txBody>
                  <a:tcPr/>
                </a:tc>
                <a:tc>
                  <a:txBody>
                    <a:bodyPr/>
                    <a:lstStyle/>
                    <a:p>
                      <a:r>
                        <a:rPr lang="en-IN" dirty="0"/>
                        <a:t>0.78</a:t>
                      </a:r>
                    </a:p>
                  </a:txBody>
                  <a:tcPr/>
                </a:tc>
                <a:extLst>
                  <a:ext uri="{0D108BD9-81ED-4DB2-BD59-A6C34878D82A}">
                    <a16:rowId xmlns:a16="http://schemas.microsoft.com/office/drawing/2014/main" val="77765760"/>
                  </a:ext>
                </a:extLst>
              </a:tr>
            </a:tbl>
          </a:graphicData>
        </a:graphic>
      </p:graphicFrame>
    </p:spTree>
    <p:extLst>
      <p:ext uri="{BB962C8B-B14F-4D97-AF65-F5344CB8AC3E}">
        <p14:creationId xmlns:p14="http://schemas.microsoft.com/office/powerpoint/2010/main" val="672748956"/>
      </p:ext>
    </p:extLst>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2C4FAC16-2DE3-48FE-BD2A-AC428BB77630}"/>
              </a:ext>
            </a:extLst>
          </p:cNvPr>
          <p:cNvSpPr>
            <a:spLocks noGrp="1" noChangeArrowheads="1"/>
          </p:cNvSpPr>
          <p:nvPr>
            <p:ph type="title"/>
          </p:nvPr>
        </p:nvSpPr>
        <p:spPr/>
        <p:txBody>
          <a:bodyPr/>
          <a:lstStyle/>
          <a:p>
            <a:r>
              <a:rPr lang="en-US" altLang="en-US" sz="3600" dirty="0">
                <a:latin typeface="+mn-lt"/>
              </a:rPr>
              <a:t>DOMAIN BACKGROUND</a:t>
            </a:r>
          </a:p>
        </p:txBody>
      </p:sp>
      <p:sp>
        <p:nvSpPr>
          <p:cNvPr id="290819" name="Rectangle 3">
            <a:extLst>
              <a:ext uri="{FF2B5EF4-FFF2-40B4-BE49-F238E27FC236}">
                <a16:creationId xmlns:a16="http://schemas.microsoft.com/office/drawing/2014/main" id="{CAE24FA2-6E28-4290-9E03-8BC6E820A5FF}"/>
              </a:ext>
            </a:extLst>
          </p:cNvPr>
          <p:cNvSpPr>
            <a:spLocks noGrp="1" noChangeArrowheads="1"/>
          </p:cNvSpPr>
          <p:nvPr>
            <p:ph type="body" idx="1"/>
          </p:nvPr>
        </p:nvSpPr>
        <p:spPr/>
        <p:txBody>
          <a:bodyPr/>
          <a:lstStyle/>
          <a:p>
            <a:pPr marL="0" indent="0">
              <a:buNone/>
            </a:pPr>
            <a:r>
              <a:rPr lang="en-US" altLang="en-US" sz="1300" dirty="0"/>
              <a:t>Banks consider the denial of credit applications to risky customers an important priority in order to avoid undesirable decisions and consequences, like granting a customer a credit limit increase to risky customers. For example, a customer who has skipped making the minimum payment for several months. In such case, the credit card should be set to default after the customer has failed to make a payment for 6 months in a row. A credit default is a credit status applied when a customer fails to make the minimum payment for 6 months.</a:t>
            </a:r>
          </a:p>
          <a:p>
            <a:pPr marL="0" indent="0">
              <a:buNone/>
            </a:pPr>
            <a:r>
              <a:rPr lang="en-US" altLang="en-US" sz="1300" dirty="0"/>
              <a:t>Risk Management is important field in Banking, and when we are talking about credit cards, credit risk management will be the first line of defense for any credit decision. Performing credit risk management correctly allows banks to minimize the risk associated with credit cards, such as avoiding the increase of credit limits for risky customers. For example: Helping a customer when a crisis or natural disaster occurred. The decision should go into Risk Analyst. </a:t>
            </a:r>
          </a:p>
          <a:p>
            <a:pPr marL="0" indent="0">
              <a:buNone/>
            </a:pPr>
            <a:r>
              <a:rPr lang="en-US" altLang="en-US" sz="1300" dirty="0"/>
              <a:t>A research has been done by Department of Economics The Ohio State University that shows using data and machine learning will give ability to find complex pattern in the user behavior and find new aspects of credit card behavior(AN EMPIRICIAL INVESTIGATION OF CREDIT CARD DEFAULT)</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additive="base">
                                        <p:cTn id="13" dur="500" fill="hold"/>
                                        <p:tgtEl>
                                          <p:spTgt spid="2908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90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290819">
                                            <p:txEl>
                                              <p:pRg st="2" end="2"/>
                                            </p:txEl>
                                          </p:spTgt>
                                        </p:tgtEl>
                                        <p:attrNameLst>
                                          <p:attrName>style.visibility</p:attrName>
                                        </p:attrNameLst>
                                      </p:cBhvr>
                                      <p:to>
                                        <p:strVal val="visible"/>
                                      </p:to>
                                    </p:set>
                                    <p:anim calcmode="lin" valueType="num">
                                      <p:cBhvr additive="base">
                                        <p:cTn id="19" dur="500" fill="hold"/>
                                        <p:tgtEl>
                                          <p:spTgt spid="2908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908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p:txBody>
          <a:bodyPr/>
          <a:lstStyle/>
          <a:p>
            <a:r>
              <a:rPr lang="en-US" altLang="en-US" sz="3600" dirty="0">
                <a:latin typeface="+mn-lt"/>
              </a:rPr>
              <a:t>PROBLEM STATEMENT</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2286000"/>
            <a:ext cx="8229600" cy="3657600"/>
          </a:xfrm>
        </p:spPr>
        <p:txBody>
          <a:bodyPr/>
          <a:lstStyle/>
          <a:p>
            <a:pPr marL="0" indent="0">
              <a:buNone/>
            </a:pPr>
            <a:r>
              <a:rPr lang="en-US" sz="1300" dirty="0"/>
              <a:t>When customers come in financial difficulties, it usually does not happen at once. There are indicators which can be used to anticipate the final outcome, such as late payments, calls to the customer services, enquiries about the products, a different browsing pattern on the web or mobile app. By using such patterns it is possible to prevent, or at least guide the process and provide a better service for the customer as well as reduced risks for the bank.</a:t>
            </a:r>
          </a:p>
          <a:p>
            <a:pPr marL="0" indent="0">
              <a:buNone/>
            </a:pPr>
            <a:r>
              <a:rPr lang="en-US" sz="1300" dirty="0"/>
              <a:t>In this presentation we will look at how to predict defaulting, using statistics, machine learning and deep learning. We also look at how to summarize the data using topological data analysis (TDA). Finally we will look at how to convert the model into an API and use it for account alerting.</a:t>
            </a:r>
          </a:p>
          <a:p>
            <a:pPr marL="0" indent="0">
              <a:buNone/>
            </a:pPr>
            <a:r>
              <a:rPr lang="en-US" sz="1300" dirty="0"/>
              <a:t>The problem finding the patterns in customer behaviors that help predicting if a customer have a chance of getting his credit card defaulted before the 6 months period. By applying the right algorithm and parameters we can get a prediction on the 5th month or even 4th month to know if the customer have high chance of getting his credit card defaulted</a:t>
            </a:r>
            <a:endParaRPr lang="en-US" altLang="en-US" sz="1300" dirty="0"/>
          </a:p>
        </p:txBody>
      </p:sp>
    </p:spTree>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D50B32B4-C4EB-4B48-940E-FA5F5187FB95}"/>
              </a:ext>
            </a:extLst>
          </p:cNvPr>
          <p:cNvSpPr>
            <a:spLocks noGrp="1" noChangeArrowheads="1"/>
          </p:cNvSpPr>
          <p:nvPr>
            <p:ph type="title"/>
          </p:nvPr>
        </p:nvSpPr>
        <p:spPr/>
        <p:txBody>
          <a:bodyPr/>
          <a:lstStyle/>
          <a:p>
            <a:r>
              <a:rPr lang="en-US" altLang="en-US" sz="3600" dirty="0">
                <a:latin typeface="+mn-lt"/>
              </a:rPr>
              <a:t>DATA SET</a:t>
            </a:r>
          </a:p>
        </p:txBody>
      </p:sp>
      <p:sp>
        <p:nvSpPr>
          <p:cNvPr id="344067" name="Rectangle 3">
            <a:extLst>
              <a:ext uri="{FF2B5EF4-FFF2-40B4-BE49-F238E27FC236}">
                <a16:creationId xmlns:a16="http://schemas.microsoft.com/office/drawing/2014/main" id="{91D6E14A-F7AB-4322-B57D-C65C79AB46AD}"/>
              </a:ext>
            </a:extLst>
          </p:cNvPr>
          <p:cNvSpPr>
            <a:spLocks noGrp="1" noChangeArrowheads="1"/>
          </p:cNvSpPr>
          <p:nvPr>
            <p:ph type="body" idx="1"/>
          </p:nvPr>
        </p:nvSpPr>
        <p:spPr>
          <a:xfrm>
            <a:off x="381000" y="1600200"/>
            <a:ext cx="10363200" cy="5257800"/>
          </a:xfrm>
        </p:spPr>
        <p:txBody>
          <a:bodyPr/>
          <a:lstStyle/>
          <a:p>
            <a:pPr marL="0" indent="0">
              <a:buNone/>
            </a:pPr>
            <a:r>
              <a:rPr lang="en-US" altLang="en-US" sz="1400" dirty="0"/>
              <a:t>The dataset is available at the Center for Machine Learning and Intelligent Systems, Bren School of Information and Computer Science, University of California, Irvine: </a:t>
            </a:r>
            <a:r>
              <a:rPr lang="en-US" altLang="en-US" sz="1400" dirty="0">
                <a:hlinkClick r:id="rId2">
                  <a:extLst>
                    <a:ext uri="{A12FA001-AC4F-418D-AE19-62706E023703}">
                      <ahyp:hlinkClr xmlns:ahyp="http://schemas.microsoft.com/office/drawing/2018/hyperlinkcolor" val="tx"/>
                    </a:ext>
                  </a:extLst>
                </a:hlinkClick>
              </a:rPr>
              <a:t>https://archive.ics.uci.edu/ml/datasets/default+of+credit+card+clients</a:t>
            </a:r>
            <a:endParaRPr lang="en-US" altLang="en-US" sz="1400" dirty="0"/>
          </a:p>
          <a:p>
            <a:pPr marL="0" indent="0">
              <a:buNone/>
            </a:pPr>
            <a:r>
              <a:rPr lang="en-US" altLang="en-US" sz="1400" dirty="0"/>
              <a:t>And another data set is available in the following URL: </a:t>
            </a:r>
            <a:r>
              <a:rPr lang="en-IN" dirty="0">
                <a:effectLst/>
              </a:rPr>
              <a:t> </a:t>
            </a:r>
          </a:p>
          <a:p>
            <a:pPr marL="0" indent="0">
              <a:buNone/>
            </a:pPr>
            <a:r>
              <a:rPr lang="en-IN" sz="1400" dirty="0">
                <a:hlinkClick r:id="rId3" tooltip="Link: https://www.kaggle.com/lucabasa/credit-card-default-a-very-pedagogical-notebook/data">
                  <a:extLst>
                    <a:ext uri="{A12FA001-AC4F-418D-AE19-62706E023703}">
                      <ahyp:hlinkClr xmlns:ahyp="http://schemas.microsoft.com/office/drawing/2018/hyperlinkcolor" val="tx"/>
                    </a:ext>
                  </a:extLst>
                </a:hlinkClick>
              </a:rPr>
              <a:t>https://www.kaggle.com/lucabasa/credit-card-default-a-very-pedagogical-notebook/data</a:t>
            </a:r>
            <a:endParaRPr lang="en-IN" sz="1400" dirty="0"/>
          </a:p>
          <a:p>
            <a:pPr marL="0" indent="0">
              <a:buNone/>
            </a:pPr>
            <a:r>
              <a:rPr lang="en-IN" sz="1400" dirty="0"/>
              <a:t>The data set contains 30000 user records and 26 features </a:t>
            </a:r>
          </a:p>
          <a:p>
            <a:pPr marL="0" indent="0">
              <a:buNone/>
            </a:pPr>
            <a:endParaRPr lang="en-US" altLang="en-US" sz="1400" dirty="0"/>
          </a:p>
          <a:p>
            <a:pPr marL="0" indent="0">
              <a:buNone/>
            </a:pPr>
            <a:endParaRPr lang="en-US" altLang="en-US" dirty="0"/>
          </a:p>
        </p:txBody>
      </p:sp>
      <p:pic>
        <p:nvPicPr>
          <p:cNvPr id="3" name="Picture 2">
            <a:extLst>
              <a:ext uri="{FF2B5EF4-FFF2-40B4-BE49-F238E27FC236}">
                <a16:creationId xmlns:a16="http://schemas.microsoft.com/office/drawing/2014/main" id="{0E72CE35-E6C6-45E6-994C-E48B5C683587}"/>
              </a:ext>
            </a:extLst>
          </p:cNvPr>
          <p:cNvPicPr>
            <a:picLocks noChangeAspect="1"/>
          </p:cNvPicPr>
          <p:nvPr/>
        </p:nvPicPr>
        <p:blipFill>
          <a:blip r:embed="rId4"/>
          <a:stretch>
            <a:fillRect/>
          </a:stretch>
        </p:blipFill>
        <p:spPr>
          <a:xfrm>
            <a:off x="12290" y="3581401"/>
            <a:ext cx="8839200" cy="3048000"/>
          </a:xfrm>
          <a:prstGeom prst="rect">
            <a:avLst/>
          </a:prstGeom>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4067">
                                            <p:txEl>
                                              <p:pRg st="2" end="2"/>
                                            </p:txEl>
                                          </p:spTgt>
                                        </p:tgtEl>
                                        <p:attrNameLst>
                                          <p:attrName>style.visibility</p:attrName>
                                        </p:attrNameLst>
                                      </p:cBhvr>
                                      <p:to>
                                        <p:strVal val="visible"/>
                                      </p:to>
                                    </p:set>
                                    <p:anim calcmode="lin" valueType="num">
                                      <p:cBhvr additive="base">
                                        <p:cTn id="19" dur="500" fill="hold"/>
                                        <p:tgtEl>
                                          <p:spTgt spid="3440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44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44067">
                                            <p:txEl>
                                              <p:pRg st="3" end="3"/>
                                            </p:txEl>
                                          </p:spTgt>
                                        </p:tgtEl>
                                        <p:attrNameLst>
                                          <p:attrName>style.visibility</p:attrName>
                                        </p:attrNameLst>
                                      </p:cBhvr>
                                      <p:to>
                                        <p:strVal val="visible"/>
                                      </p:to>
                                    </p:set>
                                    <p:anim calcmode="lin" valueType="num">
                                      <p:cBhvr additive="base">
                                        <p:cTn id="25" dur="500" fill="hold"/>
                                        <p:tgtEl>
                                          <p:spTgt spid="3440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440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p:txBody>
          <a:bodyPr/>
          <a:lstStyle/>
          <a:p>
            <a:r>
              <a:rPr lang="en-US" altLang="en-US" sz="3600" dirty="0">
                <a:latin typeface="+mn-lt"/>
              </a:rPr>
              <a:t>USE CASE</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1300" dirty="0"/>
              <a:t>The Goal is to train a model with the capability to minimize the risk by making predictions based on the dataset. The model predicts whether a late-paying customer will only be late for a limited duration (1 or 2 months), or if this customer is predicted not to make a payment at all. This makes it a classification problem.</a:t>
            </a:r>
          </a:p>
          <a:p>
            <a:pPr marL="0" indent="0">
              <a:buNone/>
            </a:pPr>
            <a:r>
              <a:rPr lang="en-US" sz="1300" b="1" u="sng" dirty="0"/>
              <a:t>Benchmark Model</a:t>
            </a:r>
          </a:p>
          <a:p>
            <a:pPr marL="0" indent="0">
              <a:buNone/>
            </a:pPr>
            <a:r>
              <a:rPr lang="en-US" sz="1300" dirty="0"/>
              <a:t>The </a:t>
            </a:r>
            <a:r>
              <a:rPr lang="en-US" sz="1300"/>
              <a:t>model Payment </a:t>
            </a:r>
            <a:r>
              <a:rPr lang="en-US" sz="1300" dirty="0"/>
              <a:t>Default Prediction is what been taking as Benchmark model. With the current model we will be aiming at 80% accuracy</a:t>
            </a:r>
          </a:p>
          <a:p>
            <a:pPr marL="0" indent="0">
              <a:buNone/>
            </a:pPr>
            <a:r>
              <a:rPr lang="en-US" sz="1300" b="1" u="sng" dirty="0"/>
              <a:t>Evaluation Metrics</a:t>
            </a:r>
          </a:p>
          <a:p>
            <a:pPr marL="0" indent="0">
              <a:buNone/>
            </a:pPr>
            <a:r>
              <a:rPr lang="en-US" sz="1300" dirty="0"/>
              <a:t>To validate the model and determine its performance, the actual information from the data will be compared with the predictions, and the Recall and precision will be analyzed. Those two are calculated by looking at four things:</a:t>
            </a:r>
          </a:p>
          <a:p>
            <a:pPr marL="0" indent="0">
              <a:buNone/>
            </a:pPr>
            <a:r>
              <a:rPr lang="en-US" sz="1300" dirty="0"/>
              <a:t>True positive : accounts got defaulted and model predict them as defaulted</a:t>
            </a:r>
          </a:p>
          <a:p>
            <a:pPr marL="0" indent="0">
              <a:buNone/>
            </a:pPr>
            <a:r>
              <a:rPr lang="en-US" sz="1300" dirty="0"/>
              <a:t>False positive : accounts did not defaulted and model predict them as defaulted</a:t>
            </a:r>
          </a:p>
          <a:p>
            <a:pPr marL="0" indent="0">
              <a:buNone/>
            </a:pPr>
            <a:r>
              <a:rPr lang="en-US" sz="1300" dirty="0"/>
              <a:t>True negative : accounts did not defaulted and model predict them as not defaulted</a:t>
            </a:r>
          </a:p>
          <a:p>
            <a:pPr marL="0" indent="0">
              <a:buNone/>
            </a:pPr>
            <a:r>
              <a:rPr lang="en-US" sz="1300" dirty="0"/>
              <a:t>False negative : accounts got defaulted and model predict them as not defaulted</a:t>
            </a:r>
          </a:p>
        </p:txBody>
      </p:sp>
    </p:spTree>
    <p:extLst>
      <p:ext uri="{BB962C8B-B14F-4D97-AF65-F5344CB8AC3E}">
        <p14:creationId xmlns:p14="http://schemas.microsoft.com/office/powerpoint/2010/main" val="3196931487"/>
      </p:ext>
    </p:extLst>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p:txBody>
          <a:bodyPr/>
          <a:lstStyle/>
          <a:p>
            <a:r>
              <a:rPr lang="en-US" altLang="en-US" sz="3600" dirty="0">
                <a:latin typeface="+mn-lt"/>
              </a:rPr>
              <a:t>USE CASE (cont’d.)</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1300" b="1" u="sng" dirty="0"/>
              <a:t>Project Design</a:t>
            </a:r>
          </a:p>
          <a:p>
            <a:pPr marL="0" indent="0">
              <a:buNone/>
            </a:pPr>
            <a:r>
              <a:rPr lang="en-US" sz="1300" dirty="0"/>
              <a:t>Data Preprocessing : Will check the data and prepare it by removing data input errors, missing values. Also checking for outliers and removing 10% - 25% or the leading and tailing data narrow the outliers</a:t>
            </a:r>
          </a:p>
          <a:p>
            <a:pPr marL="0" indent="0">
              <a:buNone/>
            </a:pPr>
            <a:endParaRPr lang="en-US" sz="1300" dirty="0"/>
          </a:p>
          <a:p>
            <a:pPr marL="0" indent="0">
              <a:buNone/>
            </a:pPr>
            <a:r>
              <a:rPr lang="en-US" sz="1300" b="1" u="sng" dirty="0"/>
              <a:t>Data Processing </a:t>
            </a:r>
            <a:r>
              <a:rPr lang="en-US" sz="1300" dirty="0"/>
              <a:t>: Will visualize the data and check the correlation and try to find pattern first visually. After that one of the supervised learning Algorithm will be use. It is yet uncertain whether supervised learning will be employed.</a:t>
            </a:r>
          </a:p>
          <a:p>
            <a:pPr marL="0" indent="0">
              <a:buNone/>
            </a:pPr>
            <a:endParaRPr lang="en-US" sz="1300" dirty="0"/>
          </a:p>
          <a:p>
            <a:pPr marL="0" indent="0">
              <a:buNone/>
            </a:pPr>
            <a:r>
              <a:rPr lang="en-US" sz="1300" b="1" u="sng" dirty="0"/>
              <a:t>Training and Testing </a:t>
            </a:r>
            <a:r>
              <a:rPr lang="en-US" sz="1300" dirty="0"/>
              <a:t>: will split the data and do 80% training and 20% for testing and to ensure the model is robust and we getting a result we can trust a cross validation will be applied.</a:t>
            </a:r>
          </a:p>
          <a:p>
            <a:pPr marL="0" indent="0">
              <a:buNone/>
            </a:pPr>
            <a:endParaRPr lang="en-US" sz="1300" dirty="0"/>
          </a:p>
          <a:p>
            <a:pPr marL="0" indent="0">
              <a:buNone/>
            </a:pPr>
            <a:r>
              <a:rPr lang="en-US" sz="1300" dirty="0"/>
              <a:t>Extract from the dataset information section : "This research aimed at the case of customers' default payments in Taiwan and compares the predictive accuracy of probability of default among six data mining methods. From the perspective of risk management, the result of predictive accuracy of the estimated probability of default will be more valuable than the binary result of classification - credible or not credible clients."</a:t>
            </a:r>
          </a:p>
        </p:txBody>
      </p:sp>
    </p:spTree>
    <p:extLst>
      <p:ext uri="{BB962C8B-B14F-4D97-AF65-F5344CB8AC3E}">
        <p14:creationId xmlns:p14="http://schemas.microsoft.com/office/powerpoint/2010/main" val="2327007616"/>
      </p:ext>
    </p:extLst>
  </p:cSld>
  <p:clrMapOvr>
    <a:masterClrMapping/>
  </p:clrMapOvr>
  <p:transition>
    <p:cover dir="d"/>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p:txBody>
          <a:bodyPr/>
          <a:lstStyle/>
          <a:p>
            <a:r>
              <a:rPr lang="en-US" altLang="en-US" sz="3600" dirty="0">
                <a:latin typeface="+mn-lt"/>
              </a:rPr>
              <a:t>DATA EXPLORATION</a:t>
            </a:r>
          </a:p>
        </p:txBody>
      </p:sp>
      <p:pic>
        <p:nvPicPr>
          <p:cNvPr id="3" name="Picture 2">
            <a:extLst>
              <a:ext uri="{FF2B5EF4-FFF2-40B4-BE49-F238E27FC236}">
                <a16:creationId xmlns:a16="http://schemas.microsoft.com/office/drawing/2014/main" id="{6AF745AA-54F4-47CD-9780-D3AC38044755}"/>
              </a:ext>
            </a:extLst>
          </p:cNvPr>
          <p:cNvPicPr>
            <a:picLocks noChangeAspect="1"/>
          </p:cNvPicPr>
          <p:nvPr/>
        </p:nvPicPr>
        <p:blipFill>
          <a:blip r:embed="rId2"/>
          <a:stretch>
            <a:fillRect/>
          </a:stretch>
        </p:blipFill>
        <p:spPr>
          <a:xfrm>
            <a:off x="0" y="2274806"/>
            <a:ext cx="9144000" cy="2308387"/>
          </a:xfrm>
          <a:prstGeom prst="rect">
            <a:avLst/>
          </a:prstGeom>
        </p:spPr>
      </p:pic>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0" y="1676400"/>
            <a:ext cx="9144000" cy="4267200"/>
          </a:xfrm>
        </p:spPr>
        <p:txBody>
          <a:bodyPr/>
          <a:lstStyle/>
          <a:p>
            <a:pPr marL="0" indent="0">
              <a:buNone/>
            </a:pPr>
            <a:r>
              <a:rPr lang="en-US" sz="1300" dirty="0"/>
              <a:t>There are 30000 user records and 26 features in the data set</a:t>
            </a:r>
          </a:p>
        </p:txBody>
      </p:sp>
    </p:spTree>
    <p:extLst>
      <p:ext uri="{BB962C8B-B14F-4D97-AF65-F5344CB8AC3E}">
        <p14:creationId xmlns:p14="http://schemas.microsoft.com/office/powerpoint/2010/main" val="1885872972"/>
      </p:ext>
    </p:extLst>
  </p:cSld>
  <p:clrMapOvr>
    <a:masterClrMapping/>
  </p:clrMapOvr>
  <p:transition>
    <p:cover dir="d"/>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76B58A5-F3F2-40D5-A4D8-938BDF238D66}"/>
              </a:ext>
            </a:extLst>
          </p:cNvPr>
          <p:cNvSpPr>
            <a:spLocks noGrp="1" noChangeArrowheads="1"/>
          </p:cNvSpPr>
          <p:nvPr>
            <p:ph type="title"/>
          </p:nvPr>
        </p:nvSpPr>
        <p:spPr/>
        <p:txBody>
          <a:bodyPr/>
          <a:lstStyle/>
          <a:p>
            <a:r>
              <a:rPr lang="en-US" altLang="en-US" sz="3600" dirty="0">
                <a:latin typeface="+mn-lt"/>
              </a:rPr>
              <a:t>DATA EXPLORATION</a:t>
            </a:r>
          </a:p>
        </p:txBody>
      </p:sp>
      <p:sp>
        <p:nvSpPr>
          <p:cNvPr id="292867" name="Rectangle 3">
            <a:extLst>
              <a:ext uri="{FF2B5EF4-FFF2-40B4-BE49-F238E27FC236}">
                <a16:creationId xmlns:a16="http://schemas.microsoft.com/office/drawing/2014/main" id="{8FFD8D16-94E4-4395-9E98-5816A99C422D}"/>
              </a:ext>
            </a:extLst>
          </p:cNvPr>
          <p:cNvSpPr>
            <a:spLocks noGrp="1" noChangeArrowheads="1"/>
          </p:cNvSpPr>
          <p:nvPr>
            <p:ph type="body" idx="1"/>
          </p:nvPr>
        </p:nvSpPr>
        <p:spPr>
          <a:xfrm>
            <a:off x="914400" y="1447800"/>
            <a:ext cx="8229600" cy="4495800"/>
          </a:xfrm>
        </p:spPr>
        <p:txBody>
          <a:bodyPr/>
          <a:lstStyle/>
          <a:p>
            <a:pPr marL="0" indent="0">
              <a:buNone/>
            </a:pPr>
            <a:r>
              <a:rPr lang="en-US" sz="1300" b="1" u="sng" dirty="0"/>
              <a:t>Features description</a:t>
            </a:r>
            <a:r>
              <a:rPr lang="en-US" sz="1300" dirty="0"/>
              <a:t>:</a:t>
            </a:r>
          </a:p>
          <a:p>
            <a:pPr marL="0" indent="0">
              <a:buNone/>
            </a:pPr>
            <a:r>
              <a:rPr lang="en-US" sz="1300" dirty="0"/>
              <a:t>LIMIT_BAL: Amount of the given credit (NT dollar): it includes both the individual consumer credit and his/her family (supplementary) credit.</a:t>
            </a:r>
          </a:p>
          <a:p>
            <a:pPr marL="0" indent="0">
              <a:buNone/>
            </a:pPr>
            <a:r>
              <a:rPr lang="en-US" sz="1300" dirty="0"/>
              <a:t>SEX: Gender (1 = male; 2 = female).</a:t>
            </a:r>
          </a:p>
          <a:p>
            <a:pPr marL="0" indent="0">
              <a:buNone/>
            </a:pPr>
            <a:r>
              <a:rPr lang="en-US" sz="1300" dirty="0"/>
              <a:t>EDUCATION: Education (1 = graduate school; 2 = university; 3 = high school; 4 = others).</a:t>
            </a:r>
          </a:p>
          <a:p>
            <a:pPr marL="0" indent="0">
              <a:buNone/>
            </a:pPr>
            <a:r>
              <a:rPr lang="en-US" sz="1300" dirty="0"/>
              <a:t>MARRIAGE: Marital status (1 = married; 2 = single; 3 = others).</a:t>
            </a:r>
          </a:p>
          <a:p>
            <a:pPr marL="0" indent="0">
              <a:buNone/>
            </a:pPr>
            <a:r>
              <a:rPr lang="en-US" sz="1300" dirty="0"/>
              <a:t>AGE: Age (year).</a:t>
            </a:r>
          </a:p>
          <a:p>
            <a:pPr marL="0" indent="0">
              <a:buNone/>
            </a:pPr>
            <a:r>
              <a:rPr lang="en-US" sz="1300" dirty="0"/>
              <a:t>PAY_0 to PAY_6: History of past payment. We tracked the past monthly payment records (from April to September, 2005) as follows: 0 = the repayment status in September, 2005; 1 = the repayment status in August, 2005; . . .; 6 = the repayment status in April, 2005. The measurement scale for the repayment status is: -1 = pay duly; 1 = payment delay for one month; 2 = payment delay for two months; . . .; 8 = payment delay for eight months; 9 = payment delay for nine months and above.</a:t>
            </a:r>
          </a:p>
          <a:p>
            <a:pPr marL="0" indent="0">
              <a:buNone/>
            </a:pPr>
            <a:r>
              <a:rPr lang="en-US" sz="1300" dirty="0"/>
              <a:t>BILL_AMT1 to BILL_AMT6: Amount of bill statement (NT dollar). X12 = amount of bill statement in September, 2005; X13 = amount of bill statement in August, 2005; . . .; X17 = amount of bill statement in April, 2005.</a:t>
            </a:r>
          </a:p>
          <a:p>
            <a:pPr marL="0" indent="0">
              <a:buNone/>
            </a:pPr>
            <a:r>
              <a:rPr lang="en-US" sz="1300" dirty="0"/>
              <a:t>PAY_AMT1 to PAY_AMT6: Amount of previous payment (NT dollar).</a:t>
            </a:r>
          </a:p>
          <a:p>
            <a:pPr marL="0" indent="0">
              <a:buNone/>
            </a:pPr>
            <a:r>
              <a:rPr lang="en-US" sz="1300" dirty="0"/>
              <a:t>default payment next month: positive class: default | negative class: pay</a:t>
            </a:r>
          </a:p>
        </p:txBody>
      </p:sp>
    </p:spTree>
    <p:extLst>
      <p:ext uri="{BB962C8B-B14F-4D97-AF65-F5344CB8AC3E}">
        <p14:creationId xmlns:p14="http://schemas.microsoft.com/office/powerpoint/2010/main" val="2537547596"/>
      </p:ext>
    </p:extLst>
  </p:cSld>
  <p:clrMapOvr>
    <a:masterClrMapping/>
  </p:clrMapOvr>
  <p:transition>
    <p:cover dir="d"/>
  </p:transition>
</p:sld>
</file>

<file path=ppt/theme/theme1.xml><?xml version="1.0" encoding="utf-8"?>
<a:theme xmlns:a="http://schemas.openxmlformats.org/drawingml/2006/main" name="Presentation Guidelines - Dale Carnegie Training (R)">
  <a:themeElements>
    <a:clrScheme name="Presentation Guidelines - Dale Carnegie Training (R) 1">
      <a:dk1>
        <a:srgbClr val="4D4D4D"/>
      </a:dk1>
      <a:lt1>
        <a:srgbClr val="FFFFFF"/>
      </a:lt1>
      <a:dk2>
        <a:srgbClr val="006666"/>
      </a:dk2>
      <a:lt2>
        <a:srgbClr val="CC9900"/>
      </a:lt2>
      <a:accent1>
        <a:srgbClr val="CC9900"/>
      </a:accent1>
      <a:accent2>
        <a:srgbClr val="800000"/>
      </a:accent2>
      <a:accent3>
        <a:srgbClr val="AAB8B8"/>
      </a:accent3>
      <a:accent4>
        <a:srgbClr val="DADADA"/>
      </a:accent4>
      <a:accent5>
        <a:srgbClr val="E2CAAA"/>
      </a:accent5>
      <a:accent6>
        <a:srgbClr val="730000"/>
      </a:accent6>
      <a:hlink>
        <a:srgbClr val="C0C0C0"/>
      </a:hlink>
      <a:folHlink>
        <a:srgbClr val="969696"/>
      </a:folHlink>
    </a:clrScheme>
    <a:fontScheme name="Presentation Guidelines - Dale Carnegie Training (R)">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altLang="en-US" sz="30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altLang="en-US" sz="30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Presentation Guidelines - Dale Carnegie Training (R) 1">
        <a:dk1>
          <a:srgbClr val="4D4D4D"/>
        </a:dk1>
        <a:lt1>
          <a:srgbClr val="FFFFFF"/>
        </a:lt1>
        <a:dk2>
          <a:srgbClr val="006666"/>
        </a:dk2>
        <a:lt2>
          <a:srgbClr val="CC9900"/>
        </a:lt2>
        <a:accent1>
          <a:srgbClr val="CC9900"/>
        </a:accent1>
        <a:accent2>
          <a:srgbClr val="800000"/>
        </a:accent2>
        <a:accent3>
          <a:srgbClr val="AAB8B8"/>
        </a:accent3>
        <a:accent4>
          <a:srgbClr val="DADADA"/>
        </a:accent4>
        <a:accent5>
          <a:srgbClr val="E2CAAA"/>
        </a:accent5>
        <a:accent6>
          <a:srgbClr val="730000"/>
        </a:accent6>
        <a:hlink>
          <a:srgbClr val="C0C0C0"/>
        </a:hlink>
        <a:folHlink>
          <a:srgbClr val="969696"/>
        </a:folHlink>
      </a:clrScheme>
      <a:clrMap bg1="dk2" tx1="lt1" bg2="dk1" tx2="lt2" accent1="accent1" accent2="accent2" accent3="accent3" accent4="accent4" accent5="accent5" accent6="accent6" hlink="hlink" folHlink="folHlink"/>
    </a:extraClrScheme>
    <a:extraClrScheme>
      <a:clrScheme name="Presentation Guidelines - Dale Carnegie Training (R) 2">
        <a:dk1>
          <a:srgbClr val="4D4D4D"/>
        </a:dk1>
        <a:lt1>
          <a:srgbClr val="99CCFF"/>
        </a:lt1>
        <a:dk2>
          <a:srgbClr val="4D4D4D"/>
        </a:dk2>
        <a:lt2>
          <a:srgbClr val="000000"/>
        </a:lt2>
        <a:accent1>
          <a:srgbClr val="990099"/>
        </a:accent1>
        <a:accent2>
          <a:srgbClr val="FFCC00"/>
        </a:accent2>
        <a:accent3>
          <a:srgbClr val="CAE2FF"/>
        </a:accent3>
        <a:accent4>
          <a:srgbClr val="404040"/>
        </a:accent4>
        <a:accent5>
          <a:srgbClr val="CAAACA"/>
        </a:accent5>
        <a:accent6>
          <a:srgbClr val="E7B9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Presentation Guidelines - Dale Carnegie Training (R) 3">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Presentation Guidelines - Dale Carnegie Training (R) 4">
        <a:dk1>
          <a:srgbClr val="000000"/>
        </a:dk1>
        <a:lt1>
          <a:srgbClr val="FFFF00"/>
        </a:lt1>
        <a:dk2>
          <a:srgbClr val="000066"/>
        </a:dk2>
        <a:lt2>
          <a:srgbClr val="99CC00"/>
        </a:lt2>
        <a:accent1>
          <a:srgbClr val="99CC00"/>
        </a:accent1>
        <a:accent2>
          <a:srgbClr val="FFFF00"/>
        </a:accent2>
        <a:accent3>
          <a:srgbClr val="AAAAB8"/>
        </a:accent3>
        <a:accent4>
          <a:srgbClr val="DADA00"/>
        </a:accent4>
        <a:accent5>
          <a:srgbClr val="CAE2AA"/>
        </a:accent5>
        <a:accent6>
          <a:srgbClr val="E7E700"/>
        </a:accent6>
        <a:hlink>
          <a:srgbClr val="9999FF"/>
        </a:hlink>
        <a:folHlink>
          <a:srgbClr val="9933FF"/>
        </a:folHlink>
      </a:clrScheme>
      <a:clrMap bg1="dk2" tx1="lt1" bg2="dk1" tx2="lt2" accent1="accent1" accent2="accent2" accent3="accent3" accent4="accent4" accent5="accent5" accent6="accent6" hlink="hlink" folHlink="folHlink"/>
    </a:extraClrScheme>
    <a:extraClrScheme>
      <a:clrScheme name="Presentation Guidelines - Dale Carnegie Training (R) 5">
        <a:dk1>
          <a:srgbClr val="969696"/>
        </a:dk1>
        <a:lt1>
          <a:srgbClr val="FFCC00"/>
        </a:lt1>
        <a:dk2>
          <a:srgbClr val="FF6600"/>
        </a:dk2>
        <a:lt2>
          <a:srgbClr val="009900"/>
        </a:lt2>
        <a:accent1>
          <a:srgbClr val="FFCC00"/>
        </a:accent1>
        <a:accent2>
          <a:srgbClr val="009900"/>
        </a:accent2>
        <a:accent3>
          <a:srgbClr val="FFB8AA"/>
        </a:accent3>
        <a:accent4>
          <a:srgbClr val="DAAE00"/>
        </a:accent4>
        <a:accent5>
          <a:srgbClr val="FFE2AA"/>
        </a:accent5>
        <a:accent6>
          <a:srgbClr val="008A00"/>
        </a:accent6>
        <a:hlink>
          <a:srgbClr val="FFFFFF"/>
        </a:hlink>
        <a:folHlink>
          <a:srgbClr val="FF9966"/>
        </a:folHlink>
      </a:clrScheme>
      <a:clrMap bg1="dk2" tx1="lt1" bg2="dk1" tx2="lt2" accent1="accent1" accent2="accent2" accent3="accent3" accent4="accent4" accent5="accent5" accent6="accent6" hlink="hlink" folHlink="folHlink"/>
    </a:extraClrScheme>
    <a:extraClrScheme>
      <a:clrScheme name="Presentation Guidelines - Dale Carnegie Training (R) 6">
        <a:dk1>
          <a:srgbClr val="000000"/>
        </a:dk1>
        <a:lt1>
          <a:srgbClr val="FFCC00"/>
        </a:lt1>
        <a:dk2>
          <a:srgbClr val="336600"/>
        </a:dk2>
        <a:lt2>
          <a:srgbClr val="969696"/>
        </a:lt2>
        <a:accent1>
          <a:srgbClr val="336600"/>
        </a:accent1>
        <a:accent2>
          <a:srgbClr val="CCCC00"/>
        </a:accent2>
        <a:accent3>
          <a:srgbClr val="FFE2AA"/>
        </a:accent3>
        <a:accent4>
          <a:srgbClr val="000000"/>
        </a:accent4>
        <a:accent5>
          <a:srgbClr val="ADB8AA"/>
        </a:accent5>
        <a:accent6>
          <a:srgbClr val="B9B900"/>
        </a:accent6>
        <a:hlink>
          <a:srgbClr val="FFFFFF"/>
        </a:hlink>
        <a:folHlink>
          <a:srgbClr val="FFFFAF"/>
        </a:folHlink>
      </a:clrScheme>
      <a:clrMap bg1="lt1" tx1="dk1" bg2="lt2" tx2="dk2" accent1="accent1" accent2="accent2" accent3="accent3" accent4="accent4" accent5="accent5" accent6="accent6" hlink="hlink" folHlink="folHlink"/>
    </a:extraClrScheme>
    <a:extraClrScheme>
      <a:clrScheme name="Presentation Guidelines - Dale Carnegie Training (R) 7">
        <a:dk1>
          <a:srgbClr val="010000"/>
        </a:dk1>
        <a:lt1>
          <a:srgbClr val="99CCFF"/>
        </a:lt1>
        <a:dk2>
          <a:srgbClr val="666633"/>
        </a:dk2>
        <a:lt2>
          <a:srgbClr val="969696"/>
        </a:lt2>
        <a:accent1>
          <a:srgbClr val="666633"/>
        </a:accent1>
        <a:accent2>
          <a:srgbClr val="FFCC00"/>
        </a:accent2>
        <a:accent3>
          <a:srgbClr val="CAE2FF"/>
        </a:accent3>
        <a:accent4>
          <a:srgbClr val="010000"/>
        </a:accent4>
        <a:accent5>
          <a:srgbClr val="B8B8AD"/>
        </a:accent5>
        <a:accent6>
          <a:srgbClr val="E7B900"/>
        </a:accent6>
        <a:hlink>
          <a:srgbClr val="FFFFFF"/>
        </a:hlink>
        <a:folHlink>
          <a:srgbClr val="CCECFF"/>
        </a:folHlink>
      </a:clrScheme>
      <a:clrMap bg1="lt1" tx1="dk1" bg2="lt2" tx2="dk2" accent1="accent1" accent2="accent2" accent3="accent3" accent4="accent4" accent5="accent5" accent6="accent6" hlink="hlink" folHlink="folHlink"/>
    </a:extraClrScheme>
    <a:extraClrScheme>
      <a:clrScheme name="Presentation Guidelines - Dale Carnegie Training (R) 8">
        <a:dk1>
          <a:srgbClr val="9900CC"/>
        </a:dk1>
        <a:lt1>
          <a:srgbClr val="FFCC00"/>
        </a:lt1>
        <a:dk2>
          <a:srgbClr val="FF3300"/>
        </a:dk2>
        <a:lt2>
          <a:srgbClr val="969696"/>
        </a:lt2>
        <a:accent1>
          <a:srgbClr val="FF3300"/>
        </a:accent1>
        <a:accent2>
          <a:srgbClr val="FFCC00"/>
        </a:accent2>
        <a:accent3>
          <a:srgbClr val="FFE2AA"/>
        </a:accent3>
        <a:accent4>
          <a:srgbClr val="8200AE"/>
        </a:accent4>
        <a:accent5>
          <a:srgbClr val="FFADAA"/>
        </a:accent5>
        <a:accent6>
          <a:srgbClr val="E7B900"/>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a250d5f-8e41-42a7-8942-9976b85f982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A76AD7D7ACE924F8F8106C87CD18875" ma:contentTypeVersion="12" ma:contentTypeDescription="Create a new document." ma:contentTypeScope="" ma:versionID="0e279a1a493e78826b0a1f72c394377e">
  <xsd:schema xmlns:xsd="http://www.w3.org/2001/XMLSchema" xmlns:xs="http://www.w3.org/2001/XMLSchema" xmlns:p="http://schemas.microsoft.com/office/2006/metadata/properties" xmlns:ns3="1a250d5f-8e41-42a7-8942-9976b85f982d" targetNamespace="http://schemas.microsoft.com/office/2006/metadata/properties" ma:root="true" ma:fieldsID="5946b7c428f32ce53ae9bfc6852da8f0" ns3:_="">
    <xsd:import namespace="1a250d5f-8e41-42a7-8942-9976b85f982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250d5f-8e41-42a7-8942-9976b85f98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3F7FF-CAD0-4762-AB7B-4EA0169C8766}">
  <ds:schemaRefs>
    <ds:schemaRef ds:uri="http://schemas.microsoft.com/sharepoint/v3/contenttype/forms"/>
  </ds:schemaRefs>
</ds:datastoreItem>
</file>

<file path=customXml/itemProps2.xml><?xml version="1.0" encoding="utf-8"?>
<ds:datastoreItem xmlns:ds="http://schemas.openxmlformats.org/officeDocument/2006/customXml" ds:itemID="{7E1451D4-CEBC-41E0-B58D-B56460790019}">
  <ds:schemaRefs>
    <ds:schemaRef ds:uri="http://purl.org/dc/terms/"/>
    <ds:schemaRef ds:uri="http://schemas.microsoft.com/office/2006/documentManagement/types"/>
    <ds:schemaRef ds:uri="http://www.w3.org/XML/1998/namespace"/>
    <ds:schemaRef ds:uri="http://schemas.microsoft.com/office/2006/metadata/properties"/>
    <ds:schemaRef ds:uri="http://purl.org/dc/elements/1.1/"/>
    <ds:schemaRef ds:uri="1a250d5f-8e41-42a7-8942-9976b85f982d"/>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9DB11189-0291-4CA4-9A1C-96C45FB62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250d5f-8e41-42a7-8942-9976b85f98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Office\Templates\Presentations\Presentation Guidelines - Dale Carnegie Training (R).pot</Template>
  <TotalTime>388</TotalTime>
  <Words>2317</Words>
  <Application>Microsoft Office PowerPoint</Application>
  <PresentationFormat>On-screen Show (4:3)</PresentationFormat>
  <Paragraphs>170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Tahoma</vt:lpstr>
      <vt:lpstr>Times New Roman</vt:lpstr>
      <vt:lpstr>Presentation Guidelines - Dale Carnegie Training (R)</vt:lpstr>
      <vt:lpstr>  Predicting Defaulting on Credit Card Payments                            by iheb akermi  </vt:lpstr>
      <vt:lpstr>OUTLINES</vt:lpstr>
      <vt:lpstr>DOMAIN BACKGROUND</vt:lpstr>
      <vt:lpstr>PROBLEM STATEMENT</vt:lpstr>
      <vt:lpstr>DATA SET</vt:lpstr>
      <vt:lpstr>USE CASE</vt:lpstr>
      <vt:lpstr>USE CASE (cont’d.)</vt:lpstr>
      <vt:lpstr>DATA EXPLORATION</vt:lpstr>
      <vt:lpstr>DATA EXPLORATION</vt:lpstr>
      <vt:lpstr>DATA CLEANING – FEATURE ENGINEERING</vt:lpstr>
      <vt:lpstr>MODEL SELECTION / DEFINITION</vt:lpstr>
      <vt:lpstr>MODEL DEFINITION</vt:lpstr>
      <vt:lpstr>MODEL DEFINITION (cont’d)</vt:lpstr>
      <vt:lpstr>MODEL TRAINING</vt:lpstr>
      <vt:lpstr>MODEL EVALUATION (cont’d)</vt:lpstr>
      <vt:lpstr>MODEL EVALUATION - PART 1</vt:lpstr>
      <vt:lpstr>MODEL EVALUATION – PART 1</vt:lpstr>
      <vt:lpstr>MODEL EVALUATION – PART 1</vt:lpstr>
      <vt:lpstr>MODEL EVALUATION – PART 2</vt:lpstr>
      <vt:lpstr>MODEL EVALUATION – PART 2</vt:lpstr>
      <vt:lpstr>MODEL EVALUATION – PART 2</vt:lpstr>
      <vt:lpstr>MODEL EVALUATION – PART 2</vt:lpstr>
      <vt:lpstr>MODEL EVALUATION – PART 2</vt:lpstr>
      <vt:lpstr>CONCLUSION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Prepare Slides for a Business Presentation</dc:title>
  <dc:creator>Marilyn Seguin</dc:creator>
  <cp:lastModifiedBy>Iheb AKERMI</cp:lastModifiedBy>
  <cp:revision>71</cp:revision>
  <dcterms:created xsi:type="dcterms:W3CDTF">2000-09-21T14:48:38Z</dcterms:created>
  <dcterms:modified xsi:type="dcterms:W3CDTF">2024-02-07T00:11:18Z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0x0101003A76AD7D7ACE924F8F8106C87CD18875</vt:lpwstr>
  </property>
</Properties>
</file>