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700" r:id="rId2"/>
    <p:sldId id="701" r:id="rId3"/>
    <p:sldId id="702" r:id="rId4"/>
    <p:sldId id="703" r:id="rId5"/>
    <p:sldId id="704" r:id="rId6"/>
    <p:sldId id="705" r:id="rId7"/>
    <p:sldId id="706" r:id="rId8"/>
    <p:sldId id="707" r:id="rId9"/>
    <p:sldId id="708" r:id="rId10"/>
    <p:sldId id="709" r:id="rId11"/>
    <p:sldId id="725" r:id="rId12"/>
    <p:sldId id="724" r:id="rId13"/>
    <p:sldId id="710" r:id="rId14"/>
    <p:sldId id="718" r:id="rId15"/>
    <p:sldId id="711" r:id="rId16"/>
    <p:sldId id="716" r:id="rId17"/>
    <p:sldId id="717" r:id="rId18"/>
    <p:sldId id="712" r:id="rId19"/>
    <p:sldId id="713" r:id="rId20"/>
    <p:sldId id="714" r:id="rId21"/>
    <p:sldId id="715" r:id="rId22"/>
    <p:sldId id="719" r:id="rId23"/>
    <p:sldId id="720" r:id="rId24"/>
    <p:sldId id="721" r:id="rId25"/>
    <p:sldId id="722" r:id="rId26"/>
    <p:sldId id="726" r:id="rId27"/>
    <p:sldId id="72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ine.bahri" initials="h" lastIdx="1" clrIdx="0">
    <p:extLst>
      <p:ext uri="{19B8F6BF-5375-455C-9EA6-DF929625EA0E}">
        <p15:presenceInfo xmlns:p15="http://schemas.microsoft.com/office/powerpoint/2012/main" userId="S::hassine.bahri@mahdia.r-iset.tn::df781858-d133-4a43-b9f7-f68ab8d9c2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923"/>
    <a:srgbClr val="282F39"/>
    <a:srgbClr val="FCB414"/>
    <a:srgbClr val="074D67"/>
    <a:srgbClr val="1BBED2"/>
    <a:srgbClr val="CB1B4A"/>
    <a:srgbClr val="007A7D"/>
    <a:srgbClr val="42A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9" autoAdjust="0"/>
    <p:restoredTop sz="80234" autoAdjust="0"/>
  </p:normalViewPr>
  <p:slideViewPr>
    <p:cSldViewPr snapToGrid="0">
      <p:cViewPr varScale="1">
        <p:scale>
          <a:sx n="69" d="100"/>
          <a:sy n="69" d="100"/>
        </p:scale>
        <p:origin x="67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6T14:18:18.70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44F28-3FEE-4E0F-ADD6-975D2D13DE56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F30DD-A6DF-4574-B5BD-9374282DAE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1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latin typeface="SFRM1200"/>
              </a:rPr>
              <a:t>Wi-</a:t>
            </a:r>
            <a:r>
              <a:rPr lang="fr-FR" sz="1800" b="0" i="0" u="none" strike="noStrike" baseline="0" dirty="0" err="1">
                <a:latin typeface="SFRM1200"/>
              </a:rPr>
              <a:t>Mobi</a:t>
            </a:r>
            <a:r>
              <a:rPr lang="fr-FR" sz="1800" b="0" i="0" u="none" strike="noStrike" baseline="0" dirty="0">
                <a:latin typeface="SFRM1200"/>
              </a:rPr>
              <a:t> est une agence digitale qui conçoit et réalise des applications mobiles et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web sur-mesure et éditeur de solutions professionnelles.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en-US" sz="1800" b="0" i="0" u="none" strike="noStrike" baseline="0" dirty="0" err="1">
                <a:latin typeface="SFRM1200"/>
              </a:rPr>
              <a:t>L’agence</a:t>
            </a:r>
            <a:r>
              <a:rPr lang="en-US" sz="1800" b="0" i="0" u="none" strike="noStrike" baseline="0" dirty="0">
                <a:latin typeface="SFRM1200"/>
              </a:rPr>
              <a:t> </a:t>
            </a:r>
            <a:r>
              <a:rPr lang="en-US" sz="1800" b="0" i="0" u="none" strike="noStrike" baseline="0" dirty="0" err="1">
                <a:latin typeface="SFRM1200"/>
              </a:rPr>
              <a:t>est</a:t>
            </a:r>
            <a:r>
              <a:rPr lang="en-US" sz="1800" b="0" i="0" u="none" strike="noStrike" baseline="0" dirty="0">
                <a:latin typeface="SFRM1200"/>
              </a:rPr>
              <a:t> </a:t>
            </a:r>
            <a:r>
              <a:rPr lang="fr-FR" sz="1800" b="0" i="0" u="none" strike="noStrike" baseline="0" dirty="0">
                <a:latin typeface="SFRM1200"/>
              </a:rPr>
              <a:t>établi en Septembre 2017 à Mahdia, Tunisie.</a:t>
            </a:r>
          </a:p>
          <a:p>
            <a:pPr algn="l"/>
            <a:endParaRPr lang="fr-FR" sz="1800" b="0" i="0" u="none" strike="noStrike" baseline="0" dirty="0">
              <a:latin typeface="SFRM1200"/>
            </a:endParaRPr>
          </a:p>
          <a:p>
            <a:pPr algn="l"/>
            <a:r>
              <a:rPr lang="fr-FR" sz="2800" dirty="0"/>
              <a:t>avec plus de 30 projets livrés.</a:t>
            </a:r>
          </a:p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2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se passent au solutions proposées.</a:t>
            </a:r>
          </a:p>
          <a:p>
            <a:endParaRPr lang="fr-FR" dirty="0"/>
          </a:p>
          <a:p>
            <a:r>
              <a:rPr lang="fr-FR" dirty="0"/>
              <a:t>la première solution était donc de présenter une nouvelle façon de faire des achats en ligne en </a:t>
            </a:r>
            <a:r>
              <a:rPr lang="fr-FR" dirty="0" err="1"/>
              <a:t>tunisie</a:t>
            </a:r>
            <a:r>
              <a:rPr lang="fr-FR" dirty="0"/>
              <a:t> en enchérissant.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la deuxième solution était de créer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 interface administrateur propre et organisée.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US" dirty="0"/>
          </a:p>
          <a:p>
            <a:r>
              <a:rPr lang="fr-FR" dirty="0"/>
              <a:t>et la 3ème solution permettait au client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voir chaque fournisseur de chaque produit.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5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9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 solution doit être fiable par rapport aux </a:t>
            </a:r>
            <a:r>
              <a:rPr kumimoji="0" lang="fr-F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parteneurs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Bien sur, ça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nécessite une back-Office d’administrateur (Dashboard) afin de contrôler les opérations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endParaRPr lang="en-US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Dans le but de rendre la solution rentable, on a pensé d’un système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des jetons. Ces derniers seront définis par le back-office. Chaque enchère a ses propres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jetons, et chaque jeton a sa valeur en Dinars. Afin de faire des </a:t>
            </a:r>
            <a:r>
              <a:rPr lang="fr-FR" sz="1200" dirty="0" err="1">
                <a:solidFill>
                  <a:srgbClr val="FFFFFF"/>
                </a:solidFill>
                <a:latin typeface="Open Sans" panose="020B0606030504020204" pitchFamily="34" charset="0"/>
              </a:rPr>
              <a:t>enchèrissements</a:t>
            </a: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, les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FFFFFF"/>
                </a:solidFill>
                <a:latin typeface="Open Sans" panose="020B0606030504020204" pitchFamily="34" charset="0"/>
              </a:rPr>
              <a:t>clients doivent acheter des jetons.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L’application doit être disponible sur web et mobile, ainsi que les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interfaces doivent être modernes et simples à utiliser.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Dans ce projet, on s’intéresse au </a:t>
            </a:r>
            <a:r>
              <a:rPr lang="fr-FR" sz="1800" b="0" i="0" u="none" strike="noStrike" baseline="0" dirty="0" err="1">
                <a:latin typeface="SFRM1200"/>
              </a:rPr>
              <a:t>developement</a:t>
            </a:r>
            <a:r>
              <a:rPr lang="fr-FR" sz="1800" b="0" i="0" u="none" strike="noStrike" baseline="0" dirty="0">
                <a:latin typeface="SFRM1200"/>
              </a:rPr>
              <a:t> back-Office et </a:t>
            </a:r>
            <a:r>
              <a:rPr lang="fr-FR" sz="1800" b="0" i="0" u="none" strike="noStrike" baseline="0" dirty="0" err="1">
                <a:latin typeface="SFRM1200"/>
              </a:rPr>
              <a:t>back-end</a:t>
            </a:r>
            <a:r>
              <a:rPr lang="fr-FR" sz="1800" b="0" i="0" u="none" strike="noStrike" baseline="0" dirty="0">
                <a:latin typeface="SFRM1200"/>
              </a:rPr>
              <a:t> (API),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autres équipes ont la </a:t>
            </a:r>
            <a:r>
              <a:rPr lang="fr-FR" sz="1800" b="0" i="0" u="none" strike="noStrike" baseline="0" dirty="0" err="1">
                <a:latin typeface="SFRM1200"/>
              </a:rPr>
              <a:t>responsablité</a:t>
            </a:r>
            <a:r>
              <a:rPr lang="fr-FR" sz="1800" b="0" i="0" u="none" strike="noStrike" baseline="0" dirty="0">
                <a:latin typeface="SFRM1200"/>
              </a:rPr>
              <a:t> de développer les applications mobiles en </a:t>
            </a:r>
            <a:r>
              <a:rPr lang="fr-FR" sz="1800" b="0" i="0" u="none" strike="noStrike" baseline="0" dirty="0" err="1">
                <a:latin typeface="SFRM1200"/>
              </a:rPr>
              <a:t>paralléle</a:t>
            </a:r>
            <a:r>
              <a:rPr lang="fr-FR" sz="1800" b="0" i="0" u="none" strike="noStrike" baseline="0" dirty="0">
                <a:latin typeface="SFRM1200"/>
              </a:rPr>
              <a:t>,</a:t>
            </a:r>
          </a:p>
          <a:p>
            <a:pPr algn="l"/>
            <a:r>
              <a:rPr lang="fr-FR" sz="1800" b="0" i="0" u="none" strike="noStrike" baseline="0" dirty="0">
                <a:latin typeface="SFRM1200"/>
              </a:rPr>
              <a:t>ce qui introduit des questions de gestion du projet. C’est pourquoi on doit </a:t>
            </a:r>
            <a:r>
              <a:rPr lang="fr-FR" sz="1800" b="0" i="0" u="none" strike="noStrike" baseline="0" dirty="0" err="1">
                <a:latin typeface="SFRM1200"/>
              </a:rPr>
              <a:t>suivire</a:t>
            </a:r>
            <a:r>
              <a:rPr lang="fr-FR" sz="1800" b="0" i="0" u="none" strike="noStrike" baseline="0" dirty="0">
                <a:latin typeface="SFRM1200"/>
              </a:rPr>
              <a:t> un</a:t>
            </a:r>
          </a:p>
          <a:p>
            <a:pPr algn="l"/>
            <a:r>
              <a:rPr lang="en-US" sz="1800" b="0" i="0" u="none" strike="noStrike" baseline="0" dirty="0" err="1">
                <a:latin typeface="SFRM1200"/>
              </a:rPr>
              <a:t>processus</a:t>
            </a:r>
            <a:r>
              <a:rPr lang="en-US" sz="1800" b="0" i="0" u="none" strike="noStrike" baseline="0" dirty="0">
                <a:latin typeface="SFRM1200"/>
              </a:rPr>
              <a:t> de travail.</a:t>
            </a:r>
            <a:endParaRPr lang="fr-FR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8F30DD-A6DF-4574-B5BD-9374282DAE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19/06/2022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F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2031657" y="192146"/>
            <a:ext cx="76338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Projet de fin d’étude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Institut Supérieur de Études Technologiques De Mahdia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Filière : Développement de systèmes d'information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014089" y="2592017"/>
            <a:ext cx="7799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>
                <a:solidFill>
                  <a:srgbClr val="1BBED2"/>
                </a:solidFill>
                <a:latin typeface="Open Sans" panose="020B0606030504020204" pitchFamily="34" charset="0"/>
              </a:rPr>
              <a:t>« Création d’une plateforme de formation en ligne et son backoffice »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1BBED2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110305" y="5524140"/>
            <a:ext cx="34715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Encadrant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Société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Mr. Med Ali Bel Hadj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259161" y="1866433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77911" y="1823641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6C319C-1006-488E-826D-FCBA138A7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61" y="173797"/>
            <a:ext cx="1719066" cy="15671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97AC99A-04D5-4D99-999B-AE17F606D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05" y="621064"/>
            <a:ext cx="2026234" cy="679702"/>
          </a:xfrm>
          <a:prstGeom prst="rect">
            <a:avLst/>
          </a:prstGeom>
        </p:spPr>
      </p:pic>
      <p:sp>
        <p:nvSpPr>
          <p:cNvPr id="93" name="TextBox 173">
            <a:extLst>
              <a:ext uri="{FF2B5EF4-FFF2-40B4-BE49-F238E27FC236}">
                <a16:creationId xmlns:a16="http://schemas.microsoft.com/office/drawing/2014/main" id="{A6AA2C5F-7664-4CBA-8580-F4ED1820F841}"/>
              </a:ext>
            </a:extLst>
          </p:cNvPr>
          <p:cNvSpPr txBox="1"/>
          <p:nvPr/>
        </p:nvSpPr>
        <p:spPr>
          <a:xfrm>
            <a:off x="9813921" y="5524140"/>
            <a:ext cx="24970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E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ncadrant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Académie 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Mme. Amina </a:t>
            </a:r>
            <a:r>
              <a:rPr lang="en-US" sz="1500" dirty="0" err="1">
                <a:solidFill>
                  <a:srgbClr val="FFFFFF"/>
                </a:solidFill>
                <a:latin typeface="Open Sans" panose="020B0606030504020204" pitchFamily="34" charset="0"/>
              </a:rPr>
              <a:t>Hechkel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2" name="TextBox 173">
            <a:extLst>
              <a:ext uri="{FF2B5EF4-FFF2-40B4-BE49-F238E27FC236}">
                <a16:creationId xmlns:a16="http://schemas.microsoft.com/office/drawing/2014/main" id="{AAF449CD-3619-4137-9FCF-94D1C9BFFDFF}"/>
              </a:ext>
            </a:extLst>
          </p:cNvPr>
          <p:cNvSpPr txBox="1"/>
          <p:nvPr/>
        </p:nvSpPr>
        <p:spPr>
          <a:xfrm>
            <a:off x="4260901" y="4531009"/>
            <a:ext cx="330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Elaboré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par : B</a:t>
            </a:r>
            <a:r>
              <a:rPr lang="en-US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ouraoui</a:t>
            </a: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</a:rPr>
              <a:t> Iheb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94647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49A1FF4B-32A3-4EA4-B749-BE0C22CFE218}"/>
              </a:ext>
            </a:extLst>
          </p:cNvPr>
          <p:cNvSpPr txBox="1"/>
          <p:nvPr/>
        </p:nvSpPr>
        <p:spPr>
          <a:xfrm>
            <a:off x="4586245" y="2999184"/>
            <a:ext cx="6516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Architecture et conception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3AF6B2-6B9B-4699-AA40-E711C5B47FC2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3">
            <a:extLst>
              <a:ext uri="{FF2B5EF4-FFF2-40B4-BE49-F238E27FC236}">
                <a16:creationId xmlns:a16="http://schemas.microsoft.com/office/drawing/2014/main" id="{D966197A-35A9-40F1-B320-C055DEEE6F12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7" name="Group 112">
              <a:extLst>
                <a:ext uri="{FF2B5EF4-FFF2-40B4-BE49-F238E27FC236}">
                  <a16:creationId xmlns:a16="http://schemas.microsoft.com/office/drawing/2014/main" id="{E931C34A-2009-4F4A-A6F2-AA3A78A72C79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6C454989-5A9F-4BE4-8F4B-738582CC4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CD00DA30-0FAE-48FB-9AFD-B291EA8D3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26C516F-2489-4F2F-9F0D-BE8CC8E660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EA8F76DD-4150-441F-B948-5A147989CC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89913072-7034-4C63-AA10-287A1D6576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131">
              <a:extLst>
                <a:ext uri="{FF2B5EF4-FFF2-40B4-BE49-F238E27FC236}">
                  <a16:creationId xmlns:a16="http://schemas.microsoft.com/office/drawing/2014/main" id="{8040030B-C168-4745-9072-49419529F1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9BDA8C16-9603-4C37-8E59-C1545A2C3600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3D471CAB-29BB-4691-9BF3-8FC9800C0499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171A5A4-FEFB-41FB-86B2-B450C5F7B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F920DF23-A7C8-49DD-AF3A-350AF74076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9CEC80A7-EFE1-425C-9959-9FF0D95BD0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AC2F80D2-6B06-49B8-B4BD-97961F1A98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B7900183-95CD-4912-B483-CD274E8D14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34">
              <a:extLst>
                <a:ext uri="{FF2B5EF4-FFF2-40B4-BE49-F238E27FC236}">
                  <a16:creationId xmlns:a16="http://schemas.microsoft.com/office/drawing/2014/main" id="{097A5919-80A9-4418-8F2B-D847B6D492F9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28A08F8B-94A2-4D3A-A5C2-CE343FFBA3B9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3" name="Group 118">
              <a:extLst>
                <a:ext uri="{FF2B5EF4-FFF2-40B4-BE49-F238E27FC236}">
                  <a16:creationId xmlns:a16="http://schemas.microsoft.com/office/drawing/2014/main" id="{9E4D90E9-1CBF-4E6A-B989-5B9AC00279E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DC1B5647-7D0C-4C18-8484-B144EDFED6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A380AA1E-6EB0-4CD1-B065-665685CD26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0003A24-7260-4FC9-ACDE-61E4B1567E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A42A1932-AAB1-431C-8214-43451A0323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9F1DD996-8DB4-4719-8B93-B7854B44A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Connector 135">
              <a:extLst>
                <a:ext uri="{FF2B5EF4-FFF2-40B4-BE49-F238E27FC236}">
                  <a16:creationId xmlns:a16="http://schemas.microsoft.com/office/drawing/2014/main" id="{F8D9C6E1-BBE8-4120-874D-B71B484CC8FA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C7B3E5-92DF-4BA5-848D-1C12CB3031C3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31" name="Group 124">
              <a:extLst>
                <a:ext uri="{FF2B5EF4-FFF2-40B4-BE49-F238E27FC236}">
                  <a16:creationId xmlns:a16="http://schemas.microsoft.com/office/drawing/2014/main" id="{CB354390-4A6D-442B-901E-5D174F9660EC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5B93EE9A-D25E-483B-9BF4-A229FB1683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DF850510-A7DF-4C7A-996D-816C63404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9F2EF7BE-B3B3-44BF-8497-35AE80E07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87BDD113-BEB5-4F63-BE71-330DC87036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661B7AEA-9CB9-499A-A528-7F958B34E6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Connector 136">
              <a:extLst>
                <a:ext uri="{FF2B5EF4-FFF2-40B4-BE49-F238E27FC236}">
                  <a16:creationId xmlns:a16="http://schemas.microsoft.com/office/drawing/2014/main" id="{2C1316EB-8A63-4A16-A782-07EBA71CAD9B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4">
            <a:extLst>
              <a:ext uri="{FF2B5EF4-FFF2-40B4-BE49-F238E27FC236}">
                <a16:creationId xmlns:a16="http://schemas.microsoft.com/office/drawing/2014/main" id="{852E1D49-DE2B-4F1F-9200-F4BD1860541A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5FC83BC-909A-4AEF-AA11-EE70618201B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BBF159D-843E-42D5-AF78-719289FFA6F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7C5EB021-76BB-4FD3-8962-9B83C5E14B8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DE44985-2887-489B-82E6-397599A7E60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11BEEEE-2D23-40D0-88F8-A4583822A3E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D44DBD7C-C587-4EE7-BFB4-DBD16ECFD49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2AACC53-B41D-4B60-A626-F2879C92863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5F9E8A-92E0-4E57-92F9-B46E90A312F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E08E32F2-721C-4587-98B5-519605A374B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5683A6A-AE1C-4CBA-9957-8A91E7D342F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70BAA2B4-7C11-4C97-9EB4-0F61BE471C3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3ED63D00-A31B-40D4-BE25-2FF5D2613E6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EC6751D-E506-4793-9081-9679AE410B5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87A2276-749E-4673-A4B2-E023A332401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Oval 51">
            <a:extLst>
              <a:ext uri="{FF2B5EF4-FFF2-40B4-BE49-F238E27FC236}">
                <a16:creationId xmlns:a16="http://schemas.microsoft.com/office/drawing/2014/main" id="{7893A420-6ACC-4CAF-BF6A-F9DF837F1C27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9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7190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7B29C6AD-50DA-4230-AE76-1ADAC3FA6AEB}"/>
              </a:ext>
            </a:extLst>
          </p:cNvPr>
          <p:cNvSpPr txBox="1"/>
          <p:nvPr/>
        </p:nvSpPr>
        <p:spPr>
          <a:xfrm>
            <a:off x="448661" y="961585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rchitecture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physique</a:t>
            </a: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7DB23AE3-7E81-4006-A3E0-601FD53D017D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4F1045-AD5E-4F02-A35F-00B5958B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41" y="2074080"/>
            <a:ext cx="8704117" cy="3822335"/>
          </a:xfrm>
          <a:prstGeom prst="rect">
            <a:avLst/>
          </a:prstGeom>
        </p:spPr>
      </p:pic>
      <p:sp>
        <p:nvSpPr>
          <p:cNvPr id="8" name="TextBox 41">
            <a:extLst>
              <a:ext uri="{FF2B5EF4-FFF2-40B4-BE49-F238E27FC236}">
                <a16:creationId xmlns:a16="http://schemas.microsoft.com/office/drawing/2014/main" id="{E93FE687-7756-4A29-A6D0-9FEFAB5D4119}"/>
              </a:ext>
            </a:extLst>
          </p:cNvPr>
          <p:cNvSpPr txBox="1"/>
          <p:nvPr/>
        </p:nvSpPr>
        <p:spPr>
          <a:xfrm>
            <a:off x="781170" y="6022432"/>
            <a:ext cx="1062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3-tiers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6693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7B29C6AD-50DA-4230-AE76-1ADAC3FA6AEB}"/>
              </a:ext>
            </a:extLst>
          </p:cNvPr>
          <p:cNvSpPr txBox="1"/>
          <p:nvPr/>
        </p:nvSpPr>
        <p:spPr>
          <a:xfrm>
            <a:off x="978597" y="805052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Architecture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logique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7DB23AE3-7E81-4006-A3E0-601FD53D017D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0338D58-9D98-4989-9D8B-7389AB5FC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44" y="1556744"/>
            <a:ext cx="9743709" cy="4324274"/>
          </a:xfrm>
          <a:prstGeom prst="rect">
            <a:avLst/>
          </a:prstGeom>
        </p:spPr>
      </p:pic>
      <p:sp>
        <p:nvSpPr>
          <p:cNvPr id="13" name="TextBox 41">
            <a:extLst>
              <a:ext uri="{FF2B5EF4-FFF2-40B4-BE49-F238E27FC236}">
                <a16:creationId xmlns:a16="http://schemas.microsoft.com/office/drawing/2014/main" id="{0CDF295E-1EBD-4A5D-B9B2-7C7DA568EC29}"/>
              </a:ext>
            </a:extLst>
          </p:cNvPr>
          <p:cNvSpPr txBox="1"/>
          <p:nvPr/>
        </p:nvSpPr>
        <p:spPr>
          <a:xfrm>
            <a:off x="781168" y="6047935"/>
            <a:ext cx="1062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Modèle MVC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02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7B29C6AD-50DA-4230-AE76-1ADAC3FA6AEB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rchitecture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Angular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5EB2BA-5A93-4EE7-972A-1E3D0FBA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27" y="1786889"/>
            <a:ext cx="5266316" cy="3677995"/>
          </a:xfrm>
          <a:prstGeom prst="rect">
            <a:avLst/>
          </a:prstGeom>
        </p:spPr>
      </p:pic>
      <p:sp>
        <p:nvSpPr>
          <p:cNvPr id="7" name="Oval 51">
            <a:extLst>
              <a:ext uri="{FF2B5EF4-FFF2-40B4-BE49-F238E27FC236}">
                <a16:creationId xmlns:a16="http://schemas.microsoft.com/office/drawing/2014/main" id="{7DB23AE3-7E81-4006-A3E0-601FD53D017D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584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54C08B07-FBD8-4185-942A-6698A92C990B}"/>
              </a:ext>
            </a:extLst>
          </p:cNvPr>
          <p:cNvSpPr txBox="1"/>
          <p:nvPr/>
        </p:nvSpPr>
        <p:spPr>
          <a:xfrm>
            <a:off x="2945839" y="2961317"/>
            <a:ext cx="6516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conception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34">
            <a:extLst>
              <a:ext uri="{FF2B5EF4-FFF2-40B4-BE49-F238E27FC236}">
                <a16:creationId xmlns:a16="http://schemas.microsoft.com/office/drawing/2014/main" id="{60290D36-8834-4CCE-A322-7E2CCC083A19}"/>
              </a:ext>
            </a:extLst>
          </p:cNvPr>
          <p:cNvGrpSpPr/>
          <p:nvPr/>
        </p:nvGrpSpPr>
        <p:grpSpPr>
          <a:xfrm>
            <a:off x="1640691" y="1194417"/>
            <a:ext cx="2203483" cy="2687684"/>
            <a:chOff x="3389152" y="2224726"/>
            <a:chExt cx="2203483" cy="268768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B93D9B-8D57-425E-9FF2-A6F18654B04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7F68FDE-F725-4B9E-B904-4BE3A6179AC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4DF42EA-135F-4D02-BA4B-73EA694A51E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1E77556-CE08-4617-967B-6A969DC9A79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60B377-59ED-43DC-A7F3-F7BF36268EC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CF8C91-0ACC-42D3-84E7-769358A7315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899863D-30C4-48FA-80CA-C7C2C729C58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D0517AB-6640-4229-96C7-496A6D158C3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500FEBE-D3F1-48BD-B7B8-6A08C034C0C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AB181CE-DF58-4D63-8CD8-94DEBCDBDD0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590B31F-64B3-4DF7-AD9E-5DEA8F6324A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D775EB8-7358-4071-AF81-B0E92B2543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F90FB0C-19D3-4C66-8AE6-784DC727CFF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61212F4-4A34-454D-B88C-B7DD935C5B3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0516A118-05F4-4AFF-A3FD-C2333C0DB44C}"/>
              </a:ext>
            </a:extLst>
          </p:cNvPr>
          <p:cNvCxnSpPr>
            <a:cxnSpLocks/>
          </p:cNvCxnSpPr>
          <p:nvPr/>
        </p:nvCxnSpPr>
        <p:spPr>
          <a:xfrm>
            <a:off x="2757810" y="0"/>
            <a:ext cx="0" cy="119441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51">
            <a:extLst>
              <a:ext uri="{FF2B5EF4-FFF2-40B4-BE49-F238E27FC236}">
                <a16:creationId xmlns:a16="http://schemas.microsoft.com/office/drawing/2014/main" id="{E05B0A04-645A-41DA-83D1-B4F0DA541013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794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1">
            <a:extLst>
              <a:ext uri="{FF2B5EF4-FFF2-40B4-BE49-F238E27FC236}">
                <a16:creationId xmlns:a16="http://schemas.microsoft.com/office/drawing/2014/main" id="{7F6975F3-B1BF-43CC-9018-3A420D944EB4}"/>
              </a:ext>
            </a:extLst>
          </p:cNvPr>
          <p:cNvSpPr txBox="1"/>
          <p:nvPr/>
        </p:nvSpPr>
        <p:spPr>
          <a:xfrm>
            <a:off x="836934" y="0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diagramme de cas d'utilisation général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A7A495DE-5AA5-4A82-A007-FB40F1181FA0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489B710-5611-4890-86CE-2E92FA161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47" y="505608"/>
            <a:ext cx="5605505" cy="63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15C3167-B5D4-4836-AE79-F908A0E0F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64" y="669702"/>
            <a:ext cx="6264467" cy="6188298"/>
          </a:xfrm>
          <a:prstGeom prst="rect">
            <a:avLst/>
          </a:prstGeom>
        </p:spPr>
      </p:pic>
      <p:sp>
        <p:nvSpPr>
          <p:cNvPr id="6" name="TextBox 41">
            <a:extLst>
              <a:ext uri="{FF2B5EF4-FFF2-40B4-BE49-F238E27FC236}">
                <a16:creationId xmlns:a16="http://schemas.microsoft.com/office/drawing/2014/main" id="{460BFF59-B7DC-4A0E-9C7C-15DFDCFAB2E1}"/>
              </a:ext>
            </a:extLst>
          </p:cNvPr>
          <p:cNvSpPr txBox="1"/>
          <p:nvPr/>
        </p:nvSpPr>
        <p:spPr>
          <a:xfrm>
            <a:off x="781169" y="84926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iagramme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sequence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d’ajout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enchére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5033D689-1A9D-4C90-A5DA-F897F2270620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18886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86512E6-685C-4730-BD00-5912A816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50" y="618186"/>
            <a:ext cx="5416900" cy="6239814"/>
          </a:xfrm>
          <a:prstGeom prst="rect">
            <a:avLst/>
          </a:prstGeom>
        </p:spPr>
      </p:pic>
      <p:sp>
        <p:nvSpPr>
          <p:cNvPr id="6" name="TextBox 41">
            <a:extLst>
              <a:ext uri="{FF2B5EF4-FFF2-40B4-BE49-F238E27FC236}">
                <a16:creationId xmlns:a16="http://schemas.microsoft.com/office/drawing/2014/main" id="{1D0FD029-CBA3-4FF7-BF2A-FB76F49CBD1B}"/>
              </a:ext>
            </a:extLst>
          </p:cNvPr>
          <p:cNvSpPr txBox="1"/>
          <p:nvPr/>
        </p:nvSpPr>
        <p:spPr>
          <a:xfrm>
            <a:off x="781169" y="64144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iagramme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classes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général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1B244511-7676-4125-B3C5-1CB99A3033C0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4917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2173F4D0-7DAC-4B16-A6BB-BD7DC148030A}"/>
              </a:ext>
            </a:extLst>
          </p:cNvPr>
          <p:cNvSpPr txBox="1"/>
          <p:nvPr/>
        </p:nvSpPr>
        <p:spPr>
          <a:xfrm>
            <a:off x="4586245" y="2999184"/>
            <a:ext cx="6516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4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Realisation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308842-7A3F-49F5-8A83-4DA1610F77E6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3">
            <a:extLst>
              <a:ext uri="{FF2B5EF4-FFF2-40B4-BE49-F238E27FC236}">
                <a16:creationId xmlns:a16="http://schemas.microsoft.com/office/drawing/2014/main" id="{876449D0-642B-40F5-A4BF-3766CE739646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7" name="Group 112">
              <a:extLst>
                <a:ext uri="{FF2B5EF4-FFF2-40B4-BE49-F238E27FC236}">
                  <a16:creationId xmlns:a16="http://schemas.microsoft.com/office/drawing/2014/main" id="{FFAE26F1-B8AD-47ED-8007-6A2AB33B8533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02048A00-F285-479B-AEAD-F1C16780FA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ED006CC-B7CC-490F-9F14-F284C92655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C04AE44-109D-48D1-86F3-36BB65BF0A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DA682092-4742-48E6-A2A8-71F8FE822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EFA6342-4F7B-4D7D-8029-2910468369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131">
              <a:extLst>
                <a:ext uri="{FF2B5EF4-FFF2-40B4-BE49-F238E27FC236}">
                  <a16:creationId xmlns:a16="http://schemas.microsoft.com/office/drawing/2014/main" id="{CADCBCFB-BE21-44B0-8890-DBF578A856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AF18E458-8706-44F3-9E01-4BEACDBCD744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7FEB4516-F324-4E41-B606-42FD317EA7B7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71C73F8E-A22B-4EA1-A891-00BACED766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1234D40-04FA-4978-9B75-3A59B80A38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0302BA66-1D16-4B1D-BAF4-8A248F9F5E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1CBD71F8-606D-462B-9D40-A389FCF26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C46D1C14-BE2A-426E-A2F4-50E95C4C8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34">
              <a:extLst>
                <a:ext uri="{FF2B5EF4-FFF2-40B4-BE49-F238E27FC236}">
                  <a16:creationId xmlns:a16="http://schemas.microsoft.com/office/drawing/2014/main" id="{30874A4A-7411-4033-BFA9-0BC43BA0C66B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49062783-745A-43FD-800A-077195867794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3" name="Group 118">
              <a:extLst>
                <a:ext uri="{FF2B5EF4-FFF2-40B4-BE49-F238E27FC236}">
                  <a16:creationId xmlns:a16="http://schemas.microsoft.com/office/drawing/2014/main" id="{52886B7A-02D2-4E55-9B87-0417C8A49850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72B5EC52-93AA-4556-856B-3B5B3250D8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633EA011-34BA-4292-BCE0-9A5172094E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C4D7B68-6ACA-4284-B49F-16D2574F64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2A2B049-D1F7-4651-AB1D-237792138C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4F5F664D-68CB-4076-ACD1-A85FA79F8C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Connector 135">
              <a:extLst>
                <a:ext uri="{FF2B5EF4-FFF2-40B4-BE49-F238E27FC236}">
                  <a16:creationId xmlns:a16="http://schemas.microsoft.com/office/drawing/2014/main" id="{834C103C-B45B-4DB3-B25C-ABFD8771E3BC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5897A-4262-477A-A539-7BA48CDC8126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31" name="Group 124">
              <a:extLst>
                <a:ext uri="{FF2B5EF4-FFF2-40B4-BE49-F238E27FC236}">
                  <a16:creationId xmlns:a16="http://schemas.microsoft.com/office/drawing/2014/main" id="{EB7C793D-CEC3-49BE-8B61-14BD329F3D5D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B91439CB-9DE1-4B26-85A8-09D796EA2B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9F0414C1-5694-4A3B-A00E-033829F5A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56594BA9-005D-4409-BCBA-946F20997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0C3F3CA9-1437-4EFF-9D49-63A50AF38F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B34FC4CD-6ABD-4D0A-B8F5-2EB21835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Connector 136">
              <a:extLst>
                <a:ext uri="{FF2B5EF4-FFF2-40B4-BE49-F238E27FC236}">
                  <a16:creationId xmlns:a16="http://schemas.microsoft.com/office/drawing/2014/main" id="{C6C62289-B9D1-4A03-B27F-6F886AE5DA35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4">
            <a:extLst>
              <a:ext uri="{FF2B5EF4-FFF2-40B4-BE49-F238E27FC236}">
                <a16:creationId xmlns:a16="http://schemas.microsoft.com/office/drawing/2014/main" id="{087A45CC-959D-4950-A4B2-959C5ADAF002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15FE5CD-EF3B-4AEE-BED8-DEBC72C696D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6CC7823-5829-4A8C-97CF-FCE07CCDFD7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063D8CC-F188-4991-AB68-7B069117729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326F3273-FD08-4D42-BB01-0816E084852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85F68C35-0BE7-4E7F-AF5F-FAECD9DF251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AA3A422-FA48-4ACB-93EC-2E98FBE76F3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EA93E31-F5EB-47DC-909C-FCF96CFE179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7D7228BD-75AA-44EA-B5F4-56D4C8D1C43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BF30C64-D03F-4A4B-9782-93DD4950174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1394C93-E28E-48D3-9E9A-C6885B9E09A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ECC66DB-D53E-4FBD-A351-BB66172246C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74932C7-77CC-4E4A-8581-F1A61BDEC58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A33E727-7285-4DC0-BBA8-2A96E8B8764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D5DE6E0-8B82-4C80-8C1A-655298CA851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3" name="Oval 51">
            <a:extLst>
              <a:ext uri="{FF2B5EF4-FFF2-40B4-BE49-F238E27FC236}">
                <a16:creationId xmlns:a16="http://schemas.microsoft.com/office/drawing/2014/main" id="{28D907AE-1A44-4836-AAAF-2364AFF21A3C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24539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D71056E6-1BA3-43C7-8AAC-4E412A350148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Technologies </a:t>
            </a:r>
            <a:r>
              <a:rPr lang="en-US" sz="32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utilisées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5" name="Picture 2" descr="RÃ©sultat de recherche d'images pour &quot;Angular 7&quot;">
            <a:extLst>
              <a:ext uri="{FF2B5EF4-FFF2-40B4-BE49-F238E27FC236}">
                <a16:creationId xmlns:a16="http://schemas.microsoft.com/office/drawing/2014/main" id="{AF27854E-D646-43FA-828E-C6B0884387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043" y="1906120"/>
            <a:ext cx="1439340" cy="152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F28408-D44B-4499-B2D8-405FD8E03EA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28" y="4297912"/>
            <a:ext cx="1699793" cy="12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B7DF8F6-2922-4EE3-82BB-48C7D86F3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06" y="1906120"/>
            <a:ext cx="2792438" cy="1522879"/>
          </a:xfrm>
          <a:prstGeom prst="rect">
            <a:avLst/>
          </a:prstGeom>
        </p:spPr>
      </p:pic>
      <p:sp>
        <p:nvSpPr>
          <p:cNvPr id="11" name="Oval 51">
            <a:extLst>
              <a:ext uri="{FF2B5EF4-FFF2-40B4-BE49-F238E27FC236}">
                <a16:creationId xmlns:a16="http://schemas.microsoft.com/office/drawing/2014/main" id="{4A8F242A-3455-4A75-877B-B603F2FC9203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18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9342E6-A9D9-4444-A209-7D41FA578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43" y="4297913"/>
            <a:ext cx="1699793" cy="12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1387" y="-113810"/>
            <a:ext cx="9926659" cy="6702801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Plan</a:t>
            </a:r>
            <a:endParaRPr kumimoji="0" lang="en-GB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5273850" y="3637113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6243290" y="1934785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7354690" y="737369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kumimoji="0" lang="en-GB" sz="5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5384717" y="3890446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6230057" y="2150177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7258214" y="905023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05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553182" y="3657069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Cadre Générale du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projet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7809595" y="3136488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Release</a:t>
            </a:r>
            <a:r>
              <a:rPr kumimoji="0" lang="fr-FR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1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8135181" y="5007562"/>
            <a:ext cx="1931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Planification</a:t>
            </a:r>
            <a:r>
              <a:rPr kumimoji="0" lang="fr-FR" sz="15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des sprints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8358200" y="2094407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cloture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663408" y="3509469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7915520" y="2917366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8227494" y="4828131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8553742" y="1874870"/>
            <a:ext cx="1754928" cy="85584"/>
          </a:xfrm>
          <a:prstGeom prst="rect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39934" y="626624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grpSp>
        <p:nvGrpSpPr>
          <p:cNvPr id="89" name="Group 9">
            <a:extLst>
              <a:ext uri="{FF2B5EF4-FFF2-40B4-BE49-F238E27FC236}">
                <a16:creationId xmlns:a16="http://schemas.microsoft.com/office/drawing/2014/main" id="{B1B14DB5-36BB-4964-8BB1-F052D1A23990}"/>
              </a:ext>
            </a:extLst>
          </p:cNvPr>
          <p:cNvGrpSpPr/>
          <p:nvPr/>
        </p:nvGrpSpPr>
        <p:grpSpPr>
          <a:xfrm>
            <a:off x="5543643" y="922422"/>
            <a:ext cx="1026365" cy="1501512"/>
            <a:chOff x="7478257" y="2193205"/>
            <a:chExt cx="452893" cy="700189"/>
          </a:xfrm>
        </p:grpSpPr>
        <p:sp>
          <p:nvSpPr>
            <p:cNvPr id="90" name="Oval 10">
              <a:extLst>
                <a:ext uri="{FF2B5EF4-FFF2-40B4-BE49-F238E27FC236}">
                  <a16:creationId xmlns:a16="http://schemas.microsoft.com/office/drawing/2014/main" id="{F62A43C5-D4A9-4419-AF25-BA539D2A1C10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DC344A9F-FD94-4E00-814B-386F810103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TextBox 171">
            <a:extLst>
              <a:ext uri="{FF2B5EF4-FFF2-40B4-BE49-F238E27FC236}">
                <a16:creationId xmlns:a16="http://schemas.microsoft.com/office/drawing/2014/main" id="{15CF48D6-38C2-44EE-99E2-7BA241A4C64C}"/>
              </a:ext>
            </a:extLst>
          </p:cNvPr>
          <p:cNvSpPr txBox="1"/>
          <p:nvPr/>
        </p:nvSpPr>
        <p:spPr>
          <a:xfrm>
            <a:off x="3421249" y="1475308"/>
            <a:ext cx="1931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500" noProof="0" dirty="0">
                <a:solidFill>
                  <a:srgbClr val="FFFFFF"/>
                </a:solidFill>
                <a:latin typeface="Open Sans" panose="020B0606030504020204" pitchFamily="34" charset="0"/>
              </a:rPr>
              <a:t>Release 2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A49B69-8E6E-4EEE-B45F-23237FCF657F}"/>
              </a:ext>
            </a:extLst>
          </p:cNvPr>
          <p:cNvSpPr/>
          <p:nvPr/>
        </p:nvSpPr>
        <p:spPr>
          <a:xfrm>
            <a:off x="3602934" y="1285460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169">
            <a:extLst>
              <a:ext uri="{FF2B5EF4-FFF2-40B4-BE49-F238E27FC236}">
                <a16:creationId xmlns:a16="http://schemas.microsoft.com/office/drawing/2014/main" id="{C80F5108-4568-4A16-8839-CE3BD7E5AA74}"/>
              </a:ext>
            </a:extLst>
          </p:cNvPr>
          <p:cNvSpPr txBox="1"/>
          <p:nvPr/>
        </p:nvSpPr>
        <p:spPr>
          <a:xfrm>
            <a:off x="5535165" y="109223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94" name="Group 164">
            <a:extLst>
              <a:ext uri="{FF2B5EF4-FFF2-40B4-BE49-F238E27FC236}">
                <a16:creationId xmlns:a16="http://schemas.microsoft.com/office/drawing/2014/main" id="{1709C4AF-6F29-467D-971B-02A1ECD4745B}"/>
              </a:ext>
            </a:extLst>
          </p:cNvPr>
          <p:cNvGrpSpPr/>
          <p:nvPr/>
        </p:nvGrpSpPr>
        <p:grpSpPr>
          <a:xfrm>
            <a:off x="8666325" y="-60036"/>
            <a:ext cx="880050" cy="1360590"/>
            <a:chOff x="7478257" y="2193205"/>
            <a:chExt cx="452893" cy="700189"/>
          </a:xfrm>
          <a:solidFill>
            <a:schemeClr val="accent1">
              <a:lumMod val="75000"/>
            </a:schemeClr>
          </a:solidFill>
        </p:grpSpPr>
        <p:sp>
          <p:nvSpPr>
            <p:cNvPr id="96" name="Oval 165">
              <a:extLst>
                <a:ext uri="{FF2B5EF4-FFF2-40B4-BE49-F238E27FC236}">
                  <a16:creationId xmlns:a16="http://schemas.microsoft.com/office/drawing/2014/main" id="{D5870460-EEB8-736D-90F1-52094F3E29DB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6543AECA-9E71-F125-DA20-7A137877A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04D2EA5F-CE41-7377-D091-AA797D9FADE8}"/>
              </a:ext>
            </a:extLst>
          </p:cNvPr>
          <p:cNvSpPr/>
          <p:nvPr/>
        </p:nvSpPr>
        <p:spPr>
          <a:xfrm>
            <a:off x="9883890" y="324514"/>
            <a:ext cx="1754928" cy="85584"/>
          </a:xfrm>
          <a:prstGeom prst="rect">
            <a:avLst/>
          </a:prstGeom>
          <a:solidFill>
            <a:srgbClr val="C2C923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E003F795-54C8-BAC8-73F8-2CC95EFAC472}"/>
              </a:ext>
            </a:extLst>
          </p:cNvPr>
          <p:cNvSpPr txBox="1"/>
          <p:nvPr/>
        </p:nvSpPr>
        <p:spPr>
          <a:xfrm>
            <a:off x="9692719" y="565460"/>
            <a:ext cx="192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FFFFFF"/>
                </a:solidFill>
                <a:latin typeface="Open Sans" panose="020B0606030504020204" pitchFamily="34" charset="0"/>
              </a:rPr>
              <a:t>conclusion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101" name="TextBox 170">
            <a:extLst>
              <a:ext uri="{FF2B5EF4-FFF2-40B4-BE49-F238E27FC236}">
                <a16:creationId xmlns:a16="http://schemas.microsoft.com/office/drawing/2014/main" id="{2CB31794-9AAE-650F-96B1-54BC60D4CDDC}"/>
              </a:ext>
            </a:extLst>
          </p:cNvPr>
          <p:cNvSpPr txBox="1"/>
          <p:nvPr/>
        </p:nvSpPr>
        <p:spPr>
          <a:xfrm>
            <a:off x="8591964" y="133151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06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014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 animBg="1"/>
      <p:bldP spid="177" grpId="0" animBg="1"/>
      <p:bldP spid="178" grpId="0" animBg="1"/>
      <p:bldP spid="179" grpId="0" animBg="1"/>
      <p:bldP spid="92" grpId="0"/>
      <p:bldP spid="93" grpId="0" animBg="1"/>
      <p:bldP spid="95" grpId="0"/>
      <p:bldP spid="98" grpId="0" animBg="1"/>
      <p:bldP spid="1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0888C39B-ADE7-437C-B03C-5562DDFE0776}"/>
              </a:ext>
            </a:extLst>
          </p:cNvPr>
          <p:cNvGrpSpPr/>
          <p:nvPr/>
        </p:nvGrpSpPr>
        <p:grpSpPr>
          <a:xfrm>
            <a:off x="1884381" y="666976"/>
            <a:ext cx="8423238" cy="6088828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C9737057-4546-4530-AD45-FF6511BEF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93FEB733-9E55-4534-955C-A3149A272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17FB6DA7-8CF9-4319-BFBA-D5817B96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E4CB4678-7D93-4129-86A6-7157073D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14D7D356-A899-48D6-8270-CE1E3A77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FE9BC380-EA46-4D9D-BA5E-20902E8C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791455"/>
            <a:ext cx="7961320" cy="4005539"/>
          </a:xfrm>
          <a:prstGeom prst="rect">
            <a:avLst/>
          </a:prstGeom>
        </p:spPr>
      </p:pic>
      <p:sp>
        <p:nvSpPr>
          <p:cNvPr id="10" name="Oval 51">
            <a:extLst>
              <a:ext uri="{FF2B5EF4-FFF2-40B4-BE49-F238E27FC236}">
                <a16:creationId xmlns:a16="http://schemas.microsoft.com/office/drawing/2014/main" id="{ECB3D8D5-9005-472A-BDB1-66BFFA7ACCE7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4608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BAC49538-85B3-4F39-8DE5-A7B41E5B1D65}"/>
              </a:ext>
            </a:extLst>
          </p:cNvPr>
          <p:cNvGrpSpPr/>
          <p:nvPr/>
        </p:nvGrpSpPr>
        <p:grpSpPr>
          <a:xfrm>
            <a:off x="1884381" y="666976"/>
            <a:ext cx="8423238" cy="6088828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BD7D2DA6-461C-4437-948B-8A82121C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92EC98CB-541B-42CE-A231-EFCBE2740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9D0C1E97-B6AE-400B-9650-EF27E1CF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76B42AF8-2D9B-4D28-B3F9-CDAAD29D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CD7E6FD4-1D8D-4A96-A1CD-D47F16AD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52BF4728-0330-4F72-A1E0-96F8612E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39" y="861898"/>
            <a:ext cx="8126830" cy="4759136"/>
          </a:xfrm>
          <a:prstGeom prst="rect">
            <a:avLst/>
          </a:prstGeom>
        </p:spPr>
      </p:pic>
      <p:sp>
        <p:nvSpPr>
          <p:cNvPr id="12" name="Oval 51">
            <a:extLst>
              <a:ext uri="{FF2B5EF4-FFF2-40B4-BE49-F238E27FC236}">
                <a16:creationId xmlns:a16="http://schemas.microsoft.com/office/drawing/2014/main" id="{FD59900F-59DC-490E-ADA0-257D82F894F8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7072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D020E310-3D29-4BCD-A031-74DE40984A06}"/>
              </a:ext>
            </a:extLst>
          </p:cNvPr>
          <p:cNvGrpSpPr/>
          <p:nvPr/>
        </p:nvGrpSpPr>
        <p:grpSpPr>
          <a:xfrm>
            <a:off x="1884381" y="769172"/>
            <a:ext cx="8423238" cy="6088828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70F7B791-3E82-4626-B251-75AA085FB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8C2BC35-39F3-43C3-A345-9C50AD497E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12A55CD5-68E2-49EE-8975-3902A9EF7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B2F4C066-9703-4F26-8D68-8964D9ED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11C6D66-BF37-4D3D-B088-E24344E3C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235B3D3D-7A5D-442F-9411-42FAE9381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32" y="1016543"/>
            <a:ext cx="8144218" cy="4824913"/>
          </a:xfrm>
          <a:prstGeom prst="rect">
            <a:avLst/>
          </a:prstGeom>
        </p:spPr>
      </p:pic>
      <p:sp>
        <p:nvSpPr>
          <p:cNvPr id="13" name="Oval 51">
            <a:extLst>
              <a:ext uri="{FF2B5EF4-FFF2-40B4-BE49-F238E27FC236}">
                <a16:creationId xmlns:a16="http://schemas.microsoft.com/office/drawing/2014/main" id="{3389A883-B05D-4B10-A1F5-01F4A2328560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125745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186FE467-CF22-4237-837C-C576C1BCC8E4}"/>
              </a:ext>
            </a:extLst>
          </p:cNvPr>
          <p:cNvGrpSpPr/>
          <p:nvPr/>
        </p:nvGrpSpPr>
        <p:grpSpPr>
          <a:xfrm>
            <a:off x="1884381" y="769172"/>
            <a:ext cx="8423238" cy="6088828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E54944D0-672F-412F-BDBA-062D5E2FF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5D890EA7-2678-4B9E-9A80-FAE520D8B3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0ED54AB7-A7E5-4318-AA19-A65B3DA38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E931EA43-EFBC-4279-A82C-684470766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EDDCBD2F-2BE1-47E7-B977-5DFEA707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F17E176-8ADA-423E-830B-6CB9DCD7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629" y="973708"/>
            <a:ext cx="8180050" cy="4334552"/>
          </a:xfrm>
          <a:prstGeom prst="rect">
            <a:avLst/>
          </a:prstGeom>
        </p:spPr>
      </p:pic>
      <p:sp>
        <p:nvSpPr>
          <p:cNvPr id="12" name="Oval 51">
            <a:extLst>
              <a:ext uri="{FF2B5EF4-FFF2-40B4-BE49-F238E27FC236}">
                <a16:creationId xmlns:a16="http://schemas.microsoft.com/office/drawing/2014/main" id="{CE0653DF-B7BD-49A1-B1E5-E964F5989656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02070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3">
            <a:extLst>
              <a:ext uri="{FF2B5EF4-FFF2-40B4-BE49-F238E27FC236}">
                <a16:creationId xmlns:a16="http://schemas.microsoft.com/office/drawing/2014/main" id="{06DC271B-3B52-49FD-9D1B-D168183CAFD3}"/>
              </a:ext>
            </a:extLst>
          </p:cNvPr>
          <p:cNvGrpSpPr/>
          <p:nvPr/>
        </p:nvGrpSpPr>
        <p:grpSpPr>
          <a:xfrm>
            <a:off x="1884381" y="769172"/>
            <a:ext cx="8423238" cy="6088828"/>
            <a:chOff x="2244725" y="2692929"/>
            <a:chExt cx="3076575" cy="2457450"/>
          </a:xfrm>
        </p:grpSpPr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3258C58B-598A-4432-B9DB-55629361A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725" y="4442354"/>
              <a:ext cx="3076575" cy="369888"/>
            </a:xfrm>
            <a:custGeom>
              <a:avLst/>
              <a:gdLst>
                <a:gd name="T0" fmla="*/ 373 w 966"/>
                <a:gd name="T1" fmla="*/ 116 h 116"/>
                <a:gd name="T2" fmla="*/ 145 w 966"/>
                <a:gd name="T3" fmla="*/ 116 h 116"/>
                <a:gd name="T4" fmla="*/ 36 w 966"/>
                <a:gd name="T5" fmla="*/ 116 h 116"/>
                <a:gd name="T6" fmla="*/ 2 w 966"/>
                <a:gd name="T7" fmla="*/ 89 h 116"/>
                <a:gd name="T8" fmla="*/ 0 w 966"/>
                <a:gd name="T9" fmla="*/ 75 h 116"/>
                <a:gd name="T10" fmla="*/ 0 w 966"/>
                <a:gd name="T11" fmla="*/ 0 h 116"/>
                <a:gd name="T12" fmla="*/ 943 w 966"/>
                <a:gd name="T13" fmla="*/ 0 h 116"/>
                <a:gd name="T14" fmla="*/ 966 w 966"/>
                <a:gd name="T15" fmla="*/ 0 h 116"/>
                <a:gd name="T16" fmla="*/ 966 w 966"/>
                <a:gd name="T17" fmla="*/ 79 h 116"/>
                <a:gd name="T18" fmla="*/ 928 w 966"/>
                <a:gd name="T19" fmla="*/ 116 h 116"/>
                <a:gd name="T20" fmla="*/ 600 w 966"/>
                <a:gd name="T21" fmla="*/ 116 h 116"/>
                <a:gd name="T22" fmla="*/ 592 w 966"/>
                <a:gd name="T23" fmla="*/ 116 h 116"/>
                <a:gd name="T24" fmla="*/ 585 w 966"/>
                <a:gd name="T25" fmla="*/ 116 h 116"/>
                <a:gd name="T26" fmla="*/ 383 w 966"/>
                <a:gd name="T27" fmla="*/ 116 h 116"/>
                <a:gd name="T28" fmla="*/ 373 w 966"/>
                <a:gd name="T2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6" h="116">
                  <a:moveTo>
                    <a:pt x="373" y="116"/>
                  </a:moveTo>
                  <a:cubicBezTo>
                    <a:pt x="297" y="116"/>
                    <a:pt x="221" y="116"/>
                    <a:pt x="145" y="116"/>
                  </a:cubicBezTo>
                  <a:cubicBezTo>
                    <a:pt x="109" y="116"/>
                    <a:pt x="72" y="116"/>
                    <a:pt x="36" y="116"/>
                  </a:cubicBezTo>
                  <a:cubicBezTo>
                    <a:pt x="21" y="116"/>
                    <a:pt x="5" y="104"/>
                    <a:pt x="2" y="89"/>
                  </a:cubicBezTo>
                  <a:cubicBezTo>
                    <a:pt x="0" y="84"/>
                    <a:pt x="0" y="80"/>
                    <a:pt x="0" y="75"/>
                  </a:cubicBezTo>
                  <a:cubicBezTo>
                    <a:pt x="0" y="52"/>
                    <a:pt x="0" y="0"/>
                    <a:pt x="0" y="0"/>
                  </a:cubicBezTo>
                  <a:cubicBezTo>
                    <a:pt x="0" y="0"/>
                    <a:pt x="631" y="0"/>
                    <a:pt x="943" y="0"/>
                  </a:cubicBezTo>
                  <a:cubicBezTo>
                    <a:pt x="950" y="0"/>
                    <a:pt x="959" y="0"/>
                    <a:pt x="966" y="0"/>
                  </a:cubicBezTo>
                  <a:cubicBezTo>
                    <a:pt x="966" y="0"/>
                    <a:pt x="966" y="56"/>
                    <a:pt x="966" y="79"/>
                  </a:cubicBezTo>
                  <a:cubicBezTo>
                    <a:pt x="966" y="100"/>
                    <a:pt x="949" y="116"/>
                    <a:pt x="928" y="116"/>
                  </a:cubicBezTo>
                  <a:cubicBezTo>
                    <a:pt x="819" y="116"/>
                    <a:pt x="709" y="116"/>
                    <a:pt x="600" y="116"/>
                  </a:cubicBezTo>
                  <a:cubicBezTo>
                    <a:pt x="598" y="116"/>
                    <a:pt x="595" y="116"/>
                    <a:pt x="592" y="116"/>
                  </a:cubicBezTo>
                  <a:cubicBezTo>
                    <a:pt x="590" y="116"/>
                    <a:pt x="587" y="116"/>
                    <a:pt x="585" y="116"/>
                  </a:cubicBezTo>
                  <a:cubicBezTo>
                    <a:pt x="517" y="116"/>
                    <a:pt x="450" y="116"/>
                    <a:pt x="383" y="116"/>
                  </a:cubicBezTo>
                  <a:lnTo>
                    <a:pt x="373" y="116"/>
                  </a:ln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E5E3F105-D115-4212-BFCF-8AF30B99A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4725" y="2692929"/>
              <a:ext cx="3076575" cy="1749425"/>
            </a:xfrm>
            <a:custGeom>
              <a:avLst/>
              <a:gdLst>
                <a:gd name="T0" fmla="*/ 966 w 966"/>
                <a:gd name="T1" fmla="*/ 549 h 549"/>
                <a:gd name="T2" fmla="*/ 943 w 966"/>
                <a:gd name="T3" fmla="*/ 549 h 549"/>
                <a:gd name="T4" fmla="*/ 0 w 966"/>
                <a:gd name="T5" fmla="*/ 549 h 549"/>
                <a:gd name="T6" fmla="*/ 0 w 966"/>
                <a:gd name="T7" fmla="*/ 108 h 549"/>
                <a:gd name="T8" fmla="*/ 1 w 966"/>
                <a:gd name="T9" fmla="*/ 39 h 549"/>
                <a:gd name="T10" fmla="*/ 14 w 966"/>
                <a:gd name="T11" fmla="*/ 9 h 549"/>
                <a:gd name="T12" fmla="*/ 39 w 966"/>
                <a:gd name="T13" fmla="*/ 1 h 549"/>
                <a:gd name="T14" fmla="*/ 806 w 966"/>
                <a:gd name="T15" fmla="*/ 1 h 549"/>
                <a:gd name="T16" fmla="*/ 926 w 966"/>
                <a:gd name="T17" fmla="*/ 1 h 549"/>
                <a:gd name="T18" fmla="*/ 966 w 966"/>
                <a:gd name="T19" fmla="*/ 41 h 549"/>
                <a:gd name="T20" fmla="*/ 966 w 966"/>
                <a:gd name="T21" fmla="*/ 549 h 549"/>
                <a:gd name="T22" fmla="*/ 483 w 966"/>
                <a:gd name="T23" fmla="*/ 511 h 549"/>
                <a:gd name="T24" fmla="*/ 923 w 966"/>
                <a:gd name="T25" fmla="*/ 511 h 549"/>
                <a:gd name="T26" fmla="*/ 928 w 966"/>
                <a:gd name="T27" fmla="*/ 506 h 549"/>
                <a:gd name="T28" fmla="*/ 928 w 966"/>
                <a:gd name="T29" fmla="*/ 45 h 549"/>
                <a:gd name="T30" fmla="*/ 922 w 966"/>
                <a:gd name="T31" fmla="*/ 38 h 549"/>
                <a:gd name="T32" fmla="*/ 44 w 966"/>
                <a:gd name="T33" fmla="*/ 38 h 549"/>
                <a:gd name="T34" fmla="*/ 38 w 966"/>
                <a:gd name="T35" fmla="*/ 45 h 549"/>
                <a:gd name="T36" fmla="*/ 38 w 966"/>
                <a:gd name="T37" fmla="*/ 505 h 549"/>
                <a:gd name="T38" fmla="*/ 44 w 966"/>
                <a:gd name="T39" fmla="*/ 511 h 549"/>
                <a:gd name="T40" fmla="*/ 483 w 966"/>
                <a:gd name="T41" fmla="*/ 511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6" h="549">
                  <a:moveTo>
                    <a:pt x="966" y="549"/>
                  </a:moveTo>
                  <a:cubicBezTo>
                    <a:pt x="959" y="549"/>
                    <a:pt x="950" y="549"/>
                    <a:pt x="943" y="549"/>
                  </a:cubicBezTo>
                  <a:cubicBezTo>
                    <a:pt x="631" y="549"/>
                    <a:pt x="0" y="549"/>
                    <a:pt x="0" y="549"/>
                  </a:cubicBezTo>
                  <a:cubicBezTo>
                    <a:pt x="0" y="549"/>
                    <a:pt x="0" y="254"/>
                    <a:pt x="0" y="108"/>
                  </a:cubicBezTo>
                  <a:cubicBezTo>
                    <a:pt x="0" y="85"/>
                    <a:pt x="1" y="62"/>
                    <a:pt x="1" y="39"/>
                  </a:cubicBezTo>
                  <a:cubicBezTo>
                    <a:pt x="2" y="27"/>
                    <a:pt x="4" y="17"/>
                    <a:pt x="14" y="9"/>
                  </a:cubicBezTo>
                  <a:cubicBezTo>
                    <a:pt x="21" y="3"/>
                    <a:pt x="30" y="1"/>
                    <a:pt x="39" y="1"/>
                  </a:cubicBezTo>
                  <a:cubicBezTo>
                    <a:pt x="295" y="1"/>
                    <a:pt x="550" y="1"/>
                    <a:pt x="806" y="1"/>
                  </a:cubicBezTo>
                  <a:cubicBezTo>
                    <a:pt x="846" y="1"/>
                    <a:pt x="886" y="2"/>
                    <a:pt x="926" y="1"/>
                  </a:cubicBezTo>
                  <a:cubicBezTo>
                    <a:pt x="949" y="0"/>
                    <a:pt x="966" y="19"/>
                    <a:pt x="966" y="41"/>
                  </a:cubicBezTo>
                  <a:cubicBezTo>
                    <a:pt x="966" y="209"/>
                    <a:pt x="966" y="549"/>
                    <a:pt x="966" y="549"/>
                  </a:cubicBezTo>
                  <a:close/>
                  <a:moveTo>
                    <a:pt x="483" y="511"/>
                  </a:moveTo>
                  <a:cubicBezTo>
                    <a:pt x="630" y="511"/>
                    <a:pt x="776" y="511"/>
                    <a:pt x="923" y="511"/>
                  </a:cubicBezTo>
                  <a:cubicBezTo>
                    <a:pt x="926" y="511"/>
                    <a:pt x="928" y="511"/>
                    <a:pt x="928" y="506"/>
                  </a:cubicBezTo>
                  <a:cubicBezTo>
                    <a:pt x="928" y="352"/>
                    <a:pt x="928" y="199"/>
                    <a:pt x="928" y="45"/>
                  </a:cubicBezTo>
                  <a:cubicBezTo>
                    <a:pt x="928" y="37"/>
                    <a:pt x="929" y="38"/>
                    <a:pt x="922" y="38"/>
                  </a:cubicBezTo>
                  <a:cubicBezTo>
                    <a:pt x="629" y="38"/>
                    <a:pt x="337" y="38"/>
                    <a:pt x="44" y="38"/>
                  </a:cubicBezTo>
                  <a:cubicBezTo>
                    <a:pt x="37" y="38"/>
                    <a:pt x="38" y="37"/>
                    <a:pt x="38" y="45"/>
                  </a:cubicBezTo>
                  <a:cubicBezTo>
                    <a:pt x="38" y="198"/>
                    <a:pt x="38" y="351"/>
                    <a:pt x="38" y="505"/>
                  </a:cubicBezTo>
                  <a:cubicBezTo>
                    <a:pt x="38" y="511"/>
                    <a:pt x="38" y="511"/>
                    <a:pt x="44" y="511"/>
                  </a:cubicBezTo>
                  <a:cubicBezTo>
                    <a:pt x="190" y="511"/>
                    <a:pt x="337" y="511"/>
                    <a:pt x="483" y="5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94AC1806-556E-41A7-9EB8-0D326EC6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4894792"/>
              <a:ext cx="1060450" cy="249238"/>
            </a:xfrm>
            <a:custGeom>
              <a:avLst/>
              <a:gdLst>
                <a:gd name="T0" fmla="*/ 278 w 333"/>
                <a:gd name="T1" fmla="*/ 0 h 78"/>
                <a:gd name="T2" fmla="*/ 282 w 333"/>
                <a:gd name="T3" fmla="*/ 34 h 78"/>
                <a:gd name="T4" fmla="*/ 288 w 333"/>
                <a:gd name="T5" fmla="*/ 60 h 78"/>
                <a:gd name="T6" fmla="*/ 298 w 333"/>
                <a:gd name="T7" fmla="*/ 67 h 78"/>
                <a:gd name="T8" fmla="*/ 329 w 333"/>
                <a:gd name="T9" fmla="*/ 74 h 78"/>
                <a:gd name="T10" fmla="*/ 333 w 333"/>
                <a:gd name="T11" fmla="*/ 76 h 78"/>
                <a:gd name="T12" fmla="*/ 329 w 333"/>
                <a:gd name="T13" fmla="*/ 77 h 78"/>
                <a:gd name="T14" fmla="*/ 221 w 333"/>
                <a:gd name="T15" fmla="*/ 77 h 78"/>
                <a:gd name="T16" fmla="*/ 6 w 333"/>
                <a:gd name="T17" fmla="*/ 77 h 78"/>
                <a:gd name="T18" fmla="*/ 0 w 333"/>
                <a:gd name="T19" fmla="*/ 76 h 78"/>
                <a:gd name="T20" fmla="*/ 5 w 333"/>
                <a:gd name="T21" fmla="*/ 74 h 78"/>
                <a:gd name="T22" fmla="*/ 35 w 333"/>
                <a:gd name="T23" fmla="*/ 67 h 78"/>
                <a:gd name="T24" fmla="*/ 49 w 333"/>
                <a:gd name="T25" fmla="*/ 50 h 78"/>
                <a:gd name="T26" fmla="*/ 56 w 333"/>
                <a:gd name="T27" fmla="*/ 0 h 78"/>
                <a:gd name="T28" fmla="*/ 66 w 333"/>
                <a:gd name="T29" fmla="*/ 0 h 78"/>
                <a:gd name="T30" fmla="*/ 278 w 333"/>
                <a:gd name="T3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3" h="78">
                  <a:moveTo>
                    <a:pt x="278" y="0"/>
                  </a:moveTo>
                  <a:cubicBezTo>
                    <a:pt x="280" y="12"/>
                    <a:pt x="280" y="23"/>
                    <a:pt x="282" y="34"/>
                  </a:cubicBezTo>
                  <a:cubicBezTo>
                    <a:pt x="283" y="43"/>
                    <a:pt x="285" y="51"/>
                    <a:pt x="288" y="60"/>
                  </a:cubicBezTo>
                  <a:cubicBezTo>
                    <a:pt x="290" y="64"/>
                    <a:pt x="293" y="67"/>
                    <a:pt x="298" y="67"/>
                  </a:cubicBezTo>
                  <a:cubicBezTo>
                    <a:pt x="309" y="68"/>
                    <a:pt x="319" y="72"/>
                    <a:pt x="329" y="74"/>
                  </a:cubicBezTo>
                  <a:cubicBezTo>
                    <a:pt x="331" y="74"/>
                    <a:pt x="333" y="74"/>
                    <a:pt x="333" y="76"/>
                  </a:cubicBezTo>
                  <a:cubicBezTo>
                    <a:pt x="333" y="78"/>
                    <a:pt x="330" y="77"/>
                    <a:pt x="329" y="77"/>
                  </a:cubicBezTo>
                  <a:cubicBezTo>
                    <a:pt x="293" y="77"/>
                    <a:pt x="257" y="77"/>
                    <a:pt x="221" y="77"/>
                  </a:cubicBezTo>
                  <a:cubicBezTo>
                    <a:pt x="149" y="77"/>
                    <a:pt x="78" y="77"/>
                    <a:pt x="6" y="77"/>
                  </a:cubicBezTo>
                  <a:cubicBezTo>
                    <a:pt x="4" y="77"/>
                    <a:pt x="2" y="78"/>
                    <a:pt x="0" y="76"/>
                  </a:cubicBezTo>
                  <a:cubicBezTo>
                    <a:pt x="1" y="74"/>
                    <a:pt x="3" y="74"/>
                    <a:pt x="5" y="74"/>
                  </a:cubicBezTo>
                  <a:cubicBezTo>
                    <a:pt x="15" y="72"/>
                    <a:pt x="25" y="69"/>
                    <a:pt x="35" y="67"/>
                  </a:cubicBezTo>
                  <a:cubicBezTo>
                    <a:pt x="44" y="66"/>
                    <a:pt x="46" y="61"/>
                    <a:pt x="49" y="50"/>
                  </a:cubicBezTo>
                  <a:cubicBezTo>
                    <a:pt x="52" y="35"/>
                    <a:pt x="56" y="0"/>
                    <a:pt x="5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207" y="0"/>
                    <a:pt x="278" y="0"/>
                  </a:cubicBezTo>
                  <a:close/>
                </a:path>
              </a:pathLst>
            </a:custGeom>
            <a:solidFill>
              <a:srgbClr val="F5F6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38BD12B3-90D8-4966-ABBF-D1826DB10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000" y="4812242"/>
              <a:ext cx="708025" cy="82550"/>
            </a:xfrm>
            <a:custGeom>
              <a:avLst/>
              <a:gdLst>
                <a:gd name="T0" fmla="*/ 222 w 222"/>
                <a:gd name="T1" fmla="*/ 26 h 26"/>
                <a:gd name="T2" fmla="*/ 10 w 222"/>
                <a:gd name="T3" fmla="*/ 26 h 26"/>
                <a:gd name="T4" fmla="*/ 0 w 222"/>
                <a:gd name="T5" fmla="*/ 26 h 26"/>
                <a:gd name="T6" fmla="*/ 1 w 222"/>
                <a:gd name="T7" fmla="*/ 0 h 26"/>
                <a:gd name="T8" fmla="*/ 11 w 222"/>
                <a:gd name="T9" fmla="*/ 0 h 26"/>
                <a:gd name="T10" fmla="*/ 213 w 222"/>
                <a:gd name="T11" fmla="*/ 0 h 26"/>
                <a:gd name="T12" fmla="*/ 220 w 222"/>
                <a:gd name="T13" fmla="*/ 0 h 26"/>
                <a:gd name="T14" fmla="*/ 222 w 222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26">
                  <a:moveTo>
                    <a:pt x="222" y="26"/>
                  </a:moveTo>
                  <a:cubicBezTo>
                    <a:pt x="151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1" y="9"/>
                    <a:pt x="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45" y="0"/>
                    <a:pt x="213" y="0"/>
                  </a:cubicBezTo>
                  <a:cubicBezTo>
                    <a:pt x="215" y="0"/>
                    <a:pt x="218" y="0"/>
                    <a:pt x="220" y="0"/>
                  </a:cubicBezTo>
                  <a:lnTo>
                    <a:pt x="222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198F158E-C045-49AF-8915-9F7EFC51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5134504"/>
              <a:ext cx="1060450" cy="15875"/>
            </a:xfrm>
            <a:custGeom>
              <a:avLst/>
              <a:gdLst>
                <a:gd name="T0" fmla="*/ 167 w 333"/>
                <a:gd name="T1" fmla="*/ 2 h 5"/>
                <a:gd name="T2" fmla="*/ 331 w 333"/>
                <a:gd name="T3" fmla="*/ 2 h 5"/>
                <a:gd name="T4" fmla="*/ 333 w 333"/>
                <a:gd name="T5" fmla="*/ 3 h 5"/>
                <a:gd name="T6" fmla="*/ 331 w 333"/>
                <a:gd name="T7" fmla="*/ 5 h 5"/>
                <a:gd name="T8" fmla="*/ 324 w 333"/>
                <a:gd name="T9" fmla="*/ 5 h 5"/>
                <a:gd name="T10" fmla="*/ 6 w 333"/>
                <a:gd name="T11" fmla="*/ 5 h 5"/>
                <a:gd name="T12" fmla="*/ 0 w 333"/>
                <a:gd name="T13" fmla="*/ 3 h 5"/>
                <a:gd name="T14" fmla="*/ 6 w 333"/>
                <a:gd name="T15" fmla="*/ 2 h 5"/>
                <a:gd name="T16" fmla="*/ 167 w 333"/>
                <a:gd name="T17" fmla="*/ 2 h 5"/>
                <a:gd name="T18" fmla="*/ 167 w 333"/>
                <a:gd name="T1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5">
                  <a:moveTo>
                    <a:pt x="167" y="2"/>
                  </a:moveTo>
                  <a:cubicBezTo>
                    <a:pt x="222" y="2"/>
                    <a:pt x="276" y="2"/>
                    <a:pt x="331" y="2"/>
                  </a:cubicBezTo>
                  <a:cubicBezTo>
                    <a:pt x="332" y="2"/>
                    <a:pt x="333" y="1"/>
                    <a:pt x="333" y="3"/>
                  </a:cubicBezTo>
                  <a:cubicBezTo>
                    <a:pt x="333" y="4"/>
                    <a:pt x="332" y="5"/>
                    <a:pt x="331" y="5"/>
                  </a:cubicBezTo>
                  <a:cubicBezTo>
                    <a:pt x="328" y="5"/>
                    <a:pt x="326" y="5"/>
                    <a:pt x="324" y="5"/>
                  </a:cubicBezTo>
                  <a:cubicBezTo>
                    <a:pt x="218" y="5"/>
                    <a:pt x="112" y="5"/>
                    <a:pt x="6" y="5"/>
                  </a:cubicBezTo>
                  <a:cubicBezTo>
                    <a:pt x="4" y="5"/>
                    <a:pt x="0" y="5"/>
                    <a:pt x="0" y="3"/>
                  </a:cubicBezTo>
                  <a:cubicBezTo>
                    <a:pt x="0" y="0"/>
                    <a:pt x="4" y="2"/>
                    <a:pt x="6" y="2"/>
                  </a:cubicBezTo>
                  <a:cubicBezTo>
                    <a:pt x="60" y="2"/>
                    <a:pt x="114" y="2"/>
                    <a:pt x="167" y="2"/>
                  </a:cubicBezTo>
                  <a:cubicBezTo>
                    <a:pt x="167" y="2"/>
                    <a:pt x="167" y="2"/>
                    <a:pt x="167" y="2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12AD5B3-2255-4DFE-B867-DA625D95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52" y="950840"/>
            <a:ext cx="8160140" cy="4746819"/>
          </a:xfrm>
          <a:prstGeom prst="rect">
            <a:avLst/>
          </a:prstGeom>
        </p:spPr>
      </p:pic>
      <p:sp>
        <p:nvSpPr>
          <p:cNvPr id="13" name="Oval 51">
            <a:extLst>
              <a:ext uri="{FF2B5EF4-FFF2-40B4-BE49-F238E27FC236}">
                <a16:creationId xmlns:a16="http://schemas.microsoft.com/office/drawing/2014/main" id="{7AA2F105-6DD8-491C-B4E9-B15FD2C6CCD0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04477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1">
            <a:extLst>
              <a:ext uri="{FF2B5EF4-FFF2-40B4-BE49-F238E27FC236}">
                <a16:creationId xmlns:a16="http://schemas.microsoft.com/office/drawing/2014/main" id="{5EFF8238-EEBE-457B-B771-8696585AA634}"/>
              </a:ext>
            </a:extLst>
          </p:cNvPr>
          <p:cNvSpPr txBox="1"/>
          <p:nvPr/>
        </p:nvSpPr>
        <p:spPr>
          <a:xfrm>
            <a:off x="4586245" y="2999184"/>
            <a:ext cx="65164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Conclusion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A945658D-F929-4B5C-8843-9D087D9ADD10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3">
            <a:extLst>
              <a:ext uri="{FF2B5EF4-FFF2-40B4-BE49-F238E27FC236}">
                <a16:creationId xmlns:a16="http://schemas.microsoft.com/office/drawing/2014/main" id="{8182860B-29FD-43E2-8036-DAB739D40668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9" name="Group 112">
              <a:extLst>
                <a:ext uri="{FF2B5EF4-FFF2-40B4-BE49-F238E27FC236}">
                  <a16:creationId xmlns:a16="http://schemas.microsoft.com/office/drawing/2014/main" id="{4DF3D687-C626-4F1F-B4F6-85CC09C17E94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C53E421C-5C3E-4141-BFD4-FC4129DD00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ECD89D5C-D9C8-4176-8A80-5BD0AE3F2B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854B5551-45FF-4F8F-A9E8-ECABE9DCEC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1F772BF1-A19C-4D0E-B25A-C3AEAFA593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1D1B96DD-B0F2-4A73-9180-CB1F4B1FC2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" name="Straight Connector 131">
              <a:extLst>
                <a:ext uri="{FF2B5EF4-FFF2-40B4-BE49-F238E27FC236}">
                  <a16:creationId xmlns:a16="http://schemas.microsoft.com/office/drawing/2014/main" id="{D36A46C5-0CEF-4A27-A672-2F8BFE89AF17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FD42055F-E234-4271-B519-5BBAF1E4A693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2822CBB9-1B30-4065-9053-E1FD13E246B8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B2D20835-5D88-493E-803B-0909BCAA9E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9BCC892A-5511-4D7B-B73D-D180D01F59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0875544E-7851-4A5C-BB15-22C69285B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EDC31F4C-3501-4FAB-871F-AD6BAEF2D6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852AE6DE-4273-4290-BD1D-B5AB30AA82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Connector 134">
              <a:extLst>
                <a:ext uri="{FF2B5EF4-FFF2-40B4-BE49-F238E27FC236}">
                  <a16:creationId xmlns:a16="http://schemas.microsoft.com/office/drawing/2014/main" id="{11A03AA9-63F9-44BA-B7D2-A76A04538639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97D40CF6-656E-4676-8FB8-E79259DA503E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5" name="Group 118">
              <a:extLst>
                <a:ext uri="{FF2B5EF4-FFF2-40B4-BE49-F238E27FC236}">
                  <a16:creationId xmlns:a16="http://schemas.microsoft.com/office/drawing/2014/main" id="{79E781D0-1277-48CB-83C8-8F8683DC916E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CCB85DA9-2C23-49F6-9C6B-6176B23289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3A4593F4-1532-4564-9731-7A493552EE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CAB21D59-D147-40B6-9E1A-DEB36F2311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7F168A3-CA37-4934-B553-B781A29687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E899E6F9-F09E-4DDB-B3CF-4DC22A72DC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" name="Straight Connector 135">
              <a:extLst>
                <a:ext uri="{FF2B5EF4-FFF2-40B4-BE49-F238E27FC236}">
                  <a16:creationId xmlns:a16="http://schemas.microsoft.com/office/drawing/2014/main" id="{9CC6F7A1-0D68-452A-B7D9-256076457441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96E89FEF-5920-45E1-97F1-08A434724640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33" name="Group 124">
              <a:extLst>
                <a:ext uri="{FF2B5EF4-FFF2-40B4-BE49-F238E27FC236}">
                  <a16:creationId xmlns:a16="http://schemas.microsoft.com/office/drawing/2014/main" id="{C9E489AC-B5C4-4B58-BA8D-47E3E40918FB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F64A5FBE-0CDE-40F2-90D6-839255E515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AC4BF518-E91C-4912-8855-6CBCC551D6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0C4ACAC3-4B00-4633-8973-9ACA385C95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1A063ED1-47FE-422C-81CA-B161FE26AC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4790AAAE-1719-4902-9500-FD93ADCD33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" name="Straight Connector 136">
              <a:extLst>
                <a:ext uri="{FF2B5EF4-FFF2-40B4-BE49-F238E27FC236}">
                  <a16:creationId xmlns:a16="http://schemas.microsoft.com/office/drawing/2014/main" id="{FB6B7B4C-C01F-47C6-91F1-A102E16F8630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7065C271-A3BA-400E-B5E4-D9044E1A4E4F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5CA9D341-0B42-40E6-8DB8-327E4163477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1143C270-80E6-4BFB-A8DC-27F111B3075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1ABA608-F042-4567-977F-A115D3D3CA4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4BB6971-E531-4D97-9E14-DCB6B38EA0F6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C16FD16D-B552-43BD-9021-5DF9E84C8E9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EB34CE41-71A9-495F-9EC7-BCA21A97BAE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3B6C9D2-DC5F-49BD-8D71-DB21EDB6EE0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0440DB6-8BBF-4851-BFF8-50B0AB75ECF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0C5BBCF-7A63-4AEB-B0B6-3CD9C127051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B7A2D3D5-BFDD-4228-A9E9-E5D9E3B8E18D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FCEE31CD-1B72-4562-8DF8-C0A4242C70A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97406D4-C481-4CC8-801F-2E8F02CA60B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4D67CED0-6AFC-45F4-9C23-A55238D636D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38701423-4CB6-464B-AB06-EBC903A706D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Oval 51">
            <a:extLst>
              <a:ext uri="{FF2B5EF4-FFF2-40B4-BE49-F238E27FC236}">
                <a16:creationId xmlns:a16="http://schemas.microsoft.com/office/drawing/2014/main" id="{BDCFAE1E-7F07-489D-B4F2-6ADEDC49495E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59002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238CBF3-7C02-4EAB-9ED2-6FC372FE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3685"/>
            <a:ext cx="10515600" cy="15001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Cet application vise à aider les administrateurs de Zid.tn à bien gérer leurs projets d’une façon </a:t>
            </a:r>
            <a:r>
              <a:rPr lang="fr-FR" dirty="0" err="1">
                <a:solidFill>
                  <a:schemeClr val="bg1"/>
                </a:solidFill>
              </a:rPr>
              <a:t>efficase</a:t>
            </a:r>
            <a:r>
              <a:rPr lang="fr-F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460F43C0-F302-4FE5-9F0C-0667ADBAE484}"/>
              </a:ext>
            </a:extLst>
          </p:cNvPr>
          <p:cNvSpPr txBox="1">
            <a:spLocks/>
          </p:cNvSpPr>
          <p:nvPr/>
        </p:nvSpPr>
        <p:spPr>
          <a:xfrm>
            <a:off x="838200" y="2883872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ce stage a été une occasion de découvrir des nouvelles technologies et un espace de travail professionnel.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DB9C8340-2A3E-46EC-96FB-A388474CBF56}"/>
              </a:ext>
            </a:extLst>
          </p:cNvPr>
          <p:cNvSpPr txBox="1">
            <a:spLocks/>
          </p:cNvSpPr>
          <p:nvPr/>
        </p:nvSpPr>
        <p:spPr>
          <a:xfrm>
            <a:off x="838200" y="450125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Finalement, ce projet est plein peut avoir des nouveaux fonctionnalités qu’on n’a pas réalisés, comme les notifications automatique et la gestion des rapport.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51">
            <a:extLst>
              <a:ext uri="{FF2B5EF4-FFF2-40B4-BE49-F238E27FC236}">
                <a16:creationId xmlns:a16="http://schemas.microsoft.com/office/drawing/2014/main" id="{1ADF6FC6-C8BD-4699-B497-F2493E795817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177203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EF72E-84C6-4D18-9C10-C3BE0CF2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Merci de votre attention.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51">
            <a:extLst>
              <a:ext uri="{FF2B5EF4-FFF2-40B4-BE49-F238E27FC236}">
                <a16:creationId xmlns:a16="http://schemas.microsoft.com/office/drawing/2014/main" id="{EC7D8BDD-C9BF-4ABC-A78E-A4C3BDB7BF0D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3073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288E56A9-C6F6-4992-BEC9-41D207556AAD}"/>
              </a:ext>
            </a:extLst>
          </p:cNvPr>
          <p:cNvSpPr txBox="1"/>
          <p:nvPr/>
        </p:nvSpPr>
        <p:spPr>
          <a:xfrm>
            <a:off x="4694223" y="3071816"/>
            <a:ext cx="65164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Cadre Générale du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projet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57975B-08E8-4F27-B644-908CB29C43C2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3">
            <a:extLst>
              <a:ext uri="{FF2B5EF4-FFF2-40B4-BE49-F238E27FC236}">
                <a16:creationId xmlns:a16="http://schemas.microsoft.com/office/drawing/2014/main" id="{8D2390FF-FD77-4764-A02C-0641E96BC235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7" name="Group 112">
              <a:extLst>
                <a:ext uri="{FF2B5EF4-FFF2-40B4-BE49-F238E27FC236}">
                  <a16:creationId xmlns:a16="http://schemas.microsoft.com/office/drawing/2014/main" id="{187EB774-0E72-4E3C-A3D5-C824C075B8CC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0F3C0849-57DB-40AA-84F7-C72BDDC4F4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B3691D91-485F-4B8B-B326-D2AD82C178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A1584690-9956-4191-A9FB-637B469ED8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71071B7-6F5D-42CC-8F9C-E9A541B491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C295DE0E-71C0-4C69-A3A7-2C9CB19E0E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" name="Straight Connector 131">
              <a:extLst>
                <a:ext uri="{FF2B5EF4-FFF2-40B4-BE49-F238E27FC236}">
                  <a16:creationId xmlns:a16="http://schemas.microsoft.com/office/drawing/2014/main" id="{5940AEC7-DFFE-4100-B31D-9413090F88DA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0">
            <a:extLst>
              <a:ext uri="{FF2B5EF4-FFF2-40B4-BE49-F238E27FC236}">
                <a16:creationId xmlns:a16="http://schemas.microsoft.com/office/drawing/2014/main" id="{715D9F89-C2B5-404A-BA97-317937E6372D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D4E79A12-59A5-41A0-BB04-D8B3C218786B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E8079B0A-BBEA-4994-9E0F-D7ECB30577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4C028E86-58A3-4A27-B915-89BB98B295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 7">
                <a:extLst>
                  <a:ext uri="{FF2B5EF4-FFF2-40B4-BE49-F238E27FC236}">
                    <a16:creationId xmlns:a16="http://schemas.microsoft.com/office/drawing/2014/main" id="{89D9A635-4C81-4371-AC7A-5003138C09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8">
                <a:extLst>
                  <a:ext uri="{FF2B5EF4-FFF2-40B4-BE49-F238E27FC236}">
                    <a16:creationId xmlns:a16="http://schemas.microsoft.com/office/drawing/2014/main" id="{91DA321F-F61D-4B56-B63C-250EABD597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951C7593-458E-4510-8989-5033553A7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34">
              <a:extLst>
                <a:ext uri="{FF2B5EF4-FFF2-40B4-BE49-F238E27FC236}">
                  <a16:creationId xmlns:a16="http://schemas.microsoft.com/office/drawing/2014/main" id="{8DD697BB-0488-4D8B-8FB7-3EA67DFDEBDA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84D50848-CEA1-4249-8A57-C54CD486F303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3" name="Group 118">
              <a:extLst>
                <a:ext uri="{FF2B5EF4-FFF2-40B4-BE49-F238E27FC236}">
                  <a16:creationId xmlns:a16="http://schemas.microsoft.com/office/drawing/2014/main" id="{22C3CF71-9E0B-4E7F-9799-3FFCD928D773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BB7BBA89-7CAD-4BFD-BAA4-3D0A9CF53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90DDEF5-F4EB-4FC9-BF04-49A2985731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DAFB94E-9F5D-45FC-9D3A-7D2E3942D4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37AEF89D-EA2F-4D55-91F7-C321324ECA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C6D97BA0-3D57-4523-8D3A-85202CCFAA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Connector 135">
              <a:extLst>
                <a:ext uri="{FF2B5EF4-FFF2-40B4-BE49-F238E27FC236}">
                  <a16:creationId xmlns:a16="http://schemas.microsoft.com/office/drawing/2014/main" id="{1A44B340-6AC0-4A1F-8816-B0EB4A6B68B0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B737A0-5B58-4927-ABA4-242359219194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31" name="Group 124">
              <a:extLst>
                <a:ext uri="{FF2B5EF4-FFF2-40B4-BE49-F238E27FC236}">
                  <a16:creationId xmlns:a16="http://schemas.microsoft.com/office/drawing/2014/main" id="{ED488985-19F1-44DB-B9C2-DE0E64C52AEF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3" name="Freeform 5">
                <a:extLst>
                  <a:ext uri="{FF2B5EF4-FFF2-40B4-BE49-F238E27FC236}">
                    <a16:creationId xmlns:a16="http://schemas.microsoft.com/office/drawing/2014/main" id="{A4989AED-2DA4-47C3-BCF1-4FDCF09DCE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 6">
                <a:extLst>
                  <a:ext uri="{FF2B5EF4-FFF2-40B4-BE49-F238E27FC236}">
                    <a16:creationId xmlns:a16="http://schemas.microsoft.com/office/drawing/2014/main" id="{32FB1E9E-C22B-4266-A500-280AB3066F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C89ABED2-4C2C-4BC7-BEAC-DE6DCB0853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0C54F9A5-37B1-4CD2-8B03-2A2EF8936A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9">
                <a:extLst>
                  <a:ext uri="{FF2B5EF4-FFF2-40B4-BE49-F238E27FC236}">
                    <a16:creationId xmlns:a16="http://schemas.microsoft.com/office/drawing/2014/main" id="{C79B3A73-183C-4292-8433-7E851110A5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Connector 136">
              <a:extLst>
                <a:ext uri="{FF2B5EF4-FFF2-40B4-BE49-F238E27FC236}">
                  <a16:creationId xmlns:a16="http://schemas.microsoft.com/office/drawing/2014/main" id="{3FE09696-05B1-406F-AD90-882EAA4E2150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4">
            <a:extLst>
              <a:ext uri="{FF2B5EF4-FFF2-40B4-BE49-F238E27FC236}">
                <a16:creationId xmlns:a16="http://schemas.microsoft.com/office/drawing/2014/main" id="{5100FBE3-089F-424B-847C-1502615E7770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2D13176-66CC-4704-8180-CAA842F1B3E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74114E2-AC4C-402D-815D-94291DEE340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354BF6E-2C1F-4345-9123-7E7A50547070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DC765C6-E71D-4B4E-8227-1CF4190631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E23A56C-41A4-482A-BA30-859BB9C2CA0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DBCDB8DF-A172-4591-9C0B-1833609DC66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6EB38A4-88B2-4BCA-816E-A02B3421431E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FAF9B7B-8A78-4008-9F14-CC57DD56A59C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5E8C7269-77B4-410E-AA91-AFB35EC7008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6ABAA4E3-B99B-4070-8D96-9A598DD4EE5A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0CCA7B66-9B00-4469-A518-37E736D0B13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16CE2D0-5912-4983-AA17-390691DF369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A8AF3FB5-4E68-4A6D-A668-06B421623B0B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7ECB4E7-2B31-4152-AD73-A1B95B07B28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" name="Oval 51">
            <a:extLst>
              <a:ext uri="{FF2B5EF4-FFF2-40B4-BE49-F238E27FC236}">
                <a16:creationId xmlns:a16="http://schemas.microsoft.com/office/drawing/2014/main" id="{EC034048-4031-41A9-BBCF-F25E0617FE56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1826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9">
            <a:extLst>
              <a:ext uri="{FF2B5EF4-FFF2-40B4-BE49-F238E27FC236}">
                <a16:creationId xmlns:a16="http://schemas.microsoft.com/office/drawing/2014/main" id="{8261E43C-757D-4D47-B3B0-46FF383BDF05}"/>
              </a:ext>
            </a:extLst>
          </p:cNvPr>
          <p:cNvSpPr/>
          <p:nvPr/>
        </p:nvSpPr>
        <p:spPr>
          <a:xfrm>
            <a:off x="7366352" y="5906247"/>
            <a:ext cx="3766861" cy="239629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C62691A9-28D3-4AEA-ACF2-87F7E38E4EAC}"/>
              </a:ext>
            </a:extLst>
          </p:cNvPr>
          <p:cNvGrpSpPr/>
          <p:nvPr/>
        </p:nvGrpSpPr>
        <p:grpSpPr>
          <a:xfrm>
            <a:off x="7881675" y="1343562"/>
            <a:ext cx="3359467" cy="4325468"/>
            <a:chOff x="2050732" y="1266266"/>
            <a:chExt cx="3359467" cy="4325468"/>
          </a:xfrm>
        </p:grpSpPr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FE1C9E20-7606-4E37-8694-927341CA492D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6AB5AFD1-CDF0-45DD-B6BD-9C1337374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56985637-2040-4AFB-94EB-74A9FFEDA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D1A6A804-A1E3-4CF4-8438-0EB934EB4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FB0101FF-7B14-485E-818A-7A7B3AC198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Connector 2">
              <a:extLst>
                <a:ext uri="{FF2B5EF4-FFF2-40B4-BE49-F238E27FC236}">
                  <a16:creationId xmlns:a16="http://schemas.microsoft.com/office/drawing/2014/main" id="{76CB2F25-0F47-4C10-9ED6-F3589D856990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1">
              <a:extLst>
                <a:ext uri="{FF2B5EF4-FFF2-40B4-BE49-F238E27FC236}">
                  <a16:creationId xmlns:a16="http://schemas.microsoft.com/office/drawing/2014/main" id="{BB96666D-A144-4757-BD4E-31AE98C0DA3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">
              <a:extLst>
                <a:ext uri="{FF2B5EF4-FFF2-40B4-BE49-F238E27FC236}">
                  <a16:creationId xmlns:a16="http://schemas.microsoft.com/office/drawing/2014/main" id="{01CE7F42-9748-4A33-A066-DA255B1B4854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7">
              <a:extLst>
                <a:ext uri="{FF2B5EF4-FFF2-40B4-BE49-F238E27FC236}">
                  <a16:creationId xmlns:a16="http://schemas.microsoft.com/office/drawing/2014/main" id="{39DF607F-362F-4691-9215-7B846189C2B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8">
              <a:extLst>
                <a:ext uri="{FF2B5EF4-FFF2-40B4-BE49-F238E27FC236}">
                  <a16:creationId xmlns:a16="http://schemas.microsoft.com/office/drawing/2014/main" id="{AA802FF2-B48A-4338-91B1-6753A35DCA7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9">
              <a:extLst>
                <a:ext uri="{FF2B5EF4-FFF2-40B4-BE49-F238E27FC236}">
                  <a16:creationId xmlns:a16="http://schemas.microsoft.com/office/drawing/2014/main" id="{CDD071E4-57A2-43DD-A514-BF1D945CC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9">
              <a:extLst>
                <a:ext uri="{FF2B5EF4-FFF2-40B4-BE49-F238E27FC236}">
                  <a16:creationId xmlns:a16="http://schemas.microsoft.com/office/drawing/2014/main" id="{FAE9CAC8-835A-42BD-9D6D-B0D70BFC393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1CFE9611-5CBD-4753-B24C-FCF68257687E}"/>
              </a:ext>
            </a:extLst>
          </p:cNvPr>
          <p:cNvGrpSpPr/>
          <p:nvPr/>
        </p:nvGrpSpPr>
        <p:grpSpPr>
          <a:xfrm>
            <a:off x="1066517" y="2033390"/>
            <a:ext cx="660464" cy="657690"/>
            <a:chOff x="6493081" y="1742364"/>
            <a:chExt cx="660464" cy="657690"/>
          </a:xfrm>
        </p:grpSpPr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195A6337-9333-4A60-A66A-E38EA5EF4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23">
              <a:extLst>
                <a:ext uri="{FF2B5EF4-FFF2-40B4-BE49-F238E27FC236}">
                  <a16:creationId xmlns:a16="http://schemas.microsoft.com/office/drawing/2014/main" id="{35E4CFE0-CABC-437C-B0BE-67410D51E0A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24">
              <a:extLst>
                <a:ext uri="{FF2B5EF4-FFF2-40B4-BE49-F238E27FC236}">
                  <a16:creationId xmlns:a16="http://schemas.microsoft.com/office/drawing/2014/main" id="{2780DC99-E998-42EA-BAA8-2C64D29F30A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EE569F66-A07A-4F33-814B-C1A70F3AC94A}"/>
              </a:ext>
            </a:extLst>
          </p:cNvPr>
          <p:cNvGrpSpPr/>
          <p:nvPr/>
        </p:nvGrpSpPr>
        <p:grpSpPr>
          <a:xfrm>
            <a:off x="1060047" y="3112766"/>
            <a:ext cx="660464" cy="657690"/>
            <a:chOff x="6493081" y="1742364"/>
            <a:chExt cx="660464" cy="657690"/>
          </a:xfrm>
        </p:grpSpPr>
        <p:sp>
          <p:nvSpPr>
            <p:cNvPr id="24" name="Oval 32">
              <a:extLst>
                <a:ext uri="{FF2B5EF4-FFF2-40B4-BE49-F238E27FC236}">
                  <a16:creationId xmlns:a16="http://schemas.microsoft.com/office/drawing/2014/main" id="{FB4C08AA-30CD-4A78-85F8-1A7965D2D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33">
              <a:extLst>
                <a:ext uri="{FF2B5EF4-FFF2-40B4-BE49-F238E27FC236}">
                  <a16:creationId xmlns:a16="http://schemas.microsoft.com/office/drawing/2014/main" id="{0E2AD21A-416B-4490-A960-9C3FDE01065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34">
              <a:extLst>
                <a:ext uri="{FF2B5EF4-FFF2-40B4-BE49-F238E27FC236}">
                  <a16:creationId xmlns:a16="http://schemas.microsoft.com/office/drawing/2014/main" id="{CE0E31E0-6044-4AD7-B50A-FFC78D5E1897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TextBox 41">
            <a:extLst>
              <a:ext uri="{FF2B5EF4-FFF2-40B4-BE49-F238E27FC236}">
                <a16:creationId xmlns:a16="http://schemas.microsoft.com/office/drawing/2014/main" id="{854D8DD4-2153-4CBB-8847-E2678C4EA41B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Présentation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l’organisme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d’accueil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Wi-MOBI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46">
            <a:extLst>
              <a:ext uri="{FF2B5EF4-FFF2-40B4-BE49-F238E27FC236}">
                <a16:creationId xmlns:a16="http://schemas.microsoft.com/office/drawing/2014/main" id="{D5F60DF6-F3D3-460E-B081-0C1313ABFD65}"/>
              </a:ext>
            </a:extLst>
          </p:cNvPr>
          <p:cNvSpPr txBox="1"/>
          <p:nvPr/>
        </p:nvSpPr>
        <p:spPr>
          <a:xfrm>
            <a:off x="2012577" y="3150072"/>
            <a:ext cx="44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diteur</a:t>
            </a:r>
            <a:r>
              <a:rPr lang="en-GB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des solutions </a:t>
            </a:r>
            <a:r>
              <a:rPr lang="en-GB" sz="2000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professionnelle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48">
            <a:extLst>
              <a:ext uri="{FF2B5EF4-FFF2-40B4-BE49-F238E27FC236}">
                <a16:creationId xmlns:a16="http://schemas.microsoft.com/office/drawing/2014/main" id="{426F0DF6-F90E-4D47-BDF3-7CE1D48E70A4}"/>
              </a:ext>
            </a:extLst>
          </p:cNvPr>
          <p:cNvSpPr txBox="1"/>
          <p:nvPr/>
        </p:nvSpPr>
        <p:spPr>
          <a:xfrm>
            <a:off x="2072882" y="4283074"/>
            <a:ext cx="44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établi en Septembre 2017 à Mahdia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2D236F5C-6995-401A-8294-7050AC9A2066}"/>
              </a:ext>
            </a:extLst>
          </p:cNvPr>
          <p:cNvSpPr/>
          <p:nvPr/>
        </p:nvSpPr>
        <p:spPr>
          <a:xfrm>
            <a:off x="11587587" y="6245806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278340EB-C491-4990-AB78-45B86C2A94C9}"/>
              </a:ext>
            </a:extLst>
          </p:cNvPr>
          <p:cNvSpPr txBox="1"/>
          <p:nvPr/>
        </p:nvSpPr>
        <p:spPr>
          <a:xfrm>
            <a:off x="2022223" y="1793881"/>
            <a:ext cx="4708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Est une agence digitale qui conçoit et réalise des applications mobiles 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web sur-mesure 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3" name="Group 35">
            <a:extLst>
              <a:ext uri="{FF2B5EF4-FFF2-40B4-BE49-F238E27FC236}">
                <a16:creationId xmlns:a16="http://schemas.microsoft.com/office/drawing/2014/main" id="{71046DAF-95AF-4592-ADB8-4358C030126E}"/>
              </a:ext>
            </a:extLst>
          </p:cNvPr>
          <p:cNvGrpSpPr/>
          <p:nvPr/>
        </p:nvGrpSpPr>
        <p:grpSpPr>
          <a:xfrm>
            <a:off x="1064492" y="4107069"/>
            <a:ext cx="660464" cy="657690"/>
            <a:chOff x="6493081" y="1742364"/>
            <a:chExt cx="660464" cy="657690"/>
          </a:xfrm>
        </p:grpSpPr>
        <p:sp>
          <p:nvSpPr>
            <p:cNvPr id="35" name="Oval 36">
              <a:extLst>
                <a:ext uri="{FF2B5EF4-FFF2-40B4-BE49-F238E27FC236}">
                  <a16:creationId xmlns:a16="http://schemas.microsoft.com/office/drawing/2014/main" id="{8A5FDA96-C25E-40DB-A6BA-79EB2B2C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7">
              <a:extLst>
                <a:ext uri="{FF2B5EF4-FFF2-40B4-BE49-F238E27FC236}">
                  <a16:creationId xmlns:a16="http://schemas.microsoft.com/office/drawing/2014/main" id="{CC027E38-438D-46F6-BC1C-6EFFCC2ABFF3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366F2E-7614-49DD-BE7B-9DBF2C2FFDCC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35">
            <a:extLst>
              <a:ext uri="{FF2B5EF4-FFF2-40B4-BE49-F238E27FC236}">
                <a16:creationId xmlns:a16="http://schemas.microsoft.com/office/drawing/2014/main" id="{3A986809-9C67-4FC2-A7E1-C98314F14404}"/>
              </a:ext>
            </a:extLst>
          </p:cNvPr>
          <p:cNvGrpSpPr/>
          <p:nvPr/>
        </p:nvGrpSpPr>
        <p:grpSpPr>
          <a:xfrm>
            <a:off x="1060047" y="5188326"/>
            <a:ext cx="660464" cy="657690"/>
            <a:chOff x="6493081" y="1742364"/>
            <a:chExt cx="660464" cy="657690"/>
          </a:xfrm>
        </p:grpSpPr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1362D656-FF1A-4FB5-9536-2731FBAE8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37">
              <a:extLst>
                <a:ext uri="{FF2B5EF4-FFF2-40B4-BE49-F238E27FC236}">
                  <a16:creationId xmlns:a16="http://schemas.microsoft.com/office/drawing/2014/main" id="{FB2F88D8-0301-424B-9DC5-22EFF0D66C3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38">
              <a:extLst>
                <a:ext uri="{FF2B5EF4-FFF2-40B4-BE49-F238E27FC236}">
                  <a16:creationId xmlns:a16="http://schemas.microsoft.com/office/drawing/2014/main" id="{81F089DD-1663-4FA3-B60B-54D8ADFAEEC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5" name="TextBox 48">
            <a:extLst>
              <a:ext uri="{FF2B5EF4-FFF2-40B4-BE49-F238E27FC236}">
                <a16:creationId xmlns:a16="http://schemas.microsoft.com/office/drawing/2014/main" id="{F4EFE082-D825-4DC6-A275-57A1F20941CA}"/>
              </a:ext>
            </a:extLst>
          </p:cNvPr>
          <p:cNvSpPr txBox="1"/>
          <p:nvPr/>
        </p:nvSpPr>
        <p:spPr>
          <a:xfrm>
            <a:off x="2072882" y="5361582"/>
            <a:ext cx="4482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30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+ Projets livrés</a:t>
            </a:r>
          </a:p>
        </p:txBody>
      </p:sp>
    </p:spTree>
    <p:extLst>
      <p:ext uri="{BB962C8B-B14F-4D97-AF65-F5344CB8AC3E}">
        <p14:creationId xmlns:p14="http://schemas.microsoft.com/office/powerpoint/2010/main" val="25007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0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41">
            <a:extLst>
              <a:ext uri="{FF2B5EF4-FFF2-40B4-BE49-F238E27FC236}">
                <a16:creationId xmlns:a16="http://schemas.microsoft.com/office/drawing/2014/main" id="{EE41902F-8C8C-48DA-8570-67640FECCF65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Problématique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10">
            <a:extLst>
              <a:ext uri="{FF2B5EF4-FFF2-40B4-BE49-F238E27FC236}">
                <a16:creationId xmlns:a16="http://schemas.microsoft.com/office/drawing/2014/main" id="{FA7F73F1-948C-4C06-9BB6-DB4D5EEF64DA}"/>
              </a:ext>
            </a:extLst>
          </p:cNvPr>
          <p:cNvSpPr txBox="1"/>
          <p:nvPr/>
        </p:nvSpPr>
        <p:spPr>
          <a:xfrm>
            <a:off x="1589352" y="1928614"/>
            <a:ext cx="4765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Méthodes d'achat en ligne obsolètes en Tunisie.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11">
            <a:extLst>
              <a:ext uri="{FF2B5EF4-FFF2-40B4-BE49-F238E27FC236}">
                <a16:creationId xmlns:a16="http://schemas.microsoft.com/office/drawing/2014/main" id="{9E9D1084-90C3-450A-9E78-956510FB7549}"/>
              </a:ext>
            </a:extLst>
          </p:cNvPr>
          <p:cNvSpPr txBox="1"/>
          <p:nvPr/>
        </p:nvSpPr>
        <p:spPr>
          <a:xfrm>
            <a:off x="1589353" y="2655173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 plupart des sites marchands en Tunisie </a:t>
            </a:r>
            <a:r>
              <a:rPr lang="fr-FR" sz="1500" dirty="0">
                <a:solidFill>
                  <a:srgbClr val="FFFFFF"/>
                </a:solidFill>
                <a:latin typeface="Open Sans" panose="020B0606030504020204" pitchFamily="34" charset="0"/>
              </a:rPr>
              <a:t>n’ont pas un contrôle sur l’ajout des marchandises.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7" name="TextBox 12">
            <a:extLst>
              <a:ext uri="{FF2B5EF4-FFF2-40B4-BE49-F238E27FC236}">
                <a16:creationId xmlns:a16="http://schemas.microsoft.com/office/drawing/2014/main" id="{7F5AA814-74D3-457B-B535-6D8DEDC5A415}"/>
              </a:ext>
            </a:extLst>
          </p:cNvPr>
          <p:cNvSpPr txBox="1"/>
          <p:nvPr/>
        </p:nvSpPr>
        <p:spPr>
          <a:xfrm>
            <a:off x="1589352" y="3751797"/>
            <a:ext cx="4765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Pas de sites d'enchères en Tunisie.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8" name="Oval 13">
            <a:extLst>
              <a:ext uri="{FF2B5EF4-FFF2-40B4-BE49-F238E27FC236}">
                <a16:creationId xmlns:a16="http://schemas.microsoft.com/office/drawing/2014/main" id="{3145974E-8942-4A17-8734-899E1B9DA20D}"/>
              </a:ext>
            </a:extLst>
          </p:cNvPr>
          <p:cNvSpPr/>
          <p:nvPr/>
        </p:nvSpPr>
        <p:spPr>
          <a:xfrm>
            <a:off x="781170" y="2817951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59" name="Oval 14">
            <a:extLst>
              <a:ext uri="{FF2B5EF4-FFF2-40B4-BE49-F238E27FC236}">
                <a16:creationId xmlns:a16="http://schemas.microsoft.com/office/drawing/2014/main" id="{3CA4ABF8-44F5-4660-B883-10CED041BF2F}"/>
              </a:ext>
            </a:extLst>
          </p:cNvPr>
          <p:cNvSpPr/>
          <p:nvPr/>
        </p:nvSpPr>
        <p:spPr>
          <a:xfrm>
            <a:off x="781170" y="181556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1692AA9F-7AE2-4427-BBE9-D9BADD05B42E}"/>
              </a:ext>
            </a:extLst>
          </p:cNvPr>
          <p:cNvSpPr/>
          <p:nvPr/>
        </p:nvSpPr>
        <p:spPr>
          <a:xfrm>
            <a:off x="781170" y="3751797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1" name="Oval 16">
            <a:extLst>
              <a:ext uri="{FF2B5EF4-FFF2-40B4-BE49-F238E27FC236}">
                <a16:creationId xmlns:a16="http://schemas.microsoft.com/office/drawing/2014/main" id="{ED761F24-AF84-4D75-AF3F-13E3980922AF}"/>
              </a:ext>
            </a:extLst>
          </p:cNvPr>
          <p:cNvSpPr/>
          <p:nvPr/>
        </p:nvSpPr>
        <p:spPr>
          <a:xfrm>
            <a:off x="781170" y="4722968"/>
            <a:ext cx="506366" cy="506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62" name="TextBox 17">
            <a:extLst>
              <a:ext uri="{FF2B5EF4-FFF2-40B4-BE49-F238E27FC236}">
                <a16:creationId xmlns:a16="http://schemas.microsoft.com/office/drawing/2014/main" id="{BE3BBE06-E7BA-498C-AAE4-9F0B284C80A3}"/>
              </a:ext>
            </a:extLst>
          </p:cNvPr>
          <p:cNvSpPr txBox="1"/>
          <p:nvPr/>
        </p:nvSpPr>
        <p:spPr>
          <a:xfrm>
            <a:off x="1589351" y="4675336"/>
            <a:ext cx="47657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dans la plupart des sites d'achat en ligne, le client ne peut pas connaître le fournisseur du produit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3" name="Oval 51">
            <a:extLst>
              <a:ext uri="{FF2B5EF4-FFF2-40B4-BE49-F238E27FC236}">
                <a16:creationId xmlns:a16="http://schemas.microsoft.com/office/drawing/2014/main" id="{9D0273EE-BEA4-431E-8076-BEE839940589}"/>
              </a:ext>
            </a:extLst>
          </p:cNvPr>
          <p:cNvSpPr/>
          <p:nvPr/>
        </p:nvSpPr>
        <p:spPr>
          <a:xfrm>
            <a:off x="11520381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83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58A5259F-5BCD-41BF-A058-26B3717086C8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olutions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proposées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82D6FD5A-E004-434D-A2AA-74B20DB21AA1}"/>
              </a:ext>
            </a:extLst>
          </p:cNvPr>
          <p:cNvSpPr/>
          <p:nvPr/>
        </p:nvSpPr>
        <p:spPr>
          <a:xfrm>
            <a:off x="781170" y="2047703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C936D999-3892-4CDB-B8B0-05D07D48DE38}"/>
              </a:ext>
            </a:extLst>
          </p:cNvPr>
          <p:cNvSpPr/>
          <p:nvPr/>
        </p:nvSpPr>
        <p:spPr>
          <a:xfrm>
            <a:off x="781170" y="3280501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75051448-CF13-431D-B131-596684EC23DA}"/>
              </a:ext>
            </a:extLst>
          </p:cNvPr>
          <p:cNvSpPr/>
          <p:nvPr/>
        </p:nvSpPr>
        <p:spPr>
          <a:xfrm>
            <a:off x="781170" y="451329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BFDFFA-609E-4770-9CF9-6A31F2D8F9BC}"/>
              </a:ext>
            </a:extLst>
          </p:cNvPr>
          <p:cNvSpPr txBox="1"/>
          <p:nvPr/>
        </p:nvSpPr>
        <p:spPr>
          <a:xfrm>
            <a:off x="1465730" y="2020365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 nouvelle façon de faire </a:t>
            </a: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le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 achats en ligne en Tunisie en enchérissant.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C501E8-9A3A-4D81-8DEF-487A5E9652D5}"/>
              </a:ext>
            </a:extLst>
          </p:cNvPr>
          <p:cNvSpPr txBox="1"/>
          <p:nvPr/>
        </p:nvSpPr>
        <p:spPr>
          <a:xfrm>
            <a:off x="1465730" y="334901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Une interface administrateur propre et organisée.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E661A4-FA3B-4104-A1CB-57BF8751E861}"/>
              </a:ext>
            </a:extLst>
          </p:cNvPr>
          <p:cNvSpPr txBox="1"/>
          <p:nvPr/>
        </p:nvSpPr>
        <p:spPr>
          <a:xfrm>
            <a:off x="1465730" y="4581816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Une interface p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ermettant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au client de voir chaque fournisseur de chaque produit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Oval 51">
            <a:extLst>
              <a:ext uri="{FF2B5EF4-FFF2-40B4-BE49-F238E27FC236}">
                <a16:creationId xmlns:a16="http://schemas.microsoft.com/office/drawing/2014/main" id="{82F4329A-C2F1-4012-94C8-038C2CCC223C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2913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1">
            <a:extLst>
              <a:ext uri="{FF2B5EF4-FFF2-40B4-BE49-F238E27FC236}">
                <a16:creationId xmlns:a16="http://schemas.microsoft.com/office/drawing/2014/main" id="{6F6BD129-34ED-46FE-81AF-EE6AC6F1B5E3}"/>
              </a:ext>
            </a:extLst>
          </p:cNvPr>
          <p:cNvSpPr txBox="1"/>
          <p:nvPr/>
        </p:nvSpPr>
        <p:spPr>
          <a:xfrm>
            <a:off x="4586245" y="2999184"/>
            <a:ext cx="6516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b="1" dirty="0">
                <a:solidFill>
                  <a:srgbClr val="FCB414"/>
                </a:solidFill>
                <a:latin typeface="Noto Sans Disp ExtBd" panose="020B0902040504020204" pitchFamily="34"/>
                <a:ea typeface="Noto Sans Disp ExtBd" panose="020B0902040504020204" pitchFamily="34"/>
                <a:cs typeface="Noto Sans Disp ExtBd" panose="020B0902040504020204" pitchFamily="34"/>
              </a:rPr>
              <a:t>2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Spécification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des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besoins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75A68E56-5D93-40BD-AF34-FF3D3C12D134}"/>
              </a:ext>
            </a:extLst>
          </p:cNvPr>
          <p:cNvCxnSpPr>
            <a:cxnSpLocks/>
          </p:cNvCxnSpPr>
          <p:nvPr/>
        </p:nvCxnSpPr>
        <p:spPr>
          <a:xfrm>
            <a:off x="4491416" y="0"/>
            <a:ext cx="0" cy="227438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33">
            <a:extLst>
              <a:ext uri="{FF2B5EF4-FFF2-40B4-BE49-F238E27FC236}">
                <a16:creationId xmlns:a16="http://schemas.microsoft.com/office/drawing/2014/main" id="{94502E73-5E58-4535-A14C-6B6C08DDFAD8}"/>
              </a:ext>
            </a:extLst>
          </p:cNvPr>
          <p:cNvGrpSpPr/>
          <p:nvPr/>
        </p:nvGrpSpPr>
        <p:grpSpPr>
          <a:xfrm>
            <a:off x="1483376" y="0"/>
            <a:ext cx="1077358" cy="2984211"/>
            <a:chOff x="984760" y="274320"/>
            <a:chExt cx="1077358" cy="2984211"/>
          </a:xfrm>
        </p:grpSpPr>
        <p:grpSp>
          <p:nvGrpSpPr>
            <p:cNvPr id="9" name="Group 112">
              <a:extLst>
                <a:ext uri="{FF2B5EF4-FFF2-40B4-BE49-F238E27FC236}">
                  <a16:creationId xmlns:a16="http://schemas.microsoft.com/office/drawing/2014/main" id="{A16B89B4-8F2B-49DB-BAF9-6E82E08F12C2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3E98763-E65C-4A90-B30E-5EDC77B11E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645E5D8-EAD9-4527-B0A5-D360A910F4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2101D8E8-3055-4335-9DFA-80AFA2ACC7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172BF78B-B382-433A-A9E3-C79E18760E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E1F3EBED-D3C4-4770-85C0-3894203CDF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0" name="Straight Connector 131">
              <a:extLst>
                <a:ext uri="{FF2B5EF4-FFF2-40B4-BE49-F238E27FC236}">
                  <a16:creationId xmlns:a16="http://schemas.microsoft.com/office/drawing/2014/main" id="{38E3F9A2-BF8B-4A18-ABF1-DE9AA91B68AE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30">
            <a:extLst>
              <a:ext uri="{FF2B5EF4-FFF2-40B4-BE49-F238E27FC236}">
                <a16:creationId xmlns:a16="http://schemas.microsoft.com/office/drawing/2014/main" id="{7E772A29-DA60-41CB-A395-8AA42783C768}"/>
              </a:ext>
            </a:extLst>
          </p:cNvPr>
          <p:cNvGrpSpPr/>
          <p:nvPr/>
        </p:nvGrpSpPr>
        <p:grpSpPr>
          <a:xfrm>
            <a:off x="8183449" y="-41132"/>
            <a:ext cx="1077358" cy="3328855"/>
            <a:chOff x="7571708" y="-41132"/>
            <a:chExt cx="1077358" cy="3328855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657DC0D2-1F23-4F00-B8CF-1B982F0F3B18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82A42009-937A-4F65-8A51-4707DCFA3D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A6F36F77-E699-45F7-92CD-3A7C97FAB4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22CED162-DA8C-49B5-BCB4-53377183B1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 8">
                <a:extLst>
                  <a:ext uri="{FF2B5EF4-FFF2-40B4-BE49-F238E27FC236}">
                    <a16:creationId xmlns:a16="http://schemas.microsoft.com/office/drawing/2014/main" id="{F0169DE3-AE0D-4F9F-9CDE-AED3B88DBA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id="{BE30CD51-B12D-46C4-A3AF-3A4AE121AA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Connector 134">
              <a:extLst>
                <a:ext uri="{FF2B5EF4-FFF2-40B4-BE49-F238E27FC236}">
                  <a16:creationId xmlns:a16="http://schemas.microsoft.com/office/drawing/2014/main" id="{C6B3F4D8-D069-4C5B-80D8-AC1D8D5CD1B4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-41132"/>
              <a:ext cx="0" cy="1589572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31">
            <a:extLst>
              <a:ext uri="{FF2B5EF4-FFF2-40B4-BE49-F238E27FC236}">
                <a16:creationId xmlns:a16="http://schemas.microsoft.com/office/drawing/2014/main" id="{E19CB318-DE81-48A6-9058-E070DCF5670A}"/>
              </a:ext>
            </a:extLst>
          </p:cNvPr>
          <p:cNvGrpSpPr/>
          <p:nvPr/>
        </p:nvGrpSpPr>
        <p:grpSpPr>
          <a:xfrm>
            <a:off x="5917421" y="-41132"/>
            <a:ext cx="902225" cy="2691974"/>
            <a:chOff x="5844264" y="-41132"/>
            <a:chExt cx="902225" cy="2691974"/>
          </a:xfrm>
        </p:grpSpPr>
        <p:grpSp>
          <p:nvGrpSpPr>
            <p:cNvPr id="25" name="Group 118">
              <a:extLst>
                <a:ext uri="{FF2B5EF4-FFF2-40B4-BE49-F238E27FC236}">
                  <a16:creationId xmlns:a16="http://schemas.microsoft.com/office/drawing/2014/main" id="{4193BCCA-7EFC-4E8B-8989-9E38854824EC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</p:grpSpPr>
          <p:sp>
            <p:nvSpPr>
              <p:cNvPr id="27" name="Freeform 5">
                <a:extLst>
                  <a:ext uri="{FF2B5EF4-FFF2-40B4-BE49-F238E27FC236}">
                    <a16:creationId xmlns:a16="http://schemas.microsoft.com/office/drawing/2014/main" id="{1AB19EF1-B260-4A5B-B321-5B0224E265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75AEA351-F853-4EE5-A2F4-B4FE2CC5CC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66C50FDB-E374-4B62-9298-646DAC111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57A27184-DA05-409D-B98B-5BCC441E65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6D9CE9E6-87A2-4B70-B728-6C7895319A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6" name="Straight Connector 135">
              <a:extLst>
                <a:ext uri="{FF2B5EF4-FFF2-40B4-BE49-F238E27FC236}">
                  <a16:creationId xmlns:a16="http://schemas.microsoft.com/office/drawing/2014/main" id="{10E53590-88CD-4E9D-A3FB-3A8E1946221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-41132"/>
              <a:ext cx="0" cy="121454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DDC3B0EF-8BE6-4A5D-8151-1D65FEB7D4DC}"/>
              </a:ext>
            </a:extLst>
          </p:cNvPr>
          <p:cNvGrpSpPr/>
          <p:nvPr/>
        </p:nvGrpSpPr>
        <p:grpSpPr>
          <a:xfrm>
            <a:off x="10051446" y="-41132"/>
            <a:ext cx="851340" cy="2433046"/>
            <a:chOff x="9427175" y="-41132"/>
            <a:chExt cx="851340" cy="2433046"/>
          </a:xfrm>
        </p:grpSpPr>
        <p:grpSp>
          <p:nvGrpSpPr>
            <p:cNvPr id="33" name="Group 124">
              <a:extLst>
                <a:ext uri="{FF2B5EF4-FFF2-40B4-BE49-F238E27FC236}">
                  <a16:creationId xmlns:a16="http://schemas.microsoft.com/office/drawing/2014/main" id="{B8A1F06B-22A4-4237-B2E6-64B48728F554}"/>
                </a:ext>
              </a:extLst>
            </p:cNvPr>
            <p:cNvGrpSpPr/>
            <p:nvPr/>
          </p:nvGrpSpPr>
          <p:grpSpPr>
            <a:xfrm>
              <a:off x="9427175" y="976913"/>
              <a:ext cx="851340" cy="1415001"/>
              <a:chOff x="10268256" y="991107"/>
              <a:chExt cx="1077358" cy="1790663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8EA29A66-5FCD-427F-8F82-6951A2F67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007A7D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9B5F3C45-B70F-4191-8ECD-3731C461C9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9CF967D8-59CA-4242-8A7D-3744AB97EA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7CEDF4BF-8BA3-4941-8824-5F5ADCEFFB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CFD276A2-EC37-4727-801E-5AAEF5C7C7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4" name="Straight Connector 136">
              <a:extLst>
                <a:ext uri="{FF2B5EF4-FFF2-40B4-BE49-F238E27FC236}">
                  <a16:creationId xmlns:a16="http://schemas.microsoft.com/office/drawing/2014/main" id="{B22B0B7F-26B5-4695-BA30-7DA5E9067B44}"/>
                </a:ext>
              </a:extLst>
            </p:cNvPr>
            <p:cNvCxnSpPr>
              <a:cxnSpLocks/>
            </p:cNvCxnSpPr>
            <p:nvPr/>
          </p:nvCxnSpPr>
          <p:spPr>
            <a:xfrm>
              <a:off x="9865662" y="-41132"/>
              <a:ext cx="0" cy="105898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6A522111-5382-4C4C-902C-8111ED85B1D4}"/>
              </a:ext>
            </a:extLst>
          </p:cNvPr>
          <p:cNvGrpSpPr/>
          <p:nvPr/>
        </p:nvGrpSpPr>
        <p:grpSpPr>
          <a:xfrm>
            <a:off x="3389152" y="2224726"/>
            <a:ext cx="2203483" cy="2687684"/>
            <a:chOff x="3389152" y="2224726"/>
            <a:chExt cx="2203483" cy="2687684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F4F4D6E4-1DE5-418C-8FCE-919EE747E54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806423" y="2224726"/>
              <a:ext cx="1371034" cy="2278778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BFF41AB5-E38B-40BF-8907-BC27C69358A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921239" y="3693016"/>
              <a:ext cx="97258" cy="165236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FBBF319-1085-4BA2-85B1-5C9919510485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617959" y="3071816"/>
              <a:ext cx="352431" cy="56577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BA22321F-1B3D-4EDE-9318-303B1CA5181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97802" y="3473401"/>
              <a:ext cx="157916" cy="19556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8C36B482-3236-44A1-97BA-9C81768EEA8F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65383" y="3720208"/>
              <a:ext cx="569957" cy="62120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12F49D93-83F2-44C7-9766-5C102C24F5E8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447493" y="4577757"/>
              <a:ext cx="87847" cy="334653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79BF665D-883F-402F-AA15-F8F559566949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4846986" y="4466902"/>
              <a:ext cx="222754" cy="30955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41E52383-B2DE-4BEB-A9B7-9C046AF420D4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3224503"/>
              <a:ext cx="312692" cy="219617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AAA33B4-9562-4C0B-991E-872675968DB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4167808"/>
              <a:ext cx="312692" cy="217524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A313DAC4-1A07-47DC-B536-A18077CF9DB7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389152" y="3758902"/>
              <a:ext cx="334653" cy="88893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056F49FF-CA42-48D8-AE71-AD5384AC2613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260073" y="3758902"/>
              <a:ext cx="332562" cy="88893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24586D7B-E2DC-4470-B957-7F5819EB221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525105" y="4167808"/>
              <a:ext cx="312692" cy="217524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D4543687-8627-462D-BE2F-0523A3B16D51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5143990" y="3224503"/>
              <a:ext cx="312692" cy="219617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56EDCECE-96FB-4B26-B25A-3CF8E3FEFF62}"/>
                </a:ext>
              </a:extLst>
            </p:cNvPr>
            <p:cNvSpPr>
              <a:spLocks noEditPoints="1"/>
            </p:cNvSpPr>
            <p:nvPr/>
          </p:nvSpPr>
          <p:spPr bwMode="auto">
            <a:xfrm rot="10800000">
              <a:off x="3912047" y="4466902"/>
              <a:ext cx="222754" cy="30955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" name="Oval 51">
            <a:extLst>
              <a:ext uri="{FF2B5EF4-FFF2-40B4-BE49-F238E27FC236}">
                <a16:creationId xmlns:a16="http://schemas.microsoft.com/office/drawing/2014/main" id="{034C5144-8E7C-4315-8B36-6ADCBF03B5D6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897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51">
            <a:extLst>
              <a:ext uri="{FF2B5EF4-FFF2-40B4-BE49-F238E27FC236}">
                <a16:creationId xmlns:a16="http://schemas.microsoft.com/office/drawing/2014/main" id="{208C574F-69BA-4F68-A3EF-E79345694A7C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</a:p>
        </p:txBody>
      </p:sp>
      <p:sp>
        <p:nvSpPr>
          <p:cNvPr id="5" name="TextBox 41">
            <a:extLst>
              <a:ext uri="{FF2B5EF4-FFF2-40B4-BE49-F238E27FC236}">
                <a16:creationId xmlns:a16="http://schemas.microsoft.com/office/drawing/2014/main" id="{694394AA-EEE4-45C9-B00D-D269F033E70D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Besoins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Fonctionnels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3BB75D-04DC-4A3A-989C-A975A471E667}"/>
              </a:ext>
            </a:extLst>
          </p:cNvPr>
          <p:cNvSpPr txBox="1"/>
          <p:nvPr/>
        </p:nvSpPr>
        <p:spPr>
          <a:xfrm>
            <a:off x="1731543" y="2002900"/>
            <a:ext cx="943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Statistique : doit permettre de consulter les meilleurs 4 clients.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2AE0AF-9C4E-4919-A189-522D1576A96A}"/>
              </a:ext>
            </a:extLst>
          </p:cNvPr>
          <p:cNvSpPr txBox="1"/>
          <p:nvPr/>
        </p:nvSpPr>
        <p:spPr>
          <a:xfrm>
            <a:off x="1731543" y="2691595"/>
            <a:ext cx="10028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Gestion des produits : doit permettre de gérer les produits.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89909AE-4621-4441-A290-915571A09CE5}"/>
              </a:ext>
            </a:extLst>
          </p:cNvPr>
          <p:cNvSpPr txBox="1"/>
          <p:nvPr/>
        </p:nvSpPr>
        <p:spPr>
          <a:xfrm>
            <a:off x="1731544" y="3604447"/>
            <a:ext cx="8741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Gestion des enchère : doit permettre de gérer  les enchères.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E13CD316-FD93-4F41-92D4-26B324756770}"/>
              </a:ext>
            </a:extLst>
          </p:cNvPr>
          <p:cNvSpPr/>
          <p:nvPr/>
        </p:nvSpPr>
        <p:spPr>
          <a:xfrm>
            <a:off x="1025718" y="191408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B7C97AFB-24E5-4756-ACDB-CE8BB8C54508}"/>
              </a:ext>
            </a:extLst>
          </p:cNvPr>
          <p:cNvSpPr/>
          <p:nvPr/>
        </p:nvSpPr>
        <p:spPr>
          <a:xfrm>
            <a:off x="1025718" y="273570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58365887-8096-40B5-B38A-973BA4442D5D}"/>
              </a:ext>
            </a:extLst>
          </p:cNvPr>
          <p:cNvSpPr/>
          <p:nvPr/>
        </p:nvSpPr>
        <p:spPr>
          <a:xfrm>
            <a:off x="1025718" y="3648557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A60EDD0-6A52-4861-A6C2-A520EBB93D22}"/>
              </a:ext>
            </a:extLst>
          </p:cNvPr>
          <p:cNvSpPr txBox="1"/>
          <p:nvPr/>
        </p:nvSpPr>
        <p:spPr>
          <a:xfrm>
            <a:off x="1731543" y="4345984"/>
            <a:ext cx="9868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Gestion des utilisateurs : doit permettre consulter, ajouter(avec la spécification des rôles),</a:t>
            </a:r>
          </a:p>
          <a:p>
            <a:pPr lvl="0" algn="just">
              <a:defRPr/>
            </a:pPr>
            <a:r>
              <a:rPr lang="fr-FR" dirty="0">
                <a:solidFill>
                  <a:srgbClr val="FFFFFF"/>
                </a:solidFill>
                <a:latin typeface="Open Sans" panose="020B0606030504020204" pitchFamily="34" charset="0"/>
              </a:rPr>
              <a:t>modifier et supprimer des utilisateurs.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1053A9E-ACF1-4CAA-9B3D-30FDCA5648E7}"/>
              </a:ext>
            </a:extLst>
          </p:cNvPr>
          <p:cNvSpPr/>
          <p:nvPr/>
        </p:nvSpPr>
        <p:spPr>
          <a:xfrm>
            <a:off x="1025718" y="4390094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">
            <a:extLst>
              <a:ext uri="{FF2B5EF4-FFF2-40B4-BE49-F238E27FC236}">
                <a16:creationId xmlns:a16="http://schemas.microsoft.com/office/drawing/2014/main" id="{45E3D5B3-BDAE-4D13-A03D-EAFF5F39A4CE}"/>
              </a:ext>
            </a:extLst>
          </p:cNvPr>
          <p:cNvSpPr txBox="1"/>
          <p:nvPr/>
        </p:nvSpPr>
        <p:spPr>
          <a:xfrm>
            <a:off x="781170" y="452431"/>
            <a:ext cx="1062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Besoins</a:t>
            </a:r>
            <a:r>
              <a:rPr lang="en-US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non </a:t>
            </a:r>
            <a:r>
              <a:rPr lang="en-US" sz="32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Fonctionnels</a:t>
            </a:r>
            <a:r>
              <a:rPr lang="en-US" sz="32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id="{525C0DD3-C8AA-4773-81BE-9CC07E152AB9}"/>
              </a:ext>
            </a:extLst>
          </p:cNvPr>
          <p:cNvGrpSpPr/>
          <p:nvPr/>
        </p:nvGrpSpPr>
        <p:grpSpPr>
          <a:xfrm>
            <a:off x="7881675" y="1343562"/>
            <a:ext cx="3359467" cy="4325468"/>
            <a:chOff x="2050732" y="1266266"/>
            <a:chExt cx="3359467" cy="4325468"/>
          </a:xfrm>
        </p:grpSpPr>
        <p:grpSp>
          <p:nvGrpSpPr>
            <p:cNvPr id="6" name="Group 14">
              <a:extLst>
                <a:ext uri="{FF2B5EF4-FFF2-40B4-BE49-F238E27FC236}">
                  <a16:creationId xmlns:a16="http://schemas.microsoft.com/office/drawing/2014/main" id="{7307D684-62E5-4000-837C-48DC02F8C493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3EAB79EB-1979-41C5-9080-5DEE8844E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EDE2141D-5620-44DE-8A86-27995CCC0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F4F33B82-EA33-4031-BEA1-5236F7787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96C1B83D-C58D-41EF-AE65-4F04B7C7E4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Connector 2">
              <a:extLst>
                <a:ext uri="{FF2B5EF4-FFF2-40B4-BE49-F238E27FC236}">
                  <a16:creationId xmlns:a16="http://schemas.microsoft.com/office/drawing/2014/main" id="{8E5FBDE2-A19F-479C-B25B-78C19A3D75BB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21">
              <a:extLst>
                <a:ext uri="{FF2B5EF4-FFF2-40B4-BE49-F238E27FC236}">
                  <a16:creationId xmlns:a16="http://schemas.microsoft.com/office/drawing/2014/main" id="{FC4874F7-AD58-4F32-B146-51B2AFA7BD0D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2">
              <a:extLst>
                <a:ext uri="{FF2B5EF4-FFF2-40B4-BE49-F238E27FC236}">
                  <a16:creationId xmlns:a16="http://schemas.microsoft.com/office/drawing/2014/main" id="{C096A73F-7A7D-4D2D-A9ED-B7C545BDAC2B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7">
              <a:extLst>
                <a:ext uri="{FF2B5EF4-FFF2-40B4-BE49-F238E27FC236}">
                  <a16:creationId xmlns:a16="http://schemas.microsoft.com/office/drawing/2014/main" id="{BC720A26-E2E7-4FAA-ACE2-3B75579807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28">
              <a:extLst>
                <a:ext uri="{FF2B5EF4-FFF2-40B4-BE49-F238E27FC236}">
                  <a16:creationId xmlns:a16="http://schemas.microsoft.com/office/drawing/2014/main" id="{EE8558FF-2B3F-4058-A99D-E6DF1481764F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29">
              <a:extLst>
                <a:ext uri="{FF2B5EF4-FFF2-40B4-BE49-F238E27FC236}">
                  <a16:creationId xmlns:a16="http://schemas.microsoft.com/office/drawing/2014/main" id="{642482C4-0CB4-433B-806A-64597F444081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39">
              <a:extLst>
                <a:ext uri="{FF2B5EF4-FFF2-40B4-BE49-F238E27FC236}">
                  <a16:creationId xmlns:a16="http://schemas.microsoft.com/office/drawing/2014/main" id="{C12B3118-E46C-40A2-AB30-2B4FC1950F5D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2025C277-3422-466F-89D1-F5E2EA2A0C13}"/>
              </a:ext>
            </a:extLst>
          </p:cNvPr>
          <p:cNvGrpSpPr/>
          <p:nvPr/>
        </p:nvGrpSpPr>
        <p:grpSpPr>
          <a:xfrm>
            <a:off x="1066517" y="2033390"/>
            <a:ext cx="660464" cy="657690"/>
            <a:chOff x="6493081" y="1742364"/>
            <a:chExt cx="660464" cy="657690"/>
          </a:xfrm>
        </p:grpSpPr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D0F66968-0492-4DF9-B40A-1C14FE83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23">
              <a:extLst>
                <a:ext uri="{FF2B5EF4-FFF2-40B4-BE49-F238E27FC236}">
                  <a16:creationId xmlns:a16="http://schemas.microsoft.com/office/drawing/2014/main" id="{D32C5559-4553-49E3-A585-DE697417B708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24">
              <a:extLst>
                <a:ext uri="{FF2B5EF4-FFF2-40B4-BE49-F238E27FC236}">
                  <a16:creationId xmlns:a16="http://schemas.microsoft.com/office/drawing/2014/main" id="{B9DD5208-0C50-4B42-A4DB-A16D3A092B47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051FA416-9A28-4D63-87CE-AFB97914DF5E}"/>
              </a:ext>
            </a:extLst>
          </p:cNvPr>
          <p:cNvGrpSpPr/>
          <p:nvPr/>
        </p:nvGrpSpPr>
        <p:grpSpPr>
          <a:xfrm>
            <a:off x="1066517" y="3106026"/>
            <a:ext cx="660464" cy="657690"/>
            <a:chOff x="6493081" y="1742364"/>
            <a:chExt cx="660464" cy="657690"/>
          </a:xfrm>
        </p:grpSpPr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538B9E90-52F2-4B11-AA3A-5DC87BC7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33">
              <a:extLst>
                <a:ext uri="{FF2B5EF4-FFF2-40B4-BE49-F238E27FC236}">
                  <a16:creationId xmlns:a16="http://schemas.microsoft.com/office/drawing/2014/main" id="{AFC4D810-B150-421E-A562-B0B4B8093DB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34">
              <a:extLst>
                <a:ext uri="{FF2B5EF4-FFF2-40B4-BE49-F238E27FC236}">
                  <a16:creationId xmlns:a16="http://schemas.microsoft.com/office/drawing/2014/main" id="{C5C4B7B4-24E7-4E31-A4F1-5044C44584D4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TextBox 46">
            <a:extLst>
              <a:ext uri="{FF2B5EF4-FFF2-40B4-BE49-F238E27FC236}">
                <a16:creationId xmlns:a16="http://schemas.microsoft.com/office/drawing/2014/main" id="{4D0A14F1-B2E8-4CB6-BBF5-962868EE5E55}"/>
              </a:ext>
            </a:extLst>
          </p:cNvPr>
          <p:cNvSpPr txBox="1"/>
          <p:nvPr/>
        </p:nvSpPr>
        <p:spPr>
          <a:xfrm>
            <a:off x="1963949" y="3019531"/>
            <a:ext cx="347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Rentabilité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Oval 51">
            <a:extLst>
              <a:ext uri="{FF2B5EF4-FFF2-40B4-BE49-F238E27FC236}">
                <a16:creationId xmlns:a16="http://schemas.microsoft.com/office/drawing/2014/main" id="{E74ACD84-BD68-44C9-9CD8-8FF5B5EF574D}"/>
              </a:ext>
            </a:extLst>
          </p:cNvPr>
          <p:cNvSpPr/>
          <p:nvPr/>
        </p:nvSpPr>
        <p:spPr>
          <a:xfrm>
            <a:off x="11466593" y="6222487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AEC51A3C-8E56-4FD6-87DE-C0374315D808}"/>
              </a:ext>
            </a:extLst>
          </p:cNvPr>
          <p:cNvSpPr txBox="1"/>
          <p:nvPr/>
        </p:nvSpPr>
        <p:spPr>
          <a:xfrm>
            <a:off x="2022224" y="2264764"/>
            <a:ext cx="5743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La solution doit être fiable par rapport aux </a:t>
            </a:r>
            <a:r>
              <a:rPr kumimoji="0" lang="fr-FR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parteneurs</a:t>
            </a: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. 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04307329-27AD-4E08-BB1D-0BFE7C9615D5}"/>
              </a:ext>
            </a:extLst>
          </p:cNvPr>
          <p:cNvSpPr txBox="1"/>
          <p:nvPr/>
        </p:nvSpPr>
        <p:spPr>
          <a:xfrm>
            <a:off x="2022224" y="1909339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Fiabilité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96ECEFA2-E313-433D-89B4-A070B666F50A}"/>
              </a:ext>
            </a:extLst>
          </p:cNvPr>
          <p:cNvSpPr txBox="1"/>
          <p:nvPr/>
        </p:nvSpPr>
        <p:spPr>
          <a:xfrm>
            <a:off x="1951449" y="3411502"/>
            <a:ext cx="58143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solution doit obtenir un revenu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38" name="Group 35">
            <a:extLst>
              <a:ext uri="{FF2B5EF4-FFF2-40B4-BE49-F238E27FC236}">
                <a16:creationId xmlns:a16="http://schemas.microsoft.com/office/drawing/2014/main" id="{3372BC50-8576-4376-8705-9FA7B6C578E3}"/>
              </a:ext>
            </a:extLst>
          </p:cNvPr>
          <p:cNvGrpSpPr/>
          <p:nvPr/>
        </p:nvGrpSpPr>
        <p:grpSpPr>
          <a:xfrm>
            <a:off x="1103460" y="4166921"/>
            <a:ext cx="660464" cy="657690"/>
            <a:chOff x="6493081" y="1742364"/>
            <a:chExt cx="660464" cy="657690"/>
          </a:xfrm>
        </p:grpSpPr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8A89ACF9-E722-4CA5-BE3E-399AB6D37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7">
              <a:extLst>
                <a:ext uri="{FF2B5EF4-FFF2-40B4-BE49-F238E27FC236}">
                  <a16:creationId xmlns:a16="http://schemas.microsoft.com/office/drawing/2014/main" id="{6763B35E-0218-43C8-A7C3-F8D2280AF2B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38">
              <a:extLst>
                <a:ext uri="{FF2B5EF4-FFF2-40B4-BE49-F238E27FC236}">
                  <a16:creationId xmlns:a16="http://schemas.microsoft.com/office/drawing/2014/main" id="{D5FA0F66-BEEF-4591-AAAF-D42013445AB2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8">
            <a:extLst>
              <a:ext uri="{FF2B5EF4-FFF2-40B4-BE49-F238E27FC236}">
                <a16:creationId xmlns:a16="http://schemas.microsoft.com/office/drawing/2014/main" id="{9046EA6E-9708-44CD-8315-8746AD5F28E1}"/>
              </a:ext>
            </a:extLst>
          </p:cNvPr>
          <p:cNvSpPr txBox="1"/>
          <p:nvPr/>
        </p:nvSpPr>
        <p:spPr>
          <a:xfrm>
            <a:off x="1968891" y="4091652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implicité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:</a:t>
            </a: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375D43D3-295F-404B-BC87-D535C1FDEFB0}"/>
              </a:ext>
            </a:extLst>
          </p:cNvPr>
          <p:cNvSpPr txBox="1"/>
          <p:nvPr/>
        </p:nvSpPr>
        <p:spPr>
          <a:xfrm>
            <a:off x="1929910" y="4539295"/>
            <a:ext cx="58018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Avoir un design qui conforment aux règles internationales du UI (user interface) et UX (user </a:t>
            </a:r>
            <a:r>
              <a:rPr lang="fr-FR" sz="1300" dirty="0" err="1">
                <a:solidFill>
                  <a:srgbClr val="FFFFFF"/>
                </a:solidFill>
                <a:latin typeface="Open Sans" panose="020B0606030504020204" pitchFamily="34" charset="0"/>
              </a:rPr>
              <a:t>experience</a:t>
            </a: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).</a:t>
            </a:r>
          </a:p>
        </p:txBody>
      </p:sp>
      <p:grpSp>
        <p:nvGrpSpPr>
          <p:cNvPr id="44" name="Group 35">
            <a:extLst>
              <a:ext uri="{FF2B5EF4-FFF2-40B4-BE49-F238E27FC236}">
                <a16:creationId xmlns:a16="http://schemas.microsoft.com/office/drawing/2014/main" id="{554469F6-7DF2-4F6B-A5A0-825CEABA21FF}"/>
              </a:ext>
            </a:extLst>
          </p:cNvPr>
          <p:cNvGrpSpPr/>
          <p:nvPr/>
        </p:nvGrpSpPr>
        <p:grpSpPr>
          <a:xfrm>
            <a:off x="1103460" y="5267772"/>
            <a:ext cx="660464" cy="657690"/>
            <a:chOff x="6493081" y="1742364"/>
            <a:chExt cx="660464" cy="657690"/>
          </a:xfrm>
        </p:grpSpPr>
        <p:sp>
          <p:nvSpPr>
            <p:cNvPr id="45" name="Oval 36">
              <a:extLst>
                <a:ext uri="{FF2B5EF4-FFF2-40B4-BE49-F238E27FC236}">
                  <a16:creationId xmlns:a16="http://schemas.microsoft.com/office/drawing/2014/main" id="{B5C6C106-86C7-4ECF-80F1-57BFA6E75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37">
              <a:extLst>
                <a:ext uri="{FF2B5EF4-FFF2-40B4-BE49-F238E27FC236}">
                  <a16:creationId xmlns:a16="http://schemas.microsoft.com/office/drawing/2014/main" id="{16B0B035-ACAE-4C99-8FF3-99655F806E15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38">
              <a:extLst>
                <a:ext uri="{FF2B5EF4-FFF2-40B4-BE49-F238E27FC236}">
                  <a16:creationId xmlns:a16="http://schemas.microsoft.com/office/drawing/2014/main" id="{28A558F1-C95C-48A5-BBC6-6125AF99A1CF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8">
            <a:extLst>
              <a:ext uri="{FF2B5EF4-FFF2-40B4-BE49-F238E27FC236}">
                <a16:creationId xmlns:a16="http://schemas.microsoft.com/office/drawing/2014/main" id="{0B896CC6-8A7F-4183-9D31-C21D8F11674A}"/>
              </a:ext>
            </a:extLst>
          </p:cNvPr>
          <p:cNvSpPr txBox="1"/>
          <p:nvPr/>
        </p:nvSpPr>
        <p:spPr>
          <a:xfrm>
            <a:off x="2039873" y="5239109"/>
            <a:ext cx="277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 err="1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securité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20CF86AB-BC4E-4DEF-81E9-67F5E76B7AFB}"/>
              </a:ext>
            </a:extLst>
          </p:cNvPr>
          <p:cNvSpPr txBox="1"/>
          <p:nvPr/>
        </p:nvSpPr>
        <p:spPr>
          <a:xfrm>
            <a:off x="2000892" y="5686752"/>
            <a:ext cx="58018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300" dirty="0">
                <a:solidFill>
                  <a:srgbClr val="FFFFFF"/>
                </a:solidFill>
                <a:latin typeface="Open Sans" panose="020B0606030504020204" pitchFamily="34" charset="0"/>
              </a:rPr>
              <a:t>Confidentialité des données du chaque utilisateur.</a:t>
            </a:r>
          </a:p>
        </p:txBody>
      </p:sp>
    </p:spTree>
    <p:extLst>
      <p:ext uri="{BB962C8B-B14F-4D97-AF65-F5344CB8AC3E}">
        <p14:creationId xmlns:p14="http://schemas.microsoft.com/office/powerpoint/2010/main" val="252149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36" grpId="0"/>
      <p:bldP spid="42" grpId="0"/>
      <p:bldP spid="43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16572</TotalTime>
  <Words>696</Words>
  <Application>Microsoft Office PowerPoint</Application>
  <PresentationFormat>Grand écran</PresentationFormat>
  <Paragraphs>139</Paragraphs>
  <Slides>27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Noto Sans</vt:lpstr>
      <vt:lpstr>Noto Sans Disp ExtBd</vt:lpstr>
      <vt:lpstr>Open Sans</vt:lpstr>
      <vt:lpstr>SFRM1200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de votre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bouraoui</cp:lastModifiedBy>
  <cp:revision>1067</cp:revision>
  <dcterms:created xsi:type="dcterms:W3CDTF">2017-12-05T16:25:52Z</dcterms:created>
  <dcterms:modified xsi:type="dcterms:W3CDTF">2022-06-19T13:00:59Z</dcterms:modified>
</cp:coreProperties>
</file>