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de-DE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AD347D-5ACD-4C99-B74B-A9C85AD731AF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7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dirty="0" lang="en-US"/>
              <a:t>Click to edit Master text styles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  <p:sp>
        <p:nvSpPr>
          <p:cNvPr id="1048667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68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3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76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dirty="0" lang="en-US"/>
              <a:t>10/30/2021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dirty="0" lang="en-US"/>
              <a:t>‹N°›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s://fr.wikipedia.org/wiki/D&#233;veloppement_de_logiciel" TargetMode="Externa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https://fr.wikipedia.org/wiki/Processus_unifi&#233;%23cite_note-7" TargetMode="External"/><Relationship Id="rId2" Type="http://schemas.openxmlformats.org/officeDocument/2006/relationships/hyperlink" Target="https://fr.wikipedia.org/wiki/Processus_unifi&#233;%23cite_note-8" TargetMode="External"/><Relationship Id="rId3" Type="http://schemas.openxmlformats.org/officeDocument/2006/relationships/hyperlink" Target="https://fr.wikipedia.org/wiki/Processus_unifi&#233;%23cite_note-9" TargetMode="External"/><Relationship Id="rId4" Type="http://schemas.openxmlformats.org/officeDocument/2006/relationships/hyperlink" Target="https://fr.wikipedia.org/wiki/Processus_unifi&#233;%23cite_note-10" TargetMode="External"/><Relationship Id="rId5" Type="http://schemas.openxmlformats.org/officeDocument/2006/relationships/hyperlink" Target="https://fr.wikipedia.org/wiki/Processus_unifi&#233;%23cite_note-11" TargetMode="External"/><Relationship Id="rId6" Type="http://schemas.openxmlformats.org/officeDocument/2006/relationships/hyperlink" Target="https://fr.wikipedia.org/wiki/Processus_unifi&#233;%23cite_note-:0-1" TargetMode="External"/><Relationship Id="rId7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de-DE"/>
              <a:t>Le Processus Unifié</a:t>
            </a:r>
            <a:endParaRPr lang="fr-FR">
              <a:cs typeface="Calibri Light"/>
            </a:endParaRPr>
          </a:p>
          <a:p>
            <a:endParaRPr dirty="0" lang="de-DE">
              <a:cs typeface="Calibri Light"/>
            </a:endParaRPr>
          </a:p>
        </p:txBody>
      </p:sp>
      <p:sp>
        <p:nvSpPr>
          <p:cNvPr id="1048589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90433"/>
          </a:xfrm>
        </p:spPr>
        <p:txBody>
          <a:bodyPr>
            <a:normAutofit fontScale="75000" lnSpcReduction="20000"/>
          </a:bodyPr>
          <a:p>
            <a:r>
              <a:rPr dirty="0" lang="de-DE"/>
              <a:t>1.Origines</a:t>
            </a:r>
          </a:p>
          <a:p>
            <a:r>
              <a:rPr dirty="0" lang="de-DE"/>
              <a:t>2.principes.</a:t>
            </a:r>
          </a:p>
          <a:p>
            <a:r>
              <a:rPr dirty="0" lang="de-DE"/>
              <a:t>  A/</a:t>
            </a:r>
            <a:r>
              <a:rPr b="1" dirty="0" lang="de-DE" err="1"/>
              <a:t>Caractéristiques</a:t>
            </a:r>
            <a:endParaRPr dirty="0" lang="de-DE" err="1"/>
          </a:p>
          <a:p>
            <a:r>
              <a:rPr dirty="0" lang="de-DE"/>
              <a:t>  B/ </a:t>
            </a:r>
            <a:r>
              <a:rPr b="1" dirty="0" lang="de-DE"/>
              <a:t>Cycle de </a:t>
            </a:r>
            <a:r>
              <a:rPr b="1" dirty="0" lang="de-DE" err="1"/>
              <a:t>vie</a:t>
            </a:r>
            <a:r>
              <a:rPr b="1" dirty="0" lang="de-DE"/>
              <a:t> des </a:t>
            </a:r>
            <a:r>
              <a:rPr b="1" dirty="0" lang="de-DE" err="1"/>
              <a:t>projets</a:t>
            </a:r>
            <a:endParaRPr dirty="0" lang="de-DE" err="1"/>
          </a:p>
          <a:p>
            <a:r>
              <a:rPr b="1" dirty="0" lang="de-DE"/>
              <a:t>  C/ </a:t>
            </a:r>
            <a:r>
              <a:rPr b="1" dirty="0" lang="de-DE" err="1"/>
              <a:t>Enchainements</a:t>
            </a:r>
            <a:r>
              <a:rPr b="1" dirty="0" lang="de-DE"/>
              <a:t> </a:t>
            </a:r>
            <a:r>
              <a:rPr b="1" dirty="0" lang="de-DE" err="1"/>
              <a:t>d'activités</a:t>
            </a:r>
            <a:br>
              <a:rPr dirty="0" lang="en-US"/>
            </a:br>
            <a:endParaRPr lang="en-US"/>
          </a:p>
          <a:p>
            <a:r>
              <a:rPr dirty="0" lang="de-DE"/>
              <a:t>3.Les </a:t>
            </a:r>
            <a:r>
              <a:rPr dirty="0" lang="de-DE" err="1"/>
              <a:t>Erreurs</a:t>
            </a:r>
          </a:p>
          <a:p>
            <a:br>
              <a:rPr b="1" dirty="0" lang="de-DE">
                <a:ea typeface="+mj-lt"/>
                <a:cs typeface="+mj-lt"/>
              </a:rPr>
            </a:br>
            <a:endParaRPr b="1" dirty="0" lang="de-DE"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Origines:</a:t>
            </a:r>
          </a:p>
        </p:txBody>
      </p:sp>
      <p:sp>
        <p:nvSpPr>
          <p:cNvPr id="1048596" name="Espace réservé du contenu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Le terme « </a:t>
            </a:r>
            <a:r>
              <a:rPr b="1" dirty="0" lang="fr-FR">
                <a:ea typeface="+mj-lt"/>
                <a:cs typeface="+mj-lt"/>
              </a:rPr>
              <a:t>Unifié</a:t>
            </a:r>
            <a:r>
              <a:rPr dirty="0" lang="fr-FR">
                <a:ea typeface="+mj-lt"/>
                <a:cs typeface="+mj-lt"/>
              </a:rPr>
              <a:t> » est </a:t>
            </a:r>
            <a:r>
              <a:rPr dirty="0" lang="fr-FR" err="1">
                <a:ea typeface="+mj-lt"/>
                <a:cs typeface="+mj-lt"/>
              </a:rPr>
              <a:t>trés</a:t>
            </a:r>
            <a:r>
              <a:rPr dirty="0" lang="fr-FR">
                <a:ea typeface="+mj-lt"/>
                <a:cs typeface="+mj-lt"/>
              </a:rPr>
              <a:t> approprié puisqu’il s’agit de la fusion des travaux d’</a:t>
            </a:r>
            <a:r>
              <a:rPr b="1" dirty="0" lang="fr-FR">
                <a:ea typeface="+mj-lt"/>
                <a:cs typeface="+mj-lt"/>
              </a:rPr>
              <a:t>Ivar Jacobson</a:t>
            </a:r>
            <a:r>
              <a:rPr dirty="0" lang="fr-FR">
                <a:ea typeface="+mj-lt"/>
                <a:cs typeface="+mj-lt"/>
              </a:rPr>
              <a:t>, </a:t>
            </a:r>
            <a:r>
              <a:rPr b="1" dirty="0" lang="fr-FR">
                <a:ea typeface="+mj-lt"/>
                <a:cs typeface="+mj-lt"/>
              </a:rPr>
              <a:t>Grady </a:t>
            </a:r>
            <a:r>
              <a:rPr b="1" dirty="0" lang="fr-FR" err="1">
                <a:ea typeface="+mj-lt"/>
                <a:cs typeface="+mj-lt"/>
              </a:rPr>
              <a:t>Booch</a:t>
            </a:r>
            <a:r>
              <a:rPr dirty="0" lang="fr-FR">
                <a:ea typeface="+mj-lt"/>
                <a:cs typeface="+mj-lt"/>
              </a:rPr>
              <a:t> (au départ chez </a:t>
            </a:r>
            <a:r>
              <a:rPr dirty="0" lang="fr-FR" err="1">
                <a:ea typeface="+mj-lt"/>
                <a:cs typeface="+mj-lt"/>
              </a:rPr>
              <a:t>Objectory</a:t>
            </a:r>
            <a:r>
              <a:rPr dirty="0" lang="fr-FR">
                <a:ea typeface="+mj-lt"/>
                <a:cs typeface="+mj-lt"/>
              </a:rPr>
              <a:t>) et de </a:t>
            </a:r>
            <a:r>
              <a:rPr b="1" dirty="0" lang="fr-FR">
                <a:ea typeface="+mj-lt"/>
                <a:cs typeface="+mj-lt"/>
              </a:rPr>
              <a:t>James </a:t>
            </a:r>
            <a:r>
              <a:rPr b="1" dirty="0" lang="fr-FR" err="1">
                <a:ea typeface="+mj-lt"/>
                <a:cs typeface="+mj-lt"/>
              </a:rPr>
              <a:t>Rumbaugh</a:t>
            </a:r>
            <a:r>
              <a:rPr dirty="0" lang="fr-FR">
                <a:ea typeface="+mj-lt"/>
                <a:cs typeface="+mj-lt"/>
              </a:rPr>
              <a:t>, enrichie de nombreux apports issus d’UML (développé en parallèle) et du produit commercial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R</a:t>
            </a:r>
            <a:r>
              <a:rPr dirty="0" lang="en-US">
                <a:ea typeface="+mj-lt"/>
                <a:cs typeface="+mj-lt"/>
              </a:rPr>
              <a:t>U</a:t>
            </a:r>
            <a:r>
              <a:rPr dirty="0" lang="en-US">
                <a:ea typeface="+mj-lt"/>
                <a:cs typeface="+mj-lt"/>
              </a:rPr>
              <a:t>P</a:t>
            </a:r>
            <a:r>
              <a:rPr dirty="0" lang="fr-FR">
                <a:ea typeface="+mj-lt"/>
                <a:cs typeface="+mj-lt"/>
              </a:rPr>
              <a:t>, sorti en 1998 et toujours mis à jour par IBM (</a:t>
            </a:r>
            <a:r>
              <a:rPr dirty="0" lang="fr-FR" err="1">
                <a:ea typeface="+mj-lt"/>
                <a:cs typeface="+mj-lt"/>
              </a:rPr>
              <a:t>aprés</a:t>
            </a:r>
            <a:r>
              <a:rPr dirty="0" lang="fr-FR">
                <a:ea typeface="+mj-lt"/>
                <a:cs typeface="+mj-lt"/>
              </a:rPr>
              <a:t> le rachat de Rational qui avait </a:t>
            </a:r>
            <a:r>
              <a:rPr dirty="0" lang="fr-FR" err="1">
                <a:ea typeface="+mj-lt"/>
                <a:cs typeface="+mj-lt"/>
              </a:rPr>
              <a:t>lui même</a:t>
            </a:r>
            <a:r>
              <a:rPr dirty="0" lang="fr-FR">
                <a:ea typeface="+mj-lt"/>
                <a:cs typeface="+mj-lt"/>
              </a:rPr>
              <a:t> acheté </a:t>
            </a:r>
            <a:r>
              <a:rPr dirty="0" lang="fr-FR" err="1">
                <a:ea typeface="+mj-lt"/>
                <a:cs typeface="+mj-lt"/>
              </a:rPr>
              <a:t>Objectory</a:t>
            </a:r>
            <a:r>
              <a:rPr dirty="0" lang="fr-FR">
                <a:ea typeface="+mj-lt"/>
                <a:cs typeface="+mj-lt"/>
              </a:rPr>
              <a:t> en 1995).</a:t>
            </a:r>
            <a:br>
              <a:rPr dirty="0" lang="fr-FR">
                <a:ea typeface="+mj-lt"/>
                <a:cs typeface="+mj-lt"/>
              </a:rPr>
            </a:br>
            <a:r>
              <a:rPr dirty="0" lang="fr-FR">
                <a:ea typeface="+mj-lt"/>
                <a:cs typeface="+mj-lt"/>
              </a:rPr>
              <a:t>D’autres ont permis de peaufiner le processus, notamment Walker Royce et Philippe </a:t>
            </a:r>
            <a:r>
              <a:rPr dirty="0" lang="fr-FR" err="1">
                <a:ea typeface="+mj-lt"/>
                <a:cs typeface="+mj-lt"/>
              </a:rPr>
              <a:t>Kruchten</a:t>
            </a:r>
            <a:r>
              <a:rPr dirty="0" lang="fr-FR">
                <a:ea typeface="+mj-lt"/>
                <a:cs typeface="+mj-lt"/>
              </a:rPr>
              <a:t> pour la planification et la gestion de projet.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Principes :</a:t>
            </a:r>
            <a:br>
              <a:rPr dirty="0" lang="fr-FR"/>
            </a:br>
            <a:r>
              <a:rPr dirty="0" lang="fr-FR"/>
              <a:t>A/Caractéristiques</a:t>
            </a:r>
          </a:p>
        </p:txBody>
      </p:sp>
      <p:sp>
        <p:nvSpPr>
          <p:cNvPr id="1048598" name="Espace réservé du contenu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pPr indent="0" marL="0">
              <a:buNone/>
            </a:pP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Le processus unifié est une méthode de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développement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d</a:t>
            </a:r>
            <a:r>
              <a:rPr dirty="0" lang="en-US">
                <a:ea typeface="+mj-lt"/>
                <a:cs typeface="+mj-lt"/>
              </a:rPr>
              <a:t>e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l</a:t>
            </a:r>
            <a:r>
              <a:rPr dirty="0" lang="en-US">
                <a:ea typeface="+mj-lt"/>
                <a:cs typeface="+mj-lt"/>
              </a:rPr>
              <a:t>o</a:t>
            </a:r>
            <a:r>
              <a:rPr dirty="0" lang="en-US">
                <a:ea typeface="+mj-lt"/>
                <a:cs typeface="+mj-lt"/>
              </a:rPr>
              <a:t>g</a:t>
            </a:r>
            <a:r>
              <a:rPr dirty="0" lang="en-US">
                <a:ea typeface="+mj-lt"/>
                <a:cs typeface="+mj-lt"/>
              </a:rPr>
              <a:t>i</a:t>
            </a:r>
            <a:r>
              <a:rPr dirty="0" lang="en-US">
                <a:ea typeface="+mj-lt"/>
                <a:cs typeface="+mj-lt"/>
              </a:rPr>
              <a:t>c</a:t>
            </a:r>
            <a:r>
              <a:rPr dirty="0" lang="en-US">
                <a:ea typeface="+mj-lt"/>
                <a:cs typeface="+mj-lt"/>
              </a:rPr>
              <a:t>i</a:t>
            </a:r>
            <a:r>
              <a:rPr dirty="0" lang="en-US">
                <a:ea typeface="+mj-lt"/>
                <a:cs typeface="+mj-lt"/>
              </a:rPr>
              <a:t>el</a:t>
            </a:r>
            <a:r>
              <a:rPr dirty="0" lang="fr-FR">
                <a:ea typeface="+mj-lt"/>
                <a:cs typeface="+mj-lt"/>
              </a:rPr>
              <a:t> </a:t>
            </a:r>
            <a:r>
              <a:rPr dirty="0" lang="en-US">
                <a:ea typeface="+mj-lt"/>
                <a:cs typeface="+mj-lt"/>
                <a:hlinkClick r:id="rId1"/>
              </a:rPr>
              <a:t> </a:t>
            </a:r>
            <a:r>
              <a:rPr dirty="0" lang="en-US">
                <a:ea typeface="+mj-lt"/>
                <a:cs typeface="+mj-lt"/>
                <a:hlinkClick r:id="rId1"/>
              </a:rPr>
              <a:t> </a:t>
            </a:r>
            <a:r>
              <a:rPr dirty="0" lang="fr-FR">
                <a:ea typeface="+mj-lt"/>
                <a:cs typeface="+mj-lt"/>
              </a:rPr>
              <a:t>caractérisée par :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 pilotage par le</a:t>
            </a:r>
            <a:r>
              <a:rPr dirty="0" lang="en-US">
                <a:ea typeface="+mj-lt"/>
                <a:cs typeface="+mj-lt"/>
              </a:rPr>
              <a:t>s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c</a:t>
            </a:r>
            <a:r>
              <a:rPr dirty="0" lang="en-US">
                <a:ea typeface="+mj-lt"/>
                <a:cs typeface="+mj-lt"/>
              </a:rPr>
              <a:t>a</a:t>
            </a:r>
            <a:r>
              <a:rPr dirty="0" lang="en-US">
                <a:ea typeface="+mj-lt"/>
                <a:cs typeface="+mj-lt"/>
              </a:rPr>
              <a:t>s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d</a:t>
            </a:r>
            <a:r>
              <a:rPr dirty="0" lang="en-US">
                <a:ea typeface="+mj-lt"/>
                <a:cs typeface="+mj-lt"/>
              </a:rPr>
              <a:t>'</a:t>
            </a:r>
            <a:r>
              <a:rPr dirty="0" lang="en-US">
                <a:ea typeface="+mj-lt"/>
                <a:cs typeface="+mj-lt"/>
              </a:rPr>
              <a:t>u</a:t>
            </a:r>
            <a:r>
              <a:rPr dirty="0" lang="en-US">
                <a:ea typeface="+mj-lt"/>
                <a:cs typeface="+mj-lt"/>
              </a:rPr>
              <a:t>t</a:t>
            </a:r>
            <a:r>
              <a:rPr dirty="0" lang="en-US">
                <a:ea typeface="+mj-lt"/>
                <a:cs typeface="+mj-lt"/>
              </a:rPr>
              <a:t>i</a:t>
            </a:r>
            <a:r>
              <a:rPr dirty="0" lang="en-US">
                <a:ea typeface="+mj-lt"/>
                <a:cs typeface="+mj-lt"/>
              </a:rPr>
              <a:t>lisation</a:t>
            </a:r>
            <a:r>
              <a:rPr dirty="0" lang="en-US">
                <a:ea typeface="+mj-lt"/>
                <a:cs typeface="+mj-lt"/>
              </a:rPr>
              <a:t>s</a:t>
            </a:r>
            <a:r>
              <a:rPr dirty="0" lang="fr-FR">
                <a:ea typeface="+mj-lt"/>
                <a:cs typeface="+mj-lt"/>
              </a:rPr>
              <a:t>,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démarche centrée su</a:t>
            </a:r>
            <a:r>
              <a:rPr dirty="0" lang="en-US">
                <a:ea typeface="+mj-lt"/>
                <a:cs typeface="+mj-lt"/>
              </a:rPr>
              <a:t>r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l</a:t>
            </a:r>
            <a:r>
              <a:rPr dirty="0" lang="en-US">
                <a:ea typeface="+mj-lt"/>
                <a:cs typeface="+mj-lt"/>
              </a:rPr>
              <a:t>'</a:t>
            </a:r>
            <a:r>
              <a:rPr dirty="0" lang="en-US">
                <a:ea typeface="+mj-lt"/>
                <a:cs typeface="+mj-lt"/>
              </a:rPr>
              <a:t>a</a:t>
            </a:r>
            <a:r>
              <a:rPr dirty="0" lang="en-US">
                <a:ea typeface="+mj-lt"/>
                <a:cs typeface="+mj-lt"/>
              </a:rPr>
              <a:t>r</a:t>
            </a:r>
            <a:r>
              <a:rPr dirty="0" lang="en-US">
                <a:ea typeface="+mj-lt"/>
                <a:cs typeface="+mj-lt"/>
              </a:rPr>
              <a:t>c</a:t>
            </a:r>
            <a:r>
              <a:rPr dirty="0" lang="en-US">
                <a:ea typeface="+mj-lt"/>
                <a:cs typeface="+mj-lt"/>
              </a:rPr>
              <a:t>h</a:t>
            </a:r>
            <a:r>
              <a:rPr dirty="0" lang="en-US">
                <a:ea typeface="+mj-lt"/>
                <a:cs typeface="+mj-lt"/>
              </a:rPr>
              <a:t>itecture</a:t>
            </a:r>
            <a:r>
              <a:rPr dirty="0" lang="en-US">
                <a:ea typeface="+mj-lt"/>
                <a:cs typeface="+mj-lt"/>
              </a:rPr>
              <a:t>,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approch</a:t>
            </a:r>
            <a:r>
              <a:rPr dirty="0" lang="en-US">
                <a:ea typeface="+mj-lt"/>
                <a:cs typeface="+mj-lt"/>
              </a:rPr>
              <a:t>e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b</a:t>
            </a:r>
            <a:r>
              <a:rPr dirty="0" lang="en-US">
                <a:ea typeface="+mj-lt"/>
                <a:cs typeface="+mj-lt"/>
              </a:rPr>
              <a:t>a</a:t>
            </a:r>
            <a:r>
              <a:rPr dirty="0" lang="en-US">
                <a:ea typeface="+mj-lt"/>
                <a:cs typeface="+mj-lt"/>
              </a:rPr>
              <a:t>s</a:t>
            </a:r>
            <a:r>
              <a:rPr altLang="en-US" dirty="0" lang="fr-FR">
                <a:ea typeface="+mj-lt"/>
                <a:cs typeface="+mj-lt"/>
              </a:rPr>
              <a:t>ée</a:t>
            </a:r>
            <a:r>
              <a:rPr altLang="en-US" dirty="0" lang="en-US">
                <a:ea typeface="+mj-lt"/>
                <a:cs typeface="+mj-lt"/>
              </a:rPr>
              <a:t> </a:t>
            </a:r>
            <a:r>
              <a:rPr altLang="en-US" dirty="0" lang="en-US">
                <a:ea typeface="+mj-lt"/>
                <a:cs typeface="+mj-lt"/>
              </a:rPr>
              <a:t>s</a:t>
            </a:r>
            <a:r>
              <a:rPr altLang="en-US" dirty="0" lang="en-US">
                <a:ea typeface="+mj-lt"/>
                <a:cs typeface="+mj-lt"/>
              </a:rPr>
              <a:t>u</a:t>
            </a:r>
            <a:r>
              <a:rPr altLang="en-US" dirty="0" lang="en-US">
                <a:ea typeface="+mj-lt"/>
                <a:cs typeface="+mj-lt"/>
              </a:rPr>
              <a:t>r</a:t>
            </a:r>
            <a:r>
              <a:rPr altLang="en-US" dirty="0" lang="en-US">
                <a:ea typeface="+mj-lt"/>
                <a:cs typeface="+mj-lt"/>
              </a:rPr>
              <a:t> </a:t>
            </a:r>
            <a:r>
              <a:rPr altLang="en-US" dirty="0" lang="en-US">
                <a:ea typeface="+mj-lt"/>
                <a:cs typeface="+mj-lt"/>
              </a:rPr>
              <a:t>l</a:t>
            </a:r>
            <a:r>
              <a:rPr altLang="en-US" dirty="0" lang="en-US">
                <a:ea typeface="+mj-lt"/>
                <a:cs typeface="+mj-lt"/>
              </a:rPr>
              <a:t>e</a:t>
            </a:r>
            <a:r>
              <a:rPr altLang="en-US" dirty="0" lang="en-US">
                <a:ea typeface="+mj-lt"/>
                <a:cs typeface="+mj-lt"/>
              </a:rPr>
              <a:t> </a:t>
            </a:r>
            <a:r>
              <a:rPr altLang="en-US" dirty="0" lang="en-US">
                <a:ea typeface="+mj-lt"/>
                <a:cs typeface="+mj-lt"/>
              </a:rPr>
              <a:t>m</a:t>
            </a:r>
            <a:r>
              <a:rPr altLang="en-US" dirty="0" lang="en-US">
                <a:ea typeface="+mj-lt"/>
                <a:cs typeface="+mj-lt"/>
              </a:rPr>
              <a:t>o</a:t>
            </a:r>
            <a:r>
              <a:rPr altLang="en-US" dirty="0" lang="en-US">
                <a:ea typeface="+mj-lt"/>
                <a:cs typeface="+mj-lt"/>
              </a:rPr>
              <a:t>d</a:t>
            </a:r>
            <a:r>
              <a:rPr altLang="en-US" dirty="0" lang="en-US">
                <a:ea typeface="+mj-lt"/>
                <a:cs typeface="+mj-lt"/>
              </a:rPr>
              <a:t>e</a:t>
            </a:r>
            <a:r>
              <a:rPr altLang="en-US" dirty="0" lang="en-US">
                <a:ea typeface="+mj-lt"/>
                <a:cs typeface="+mj-lt"/>
              </a:rPr>
              <a:t>l</a:t>
            </a:r>
            <a:r>
              <a:rPr dirty="0" lang="fr-FR">
                <a:ea typeface="+mj-lt"/>
                <a:cs typeface="+mj-lt"/>
              </a:rPr>
              <a:t> et en particulier les modèle</a:t>
            </a:r>
            <a:r>
              <a:rPr dirty="0" lang="en-US">
                <a:ea typeface="+mj-lt"/>
                <a:cs typeface="+mj-lt"/>
              </a:rPr>
              <a:t>s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U</a:t>
            </a:r>
            <a:r>
              <a:rPr dirty="0" lang="en-US">
                <a:ea typeface="+mj-lt"/>
                <a:cs typeface="+mj-lt"/>
              </a:rPr>
              <a:t>M</a:t>
            </a:r>
            <a:r>
              <a:rPr dirty="0" lang="en-US">
                <a:ea typeface="+mj-lt"/>
                <a:cs typeface="+mj-lt"/>
              </a:rPr>
              <a:t>L</a:t>
            </a:r>
            <a:r>
              <a:rPr dirty="0" lang="fr-FR">
                <a:ea typeface="+mj-lt"/>
                <a:cs typeface="+mj-lt"/>
              </a:rPr>
              <a:t>,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approche itérative et incrémentale visant en priorité à réduire les incertitudes.</a:t>
            </a:r>
            <a:endParaRPr dirty="0" lang="fr-FR"/>
          </a:p>
          <a:p>
            <a:pPr>
              <a:buClr>
                <a:srgbClr val="8AD0D6"/>
              </a:buClr>
            </a:pPr>
            <a:endParaRPr dirty="0"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Principes</a:t>
            </a:r>
            <a:br>
              <a:rPr dirty="0" lang="fr-FR"/>
            </a:br>
            <a:r>
              <a:rPr dirty="0" lang="fr-FR"/>
              <a:t>B/ Cycle de Vie </a:t>
            </a:r>
          </a:p>
        </p:txBody>
      </p:sp>
      <p:sp>
        <p:nvSpPr>
          <p:cNvPr id="1048600" name="Espace réservé du contenu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fontScale="85000" lnSpcReduction="20000"/>
          </a:bodyPr>
          <a:p>
            <a:pPr indent="0" marL="0">
              <a:buNone/>
            </a:pPr>
            <a:endParaRPr dirty="0" lang="fr-FR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Le processus unifié est cyclique : il vise par une succession de projets à fournir d'abord une version viable d'un produit puis des versions publiables successives (« release » en anglais).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Chaque projet a u</a:t>
            </a:r>
            <a:r>
              <a:rPr dirty="0" lang="en-US">
                <a:ea typeface="+mj-lt"/>
                <a:cs typeface="+mj-lt"/>
              </a:rPr>
              <a:t>n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c</a:t>
            </a:r>
            <a:r>
              <a:rPr dirty="0" lang="en-US">
                <a:ea typeface="+mj-lt"/>
                <a:cs typeface="+mj-lt"/>
              </a:rPr>
              <a:t>y</a:t>
            </a:r>
            <a:r>
              <a:rPr dirty="0" lang="en-US">
                <a:ea typeface="+mj-lt"/>
                <a:cs typeface="+mj-lt"/>
              </a:rPr>
              <a:t>cle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d</a:t>
            </a:r>
            <a:r>
              <a:rPr dirty="0" lang="en-US">
                <a:ea typeface="+mj-lt"/>
                <a:cs typeface="+mj-lt"/>
              </a:rPr>
              <a:t>e</a:t>
            </a:r>
            <a:r>
              <a:rPr dirty="0" lang="en-US">
                <a:ea typeface="+mj-lt"/>
                <a:cs typeface="+mj-lt"/>
              </a:rPr>
              <a:t> </a:t>
            </a:r>
            <a:r>
              <a:rPr dirty="0" lang="en-US">
                <a:ea typeface="+mj-lt"/>
                <a:cs typeface="+mj-lt"/>
              </a:rPr>
              <a:t>v</a:t>
            </a:r>
            <a:r>
              <a:rPr dirty="0" lang="en-US">
                <a:ea typeface="+mj-lt"/>
                <a:cs typeface="+mj-lt"/>
              </a:rPr>
              <a:t>ie</a:t>
            </a:r>
            <a:r>
              <a:rPr dirty="0" lang="fr-FR">
                <a:ea typeface="+mj-lt"/>
                <a:cs typeface="+mj-lt"/>
              </a:rPr>
              <a:t> en quatre phases, chacune subdivisée en plusieurs itérations</a:t>
            </a:r>
            <a:r>
              <a:rPr baseline="30000" dirty="0" lang="fr-FR">
                <a:ea typeface="+mj-lt"/>
                <a:cs typeface="+mj-lt"/>
                <a:hlinkClick r:id="rId1"/>
              </a:rPr>
              <a:t>7</a:t>
            </a:r>
            <a:r>
              <a:rPr dirty="0" lang="fr-FR">
                <a:ea typeface="+mj-lt"/>
                <a:cs typeface="+mj-lt"/>
              </a:rPr>
              <a:t>:</a:t>
            </a:r>
            <a:endParaRPr altLang="en-US" lang="zh-CN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phase création</a:t>
            </a:r>
            <a:r>
              <a:rPr baseline="30000" dirty="0" lang="fr-FR">
                <a:ea typeface="+mj-lt"/>
                <a:cs typeface="+mj-lt"/>
                <a:hlinkClick r:id="rId2"/>
              </a:rPr>
              <a:t>8</a:t>
            </a:r>
            <a:r>
              <a:rPr dirty="0" lang="fr-FR">
                <a:ea typeface="+mj-lt"/>
                <a:cs typeface="+mj-lt"/>
              </a:rPr>
              <a:t> ou de cadrage ( « </a:t>
            </a:r>
            <a:r>
              <a:rPr dirty="0" i="1" lang="fr-FR" err="1">
                <a:ea typeface="+mj-lt"/>
                <a:cs typeface="+mj-lt"/>
              </a:rPr>
              <a:t>inception</a:t>
            </a:r>
            <a:r>
              <a:rPr dirty="0" lang="fr-FR">
                <a:ea typeface="+mj-lt"/>
                <a:cs typeface="+mj-lt"/>
              </a:rPr>
              <a:t>» en anglais) vise à définir le produit et les objectifs du projet;</a:t>
            </a:r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phase d'</a:t>
            </a:r>
            <a:r>
              <a:rPr dirty="0" lang="fr-FR" err="1">
                <a:ea typeface="+mj-lt"/>
                <a:cs typeface="+mj-lt"/>
              </a:rPr>
              <a:t>elaboration</a:t>
            </a:r>
            <a:r>
              <a:rPr baseline="30000" dirty="0" lang="fr-FR">
                <a:ea typeface="+mj-lt"/>
                <a:cs typeface="+mj-lt"/>
                <a:hlinkClick r:id="rId3"/>
              </a:rPr>
              <a:t>9</a:t>
            </a:r>
            <a:r>
              <a:rPr dirty="0" lang="fr-FR">
                <a:ea typeface="+mj-lt"/>
                <a:cs typeface="+mj-lt"/>
              </a:rPr>
              <a:t> vise à clarifier les exigences, à définir l'architecture du produit et à en valider la faisabilité. Cette phase prévoit ainsi la mise en œuvre d'une version exécutable constituée d'un squelette du système et démontrant les principaux éléments architecturaux;</a:t>
            </a:r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phase de construction</a:t>
            </a:r>
            <a:r>
              <a:rPr baseline="30000" dirty="0" lang="fr-FR">
                <a:ea typeface="+mj-lt"/>
                <a:cs typeface="+mj-lt"/>
                <a:hlinkClick r:id="rId4"/>
              </a:rPr>
              <a:t>10</a:t>
            </a:r>
            <a:r>
              <a:rPr dirty="0" lang="fr-FR">
                <a:ea typeface="+mj-lt"/>
                <a:cs typeface="+mj-lt"/>
              </a:rPr>
              <a:t> vise à construire et à mettre en œuvre le produit et les livrables associés;</a:t>
            </a:r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une phase de transition</a:t>
            </a:r>
            <a:r>
              <a:rPr baseline="30000" dirty="0" lang="fr-FR">
                <a:ea typeface="+mj-lt"/>
                <a:cs typeface="+mj-lt"/>
                <a:hlinkClick r:id="rId5"/>
              </a:rPr>
              <a:t>11</a:t>
            </a:r>
            <a:r>
              <a:rPr dirty="0" lang="fr-FR">
                <a:ea typeface="+mj-lt"/>
                <a:cs typeface="+mj-lt"/>
              </a:rPr>
              <a:t> vise à livrer, diffuser ou déployer le produit de sorte qu'il soit prêt à être utilisé. Cette phase inclut la formation des utilisateurs si nécessaire</a:t>
            </a:r>
            <a:r>
              <a:rPr baseline="30000" dirty="0" lang="fr-FR">
                <a:ea typeface="+mj-lt"/>
                <a:cs typeface="+mj-lt"/>
                <a:hlinkClick r:id="rId6"/>
              </a:rPr>
              <a:t>1</a:t>
            </a:r>
            <a:r>
              <a:rPr dirty="0" lang="fr-FR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dirty="0"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Exemple:</a:t>
            </a:r>
          </a:p>
        </p:txBody>
      </p:sp>
      <p:pic>
        <p:nvPicPr>
          <p:cNvPr id="2097156" name="Image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23912" y="2052918"/>
            <a:ext cx="8305340" cy="419548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fr-FR"/>
              <a:t>Principe</a:t>
            </a:r>
            <a:br>
              <a:rPr b="1" dirty="0" lang="fr-FR"/>
            </a:br>
            <a:r>
              <a:rPr b="1" dirty="0" lang="fr-FR"/>
              <a:t>C/ Enchainements d'activités</a:t>
            </a:r>
            <a:endParaRPr dirty="0" lang="fr-FR"/>
          </a:p>
        </p:txBody>
      </p:sp>
      <p:sp>
        <p:nvSpPr>
          <p:cNvPr id="1048603" name="Espace réservé du contenu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fontScale="95000" lnSpcReduction="10000"/>
          </a:bodyPr>
          <a:p>
            <a:r>
              <a:rPr dirty="0" lang="fr-FR">
                <a:ea typeface="+mj-lt"/>
                <a:cs typeface="+mj-lt"/>
              </a:rPr>
              <a:t>Exigences : recherche des acteurs et des cas d'utilisation, priorisation, description des cas d'utilisation, prototypage de l'interface utilisateur, et structuration du modèle des cas d'utilisation ;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Analyse : analyse de l'architecture, analyse d'un cas d'utilisation, analyse d'une classe, et analyse d'un package ;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Conception : conception de l'architecture, conception d'un cas d'utilisation, conception d'une classe, et conception d'un sous-système ;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Mise en œuvre (implémentation) : implémentation de l'architecture, intégration du système, implémentation d'un sous-système, implémentation d'une classe, et exécution de tests unitaires ;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Test : planification des tests, conception des tests, mise en œuvre des tests, exécution des tests d'intégration, exécution de tests systèmes, et évaluation des tests.</a:t>
            </a:r>
            <a:endParaRPr dirty="0" lang="fr-FR"/>
          </a:p>
          <a:p>
            <a:pPr>
              <a:buClr>
                <a:srgbClr val="8AD0D6"/>
              </a:buClr>
            </a:pPr>
            <a:endParaRPr dirty="0"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Exemple:</a:t>
            </a:r>
          </a:p>
        </p:txBody>
      </p:sp>
      <p:pic>
        <p:nvPicPr>
          <p:cNvPr id="2097157" name="Image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08812" y="2052918"/>
            <a:ext cx="8935541" cy="419548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r-FR"/>
              <a:t>Les Erreurs:</a:t>
            </a:r>
          </a:p>
        </p:txBody>
      </p:sp>
      <p:sp>
        <p:nvSpPr>
          <p:cNvPr id="1048606" name="Espace réservé du contenu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 lnSpcReduction="10000"/>
          </a:bodyPr>
          <a:p>
            <a:r>
              <a:rPr dirty="0" lang="fr-FR">
                <a:ea typeface="+mj-lt"/>
                <a:cs typeface="+mj-lt"/>
              </a:rPr>
              <a:t>Elles sont le signe d’une mauvaise interprétation du Processus Unifié:</a:t>
            </a:r>
            <a:endParaRPr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Commencer d’entrée par un planning ultra détaillé pour les 12 mois à venir</a:t>
            </a:r>
            <a:endParaRPr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Planifier des itérations trop longues (une itération dure entre 2 et 6 semaines : le but est d’être réactif)</a:t>
            </a:r>
            <a:endParaRPr dirty="0"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Ne pas tester dans une itération ce qu’on a produit</a:t>
            </a:r>
            <a:endParaRPr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Oublier que le but de la phase d’Elaboration n’est pas de produire un prototype jetable mais une architecture viable</a:t>
            </a:r>
            <a:endParaRPr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Analyser toutes les exigences avant de commencer à programmer</a:t>
            </a:r>
            <a:endParaRPr lang="fr-FR"/>
          </a:p>
          <a:p>
            <a:pPr>
              <a:buClr>
                <a:srgbClr val="8AD0D6"/>
              </a:buClr>
            </a:pPr>
            <a:r>
              <a:rPr dirty="0" lang="fr-FR">
                <a:ea typeface="+mj-lt"/>
                <a:cs typeface="+mj-lt"/>
              </a:rPr>
              <a:t>Se dire qu’il faut absolument utiliser tous les livrables potentiellement utilisables</a:t>
            </a:r>
            <a:endParaRPr lang="fr-FR"/>
          </a:p>
          <a:p>
            <a:pPr>
              <a:buClr>
                <a:srgbClr val="8AD0D6"/>
              </a:buClr>
            </a:pPr>
            <a:endParaRPr dirty="0" lang="fr-FR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Présentation PowerPoint</dc:title>
  <dc:creator>M1908C3JGG</dc:creator>
  <cp:lastModifiedBy>bouraoui iheb</cp:lastModifiedBy>
  <dcterms:created xsi:type="dcterms:W3CDTF">2021-10-24T19:42:09Z</dcterms:created>
  <dcterms:modified xsi:type="dcterms:W3CDTF">2021-10-30T18:21:04Z</dcterms:modified>
</cp:coreProperties>
</file>