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6" r:id="rId2"/>
    <p:sldId id="257" r:id="rId3"/>
    <p:sldId id="275" r:id="rId4"/>
    <p:sldId id="276" r:id="rId5"/>
    <p:sldId id="262" r:id="rId6"/>
    <p:sldId id="267" r:id="rId7"/>
    <p:sldId id="268" r:id="rId8"/>
    <p:sldId id="303" r:id="rId9"/>
    <p:sldId id="272" r:id="rId10"/>
    <p:sldId id="282" r:id="rId11"/>
    <p:sldId id="285" r:id="rId12"/>
    <p:sldId id="283" r:id="rId13"/>
    <p:sldId id="288" r:id="rId14"/>
    <p:sldId id="289" r:id="rId15"/>
    <p:sldId id="290" r:id="rId16"/>
    <p:sldId id="292" r:id="rId17"/>
    <p:sldId id="306" r:id="rId18"/>
    <p:sldId id="363" r:id="rId19"/>
    <p:sldId id="332" r:id="rId20"/>
    <p:sldId id="357" r:id="rId21"/>
    <p:sldId id="310" r:id="rId22"/>
    <p:sldId id="367" r:id="rId23"/>
    <p:sldId id="311" r:id="rId24"/>
    <p:sldId id="312" r:id="rId25"/>
    <p:sldId id="323" r:id="rId26"/>
    <p:sldId id="317" r:id="rId27"/>
    <p:sldId id="320" r:id="rId28"/>
    <p:sldId id="313" r:id="rId29"/>
    <p:sldId id="315" r:id="rId30"/>
    <p:sldId id="314" r:id="rId31"/>
    <p:sldId id="377" r:id="rId32"/>
    <p:sldId id="322" r:id="rId33"/>
    <p:sldId id="299" r:id="rId34"/>
    <p:sldId id="281" r:id="rId35"/>
    <p:sldId id="326" r:id="rId36"/>
    <p:sldId id="328" r:id="rId37"/>
    <p:sldId id="329" r:id="rId38"/>
    <p:sldId id="330" r:id="rId39"/>
    <p:sldId id="331" r:id="rId40"/>
    <p:sldId id="368" r:id="rId4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146" autoAdjust="0"/>
  </p:normalViewPr>
  <p:slideViewPr>
    <p:cSldViewPr>
      <p:cViewPr varScale="1">
        <p:scale>
          <a:sx n="72" d="100"/>
          <a:sy n="72" d="100"/>
        </p:scale>
        <p:origin x="135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78EFC8-1EE8-49B0-98B5-75402CB3ADF0}" type="datetimeFigureOut">
              <a:rPr lang="fr-FR" smtClean="0"/>
              <a:pPr/>
              <a:t>28/02/2019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4D34BE-2AD4-4C91-982A-51C777E548D2}" type="slidenum">
              <a:rPr lang="fr-FR" smtClean="0"/>
              <a:pPr/>
              <a:t>‹N°›</a:t>
            </a:fld>
            <a:endParaRPr lang="fr-FR"/>
          </a:p>
        </p:txBody>
      </p:sp>
    </p:spTree>
    <p:extLst>
      <p:ext uri="{BB962C8B-B14F-4D97-AF65-F5344CB8AC3E}">
        <p14:creationId xmlns:p14="http://schemas.microsoft.com/office/powerpoint/2010/main" val="29224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La norme </a:t>
            </a:r>
            <a:r>
              <a:rPr lang="fr-FR" i="1" dirty="0"/>
              <a:t>IEEE 802.11</a:t>
            </a:r>
            <a:r>
              <a:rPr lang="fr-FR" dirty="0"/>
              <a:t> (</a:t>
            </a:r>
            <a:r>
              <a:rPr lang="fr-FR" i="1" dirty="0"/>
              <a:t>ISO/IEC 8802-11</a:t>
            </a:r>
            <a:r>
              <a:rPr lang="fr-FR" dirty="0"/>
              <a:t>) est un standard international décrivant les caractéristiques d'un réseau local sans fil (</a:t>
            </a:r>
            <a:r>
              <a:rPr lang="fr-FR" i="1" dirty="0"/>
              <a:t>WLAN</a:t>
            </a:r>
            <a:r>
              <a:rPr lang="fr-FR" dirty="0"/>
              <a:t>). Le nom </a:t>
            </a:r>
            <a:r>
              <a:rPr lang="fr-FR" b="1" dirty="0"/>
              <a:t>Wi-Fi</a:t>
            </a:r>
            <a:r>
              <a:rPr lang="fr-FR" dirty="0"/>
              <a:t> (contraction de </a:t>
            </a:r>
            <a:r>
              <a:rPr lang="fr-FR" i="1" dirty="0"/>
              <a:t>Wireless </a:t>
            </a:r>
            <a:r>
              <a:rPr lang="fr-FR" i="1" dirty="0" err="1"/>
              <a:t>Fidelity</a:t>
            </a:r>
            <a:r>
              <a:rPr lang="fr-FR" dirty="0"/>
              <a:t>, parfois notée à tort </a:t>
            </a:r>
            <a:r>
              <a:rPr lang="fr-FR" i="1" dirty="0" err="1"/>
              <a:t>WiFi</a:t>
            </a:r>
            <a:r>
              <a:rPr lang="fr-FR" dirty="0"/>
              <a:t>) correspond initialement au nom donnée à la certification délivrée par la Wi-Fi Alliance, anciennement WECA (</a:t>
            </a:r>
            <a:r>
              <a:rPr lang="fr-FR" i="1" dirty="0"/>
              <a:t>Wireless Ethernet Compatibility Alliance</a:t>
            </a:r>
            <a:r>
              <a:rPr lang="fr-FR" dirty="0"/>
              <a:t>), l'organisme chargé de maintenir l'interopérabilité entre les matériels répondant à la norme 802.11. Par abus de langage (et pour des raisons de marketing) le nom de la norme se confond aujourd'hui avec le nom de la certification. Ainsi un réseau Wifi est en réalité un réseau répondant à la norme 802.11. </a:t>
            </a:r>
          </a:p>
          <a:p>
            <a:endParaRPr lang="fr-FR" dirty="0"/>
          </a:p>
          <a:p>
            <a:endParaRPr lang="fr-FR" dirty="0"/>
          </a:p>
          <a:p>
            <a:pPr marL="0" marR="0" indent="0" algn="l" defTabSz="914400" rtl="0" eaLnBrk="1" fontAlgn="auto" latinLnBrk="0" hangingPunct="1">
              <a:lnSpc>
                <a:spcPct val="100000"/>
              </a:lnSpc>
              <a:spcBef>
                <a:spcPts val="0"/>
              </a:spcBef>
              <a:spcAft>
                <a:spcPts val="0"/>
              </a:spcAft>
              <a:buClrTx/>
              <a:buSzTx/>
              <a:buFontTx/>
              <a:buNone/>
              <a:tabLst/>
              <a:defRPr/>
            </a:pPr>
            <a:r>
              <a:rPr lang="fr-FR" dirty="0"/>
              <a:t>des opérateurs commencent à irriguer des zones à fortes concentration d'utilisateurs (gares, aéroports, hôtels, trains, ...) avec des réseaux sans fils. Ces zones d'accès sont appelées "hot spots".</a:t>
            </a:r>
          </a:p>
          <a:p>
            <a:endParaRPr lang="fr-FR" dirty="0"/>
          </a:p>
        </p:txBody>
      </p:sp>
      <p:sp>
        <p:nvSpPr>
          <p:cNvPr id="4" name="Espace réservé du numéro de diapositive 3"/>
          <p:cNvSpPr>
            <a:spLocks noGrp="1"/>
          </p:cNvSpPr>
          <p:nvPr>
            <p:ph type="sldNum" sz="quarter" idx="10"/>
          </p:nvPr>
        </p:nvSpPr>
        <p:spPr/>
        <p:txBody>
          <a:bodyPr/>
          <a:lstStyle/>
          <a:p>
            <a:fld id="{524D34BE-2AD4-4C91-982A-51C777E548D2}" type="slidenum">
              <a:rPr lang="fr-FR" smtClean="0"/>
              <a:pPr/>
              <a:t>6</a:t>
            </a:fld>
            <a:endParaRPr lang="fr-FR"/>
          </a:p>
        </p:txBody>
      </p:sp>
    </p:spTree>
    <p:extLst>
      <p:ext uri="{BB962C8B-B14F-4D97-AF65-F5344CB8AC3E}">
        <p14:creationId xmlns:p14="http://schemas.microsoft.com/office/powerpoint/2010/main" val="4111097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24D34BE-2AD4-4C91-982A-51C777E548D2}" type="slidenum">
              <a:rPr lang="fr-FR" smtClean="0"/>
              <a:pPr/>
              <a:t>8</a:t>
            </a:fld>
            <a:endParaRPr lang="fr-FR"/>
          </a:p>
        </p:txBody>
      </p:sp>
    </p:spTree>
    <p:extLst>
      <p:ext uri="{BB962C8B-B14F-4D97-AF65-F5344CB8AC3E}">
        <p14:creationId xmlns:p14="http://schemas.microsoft.com/office/powerpoint/2010/main" val="1149389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effectLst/>
              </a:rPr>
              <a:t>Les </a:t>
            </a:r>
            <a:r>
              <a:rPr lang="fr-FR" b="1" dirty="0">
                <a:effectLst/>
              </a:rPr>
              <a:t>points d'accès</a:t>
            </a:r>
            <a:r>
              <a:rPr lang="fr-FR" dirty="0">
                <a:effectLst/>
              </a:rPr>
              <a:t> (notés </a:t>
            </a:r>
            <a:r>
              <a:rPr lang="fr-FR" b="1" dirty="0">
                <a:effectLst/>
              </a:rPr>
              <a:t>AP</a:t>
            </a:r>
            <a:r>
              <a:rPr lang="fr-FR" dirty="0">
                <a:effectLst/>
              </a:rPr>
              <a:t> pour </a:t>
            </a:r>
            <a:r>
              <a:rPr lang="fr-FR" i="1" dirty="0">
                <a:effectLst/>
              </a:rPr>
              <a:t>Access point</a:t>
            </a:r>
            <a:r>
              <a:rPr lang="fr-FR" dirty="0">
                <a:effectLst/>
              </a:rPr>
              <a:t>, parfois appelés </a:t>
            </a:r>
            <a:r>
              <a:rPr lang="fr-FR" i="1" dirty="0">
                <a:effectLst/>
              </a:rPr>
              <a:t>bornes sans fils</a:t>
            </a:r>
            <a:r>
              <a:rPr lang="fr-FR" dirty="0">
                <a:effectLst/>
              </a:rPr>
              <a:t>) permettant de donner un accès au réseau filaire (auquel il est raccordé) aux différentes stations avoisinantes équipées de cartes wifi</a:t>
            </a:r>
            <a:endParaRPr lang="fr-FR" dirty="0"/>
          </a:p>
        </p:txBody>
      </p:sp>
      <p:sp>
        <p:nvSpPr>
          <p:cNvPr id="4" name="Espace réservé du numéro de diapositive 3"/>
          <p:cNvSpPr>
            <a:spLocks noGrp="1"/>
          </p:cNvSpPr>
          <p:nvPr>
            <p:ph type="sldNum" sz="quarter" idx="10"/>
          </p:nvPr>
        </p:nvSpPr>
        <p:spPr/>
        <p:txBody>
          <a:bodyPr/>
          <a:lstStyle/>
          <a:p>
            <a:fld id="{524D34BE-2AD4-4C91-982A-51C777E548D2}" type="slidenum">
              <a:rPr lang="fr-FR" smtClean="0"/>
              <a:pPr/>
              <a:t>12</a:t>
            </a:fld>
            <a:endParaRPr lang="fr-FR"/>
          </a:p>
        </p:txBody>
      </p:sp>
    </p:spTree>
    <p:extLst>
      <p:ext uri="{BB962C8B-B14F-4D97-AF65-F5344CB8AC3E}">
        <p14:creationId xmlns:p14="http://schemas.microsoft.com/office/powerpoint/2010/main" val="1661273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24D34BE-2AD4-4C91-982A-51C777E548D2}" type="slidenum">
              <a:rPr lang="fr-FR" smtClean="0"/>
              <a:pPr/>
              <a:t>20</a:t>
            </a:fld>
            <a:endParaRPr lang="fr-FR"/>
          </a:p>
        </p:txBody>
      </p:sp>
    </p:spTree>
    <p:extLst>
      <p:ext uri="{BB962C8B-B14F-4D97-AF65-F5344CB8AC3E}">
        <p14:creationId xmlns:p14="http://schemas.microsoft.com/office/powerpoint/2010/main" val="1660222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Ainsi, si plusieurs mobiles veulent émettre, il y a peu de chances pour qu'ils aient choisi la même durée (</a:t>
            </a:r>
            <a:r>
              <a:rPr lang="fr-FR" dirty="0" err="1"/>
              <a:t>backoff</a:t>
            </a:r>
            <a:r>
              <a:rPr lang="fr-FR" dirty="0"/>
              <a:t>). Celui qui a choisi le plus petit </a:t>
            </a:r>
            <a:r>
              <a:rPr lang="fr-FR" dirty="0" err="1"/>
              <a:t>backoff</a:t>
            </a:r>
            <a:r>
              <a:rPr lang="fr-FR" dirty="0"/>
              <a:t> va commencer à émettre (tant que la canal est libre les </a:t>
            </a:r>
            <a:r>
              <a:rPr lang="fr-FR" dirty="0" err="1"/>
              <a:t>backoff</a:t>
            </a:r>
            <a:r>
              <a:rPr lang="fr-FR" dirty="0"/>
              <a:t> seront décrémentés, et lorsque le </a:t>
            </a:r>
            <a:r>
              <a:rPr lang="fr-FR" dirty="0" err="1"/>
              <a:t>backoff</a:t>
            </a:r>
            <a:r>
              <a:rPr lang="fr-FR" dirty="0"/>
              <a:t> d'une station atteint zéro, elle est autorisée à émettre), et les autres vont alors se rendre compte qu'il y a à nouveau de l'activité sur le canal et vont attendre.</a:t>
            </a:r>
          </a:p>
          <a:p>
            <a:endParaRPr lang="fr-FR" dirty="0"/>
          </a:p>
        </p:txBody>
      </p:sp>
      <p:sp>
        <p:nvSpPr>
          <p:cNvPr id="4" name="Espace réservé du numéro de diapositive 3"/>
          <p:cNvSpPr>
            <a:spLocks noGrp="1"/>
          </p:cNvSpPr>
          <p:nvPr>
            <p:ph type="sldNum" sz="quarter" idx="10"/>
          </p:nvPr>
        </p:nvSpPr>
        <p:spPr/>
        <p:txBody>
          <a:bodyPr/>
          <a:lstStyle/>
          <a:p>
            <a:fld id="{524D34BE-2AD4-4C91-982A-51C777E548D2}" type="slidenum">
              <a:rPr lang="fr-FR" smtClean="0"/>
              <a:pPr/>
              <a:t>27</a:t>
            </a:fld>
            <a:endParaRPr lang="fr-FR"/>
          </a:p>
        </p:txBody>
      </p:sp>
    </p:spTree>
    <p:extLst>
      <p:ext uri="{BB962C8B-B14F-4D97-AF65-F5344CB8AC3E}">
        <p14:creationId xmlns:p14="http://schemas.microsoft.com/office/powerpoint/2010/main" val="1526749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i="0" kern="1200" dirty="0">
                <a:solidFill>
                  <a:schemeClr val="tx1"/>
                </a:solidFill>
                <a:effectLst/>
                <a:latin typeface="+mn-lt"/>
                <a:ea typeface="+mn-ea"/>
                <a:cs typeface="+mn-cs"/>
              </a:rPr>
              <a:t>BSSID (Basic Service Set Identifier):</a:t>
            </a:r>
            <a:br>
              <a:rPr lang="fr-FR" sz="1200" i="0" kern="1200" dirty="0">
                <a:solidFill>
                  <a:schemeClr val="tx1"/>
                </a:solidFill>
                <a:effectLst/>
                <a:latin typeface="+mn-lt"/>
                <a:ea typeface="+mn-ea"/>
                <a:cs typeface="+mn-cs"/>
              </a:rPr>
            </a:br>
            <a:r>
              <a:rPr lang="fr-FR" sz="1200" i="0" kern="1200" dirty="0">
                <a:solidFill>
                  <a:schemeClr val="tx1"/>
                </a:solidFill>
                <a:effectLst/>
                <a:latin typeface="+mn-lt"/>
                <a:ea typeface="+mn-ea"/>
                <a:cs typeface="+mn-cs"/>
              </a:rPr>
              <a:t>En mode infrastructure -&gt; @ MAC du PA</a:t>
            </a:r>
            <a:br>
              <a:rPr lang="fr-FR" sz="1200" i="0" kern="1200" dirty="0">
                <a:solidFill>
                  <a:schemeClr val="tx1"/>
                </a:solidFill>
                <a:effectLst/>
                <a:latin typeface="+mn-lt"/>
                <a:ea typeface="+mn-ea"/>
                <a:cs typeface="+mn-cs"/>
              </a:rPr>
            </a:br>
            <a:r>
              <a:rPr lang="fr-FR" sz="1200" i="0" kern="1200" dirty="0">
                <a:solidFill>
                  <a:schemeClr val="tx1"/>
                </a:solidFill>
                <a:effectLst/>
                <a:latin typeface="+mn-lt"/>
                <a:ea typeface="+mn-ea"/>
                <a:cs typeface="+mn-cs"/>
              </a:rPr>
              <a:t>En mode Ad-Hoc -&gt; @ MAC locale du BSSID (générée lors de la création de l'IBSS).</a:t>
            </a:r>
            <a:br>
              <a:rPr lang="fr-FR" sz="1200" i="0" kern="1200" dirty="0">
                <a:solidFill>
                  <a:schemeClr val="tx1"/>
                </a:solidFill>
                <a:effectLst/>
                <a:latin typeface="+mn-lt"/>
                <a:ea typeface="+mn-ea"/>
                <a:cs typeface="+mn-cs"/>
              </a:rPr>
            </a:br>
            <a:br>
              <a:rPr lang="fr-FR" sz="1200" i="0" kern="1200" dirty="0">
                <a:solidFill>
                  <a:schemeClr val="tx1"/>
                </a:solidFill>
                <a:effectLst/>
                <a:latin typeface="+mn-lt"/>
                <a:ea typeface="+mn-ea"/>
                <a:cs typeface="+mn-cs"/>
              </a:rPr>
            </a:br>
            <a:r>
              <a:rPr lang="fr-FR" sz="1200" i="0" kern="1200" dirty="0">
                <a:solidFill>
                  <a:schemeClr val="tx1"/>
                </a:solidFill>
                <a:effectLst/>
                <a:latin typeface="+mn-lt"/>
                <a:ea typeface="+mn-ea"/>
                <a:cs typeface="+mn-cs"/>
              </a:rPr>
              <a:t>-DA (Destination </a:t>
            </a:r>
            <a:r>
              <a:rPr lang="fr-FR" sz="1200" i="0" kern="1200" dirty="0" err="1">
                <a:solidFill>
                  <a:schemeClr val="tx1"/>
                </a:solidFill>
                <a:effectLst/>
                <a:latin typeface="+mn-lt"/>
                <a:ea typeface="+mn-ea"/>
                <a:cs typeface="+mn-cs"/>
              </a:rPr>
              <a:t>Address</a:t>
            </a:r>
            <a:r>
              <a:rPr lang="fr-FR" sz="1200" i="0" kern="1200" dirty="0">
                <a:solidFill>
                  <a:schemeClr val="tx1"/>
                </a:solidFill>
                <a:effectLst/>
                <a:latin typeface="+mn-lt"/>
                <a:ea typeface="+mn-ea"/>
                <a:cs typeface="+mn-cs"/>
              </a:rPr>
              <a:t>) : adresse, individuelle ou de groupe, identifie le(s) destinataire(s).</a:t>
            </a:r>
            <a:br>
              <a:rPr lang="fr-FR" sz="1200" i="0" kern="1200" dirty="0">
                <a:solidFill>
                  <a:schemeClr val="tx1"/>
                </a:solidFill>
                <a:effectLst/>
                <a:latin typeface="+mn-lt"/>
                <a:ea typeface="+mn-ea"/>
                <a:cs typeface="+mn-cs"/>
              </a:rPr>
            </a:br>
            <a:br>
              <a:rPr lang="fr-FR" sz="1200" i="0" kern="1200" dirty="0">
                <a:solidFill>
                  <a:schemeClr val="tx1"/>
                </a:solidFill>
                <a:effectLst/>
                <a:latin typeface="+mn-lt"/>
                <a:ea typeface="+mn-ea"/>
                <a:cs typeface="+mn-cs"/>
              </a:rPr>
            </a:br>
            <a:r>
              <a:rPr lang="fr-FR" sz="1200" i="0" kern="1200" dirty="0">
                <a:solidFill>
                  <a:schemeClr val="tx1"/>
                </a:solidFill>
                <a:effectLst/>
                <a:latin typeface="+mn-lt"/>
                <a:ea typeface="+mn-ea"/>
                <a:cs typeface="+mn-cs"/>
              </a:rPr>
              <a:t>-SA (Source </a:t>
            </a:r>
            <a:r>
              <a:rPr lang="fr-FR" sz="1200" i="0" kern="1200" dirty="0" err="1">
                <a:solidFill>
                  <a:schemeClr val="tx1"/>
                </a:solidFill>
                <a:effectLst/>
                <a:latin typeface="+mn-lt"/>
                <a:ea typeface="+mn-ea"/>
                <a:cs typeface="+mn-cs"/>
              </a:rPr>
              <a:t>Address</a:t>
            </a:r>
            <a:r>
              <a:rPr lang="fr-FR" sz="1200" i="0" kern="1200" dirty="0">
                <a:solidFill>
                  <a:schemeClr val="tx1"/>
                </a:solidFill>
                <a:effectLst/>
                <a:latin typeface="+mn-lt"/>
                <a:ea typeface="+mn-ea"/>
                <a:cs typeface="+mn-cs"/>
              </a:rPr>
              <a:t>) : adresse individuelle ayant transmis la trame.</a:t>
            </a:r>
            <a:br>
              <a:rPr lang="fr-FR" sz="1200" i="0" kern="1200" dirty="0">
                <a:solidFill>
                  <a:schemeClr val="tx1"/>
                </a:solidFill>
                <a:effectLst/>
                <a:latin typeface="+mn-lt"/>
                <a:ea typeface="+mn-ea"/>
                <a:cs typeface="+mn-cs"/>
              </a:rPr>
            </a:br>
            <a:br>
              <a:rPr lang="fr-FR" sz="1200" i="0" kern="1200" dirty="0">
                <a:solidFill>
                  <a:schemeClr val="tx1"/>
                </a:solidFill>
                <a:effectLst/>
                <a:latin typeface="+mn-lt"/>
                <a:ea typeface="+mn-ea"/>
                <a:cs typeface="+mn-cs"/>
              </a:rPr>
            </a:br>
            <a:r>
              <a:rPr lang="fr-FR" sz="1200" i="0" kern="1200" dirty="0">
                <a:solidFill>
                  <a:schemeClr val="tx1"/>
                </a:solidFill>
                <a:effectLst/>
                <a:latin typeface="+mn-lt"/>
                <a:ea typeface="+mn-ea"/>
                <a:cs typeface="+mn-cs"/>
              </a:rPr>
              <a:t>-RA (</a:t>
            </a:r>
            <a:r>
              <a:rPr lang="fr-FR" sz="1200" i="0" kern="1200" dirty="0" err="1">
                <a:solidFill>
                  <a:schemeClr val="tx1"/>
                </a:solidFill>
                <a:effectLst/>
                <a:latin typeface="+mn-lt"/>
                <a:ea typeface="+mn-ea"/>
                <a:cs typeface="+mn-cs"/>
              </a:rPr>
              <a:t>Receveir</a:t>
            </a:r>
            <a:r>
              <a:rPr lang="fr-FR" sz="1200" i="0" kern="1200" dirty="0">
                <a:solidFill>
                  <a:schemeClr val="tx1"/>
                </a:solidFill>
                <a:effectLst/>
                <a:latin typeface="+mn-lt"/>
                <a:ea typeface="+mn-ea"/>
                <a:cs typeface="+mn-cs"/>
              </a:rPr>
              <a:t> </a:t>
            </a:r>
            <a:r>
              <a:rPr lang="fr-FR" sz="1200" i="0" kern="1200" dirty="0" err="1">
                <a:solidFill>
                  <a:schemeClr val="tx1"/>
                </a:solidFill>
                <a:effectLst/>
                <a:latin typeface="+mn-lt"/>
                <a:ea typeface="+mn-ea"/>
                <a:cs typeface="+mn-cs"/>
              </a:rPr>
              <a:t>Address</a:t>
            </a:r>
            <a:r>
              <a:rPr lang="fr-FR" sz="1200" i="0" kern="1200" dirty="0">
                <a:solidFill>
                  <a:schemeClr val="tx1"/>
                </a:solidFill>
                <a:effectLst/>
                <a:latin typeface="+mn-lt"/>
                <a:ea typeface="+mn-ea"/>
                <a:cs typeface="+mn-cs"/>
              </a:rPr>
              <a:t>) : BSSID destination (point d'accès récepteur).</a:t>
            </a:r>
            <a:br>
              <a:rPr lang="fr-FR" sz="1200" i="0" kern="1200" dirty="0">
                <a:solidFill>
                  <a:schemeClr val="tx1"/>
                </a:solidFill>
                <a:effectLst/>
                <a:latin typeface="+mn-lt"/>
                <a:ea typeface="+mn-ea"/>
                <a:cs typeface="+mn-cs"/>
              </a:rPr>
            </a:br>
            <a:br>
              <a:rPr lang="fr-FR" sz="1200" i="0" kern="1200" dirty="0">
                <a:solidFill>
                  <a:schemeClr val="tx1"/>
                </a:solidFill>
                <a:effectLst/>
                <a:latin typeface="+mn-lt"/>
                <a:ea typeface="+mn-ea"/>
                <a:cs typeface="+mn-cs"/>
              </a:rPr>
            </a:br>
            <a:r>
              <a:rPr lang="fr-FR" sz="1200" i="0" kern="1200" dirty="0">
                <a:solidFill>
                  <a:schemeClr val="tx1"/>
                </a:solidFill>
                <a:effectLst/>
                <a:latin typeface="+mn-lt"/>
                <a:ea typeface="+mn-ea"/>
                <a:cs typeface="+mn-cs"/>
              </a:rPr>
              <a:t>-TA (</a:t>
            </a:r>
            <a:r>
              <a:rPr lang="fr-FR" sz="1200" i="0" kern="1200" dirty="0" err="1">
                <a:solidFill>
                  <a:schemeClr val="tx1"/>
                </a:solidFill>
                <a:effectLst/>
                <a:latin typeface="+mn-lt"/>
                <a:ea typeface="+mn-ea"/>
                <a:cs typeface="+mn-cs"/>
              </a:rPr>
              <a:t>Transmitter</a:t>
            </a:r>
            <a:r>
              <a:rPr lang="fr-FR" sz="1200" i="0" kern="1200" dirty="0">
                <a:solidFill>
                  <a:schemeClr val="tx1"/>
                </a:solidFill>
                <a:effectLst/>
                <a:latin typeface="+mn-lt"/>
                <a:ea typeface="+mn-ea"/>
                <a:cs typeface="+mn-cs"/>
              </a:rPr>
              <a:t> </a:t>
            </a:r>
            <a:r>
              <a:rPr lang="fr-FR" sz="1200" i="0" kern="1200" dirty="0" err="1">
                <a:solidFill>
                  <a:schemeClr val="tx1"/>
                </a:solidFill>
                <a:effectLst/>
                <a:latin typeface="+mn-lt"/>
                <a:ea typeface="+mn-ea"/>
                <a:cs typeface="+mn-cs"/>
              </a:rPr>
              <a:t>Address</a:t>
            </a:r>
            <a:r>
              <a:rPr lang="fr-FR" sz="1200" i="0" kern="1200" dirty="0">
                <a:solidFill>
                  <a:schemeClr val="tx1"/>
                </a:solidFill>
                <a:effectLst/>
                <a:latin typeface="+mn-lt"/>
                <a:ea typeface="+mn-ea"/>
                <a:cs typeface="+mn-cs"/>
              </a:rPr>
              <a:t>) : BSSID source (point d'accès émetteur).</a:t>
            </a:r>
            <a:br>
              <a:rPr lang="fr-FR" sz="1200" i="0" kern="1200" dirty="0">
                <a:solidFill>
                  <a:schemeClr val="tx1"/>
                </a:solidFill>
                <a:effectLst/>
                <a:latin typeface="+mn-lt"/>
                <a:ea typeface="+mn-ea"/>
                <a:cs typeface="+mn-cs"/>
              </a:rPr>
            </a:br>
            <a:endParaRPr lang="fr-FR" dirty="0"/>
          </a:p>
        </p:txBody>
      </p:sp>
      <p:sp>
        <p:nvSpPr>
          <p:cNvPr id="4" name="Espace réservé du numéro de diapositive 3"/>
          <p:cNvSpPr>
            <a:spLocks noGrp="1"/>
          </p:cNvSpPr>
          <p:nvPr>
            <p:ph type="sldNum" sz="quarter" idx="10"/>
          </p:nvPr>
        </p:nvSpPr>
        <p:spPr/>
        <p:txBody>
          <a:bodyPr/>
          <a:lstStyle/>
          <a:p>
            <a:fld id="{524D34BE-2AD4-4C91-982A-51C777E548D2}" type="slidenum">
              <a:rPr lang="fr-FR" smtClean="0"/>
              <a:pPr/>
              <a:t>38</a:t>
            </a:fld>
            <a:endParaRPr lang="fr-FR"/>
          </a:p>
        </p:txBody>
      </p:sp>
    </p:spTree>
    <p:extLst>
      <p:ext uri="{BB962C8B-B14F-4D97-AF65-F5344CB8AC3E}">
        <p14:creationId xmlns:p14="http://schemas.microsoft.com/office/powerpoint/2010/main" val="3266249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488B1AEA-6A14-40F6-A09B-5F4445A18E1A}" type="datetime1">
              <a:rPr lang="fr-FR" smtClean="0"/>
              <a:pPr/>
              <a:t>28/02/2019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1EE9EF7-1663-4D5E-BC81-A13CBDA11409}" type="slidenum">
              <a:rPr lang="fr-FR" smtClean="0"/>
              <a:pPr/>
              <a:t>‹N°›</a:t>
            </a:fld>
            <a:endParaRPr lang="fr-FR"/>
          </a:p>
        </p:txBody>
      </p:sp>
    </p:spTree>
    <p:extLst>
      <p:ext uri="{BB962C8B-B14F-4D97-AF65-F5344CB8AC3E}">
        <p14:creationId xmlns:p14="http://schemas.microsoft.com/office/powerpoint/2010/main" val="816260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317ED92-BF77-4374-9146-DF6E98B6676D}" type="datetime1">
              <a:rPr lang="fr-FR" smtClean="0"/>
              <a:pPr/>
              <a:t>28/02/2019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1EE9EF7-1663-4D5E-BC81-A13CBDA11409}" type="slidenum">
              <a:rPr lang="fr-FR" smtClean="0"/>
              <a:pPr/>
              <a:t>‹N°›</a:t>
            </a:fld>
            <a:endParaRPr lang="fr-FR"/>
          </a:p>
        </p:txBody>
      </p:sp>
    </p:spTree>
    <p:extLst>
      <p:ext uri="{BB962C8B-B14F-4D97-AF65-F5344CB8AC3E}">
        <p14:creationId xmlns:p14="http://schemas.microsoft.com/office/powerpoint/2010/main" val="424645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0F9AE59-4968-4C76-9825-768AD4C15C15}" type="datetime1">
              <a:rPr lang="fr-FR" smtClean="0"/>
              <a:pPr/>
              <a:t>28/02/2019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1EE9EF7-1663-4D5E-BC81-A13CBDA11409}" type="slidenum">
              <a:rPr lang="fr-FR" smtClean="0"/>
              <a:pPr/>
              <a:t>‹N°›</a:t>
            </a:fld>
            <a:endParaRPr lang="fr-FR"/>
          </a:p>
        </p:txBody>
      </p:sp>
    </p:spTree>
    <p:extLst>
      <p:ext uri="{BB962C8B-B14F-4D97-AF65-F5344CB8AC3E}">
        <p14:creationId xmlns:p14="http://schemas.microsoft.com/office/powerpoint/2010/main" val="178635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7098D5C8-BD44-4536-9888-40728968687F}" type="datetime1">
              <a:rPr lang="fr-FR" smtClean="0"/>
              <a:pPr/>
              <a:t>28/02/2019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1EE9EF7-1663-4D5E-BC81-A13CBDA11409}" type="slidenum">
              <a:rPr lang="fr-FR" smtClean="0"/>
              <a:pPr/>
              <a:t>‹N°›</a:t>
            </a:fld>
            <a:endParaRPr lang="fr-FR"/>
          </a:p>
        </p:txBody>
      </p:sp>
    </p:spTree>
    <p:extLst>
      <p:ext uri="{BB962C8B-B14F-4D97-AF65-F5344CB8AC3E}">
        <p14:creationId xmlns:p14="http://schemas.microsoft.com/office/powerpoint/2010/main" val="11780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1342A7A3-B5FA-4B32-8C66-1F7891B12071}" type="datetime1">
              <a:rPr lang="fr-FR" smtClean="0"/>
              <a:pPr/>
              <a:t>28/02/2019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1EE9EF7-1663-4D5E-BC81-A13CBDA11409}" type="slidenum">
              <a:rPr lang="fr-FR" smtClean="0"/>
              <a:pPr/>
              <a:t>‹N°›</a:t>
            </a:fld>
            <a:endParaRPr lang="fr-FR"/>
          </a:p>
        </p:txBody>
      </p:sp>
    </p:spTree>
    <p:extLst>
      <p:ext uri="{BB962C8B-B14F-4D97-AF65-F5344CB8AC3E}">
        <p14:creationId xmlns:p14="http://schemas.microsoft.com/office/powerpoint/2010/main" val="2508392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26743EB-0933-4E81-9504-681D68775DF7}" type="datetime1">
              <a:rPr lang="fr-FR" smtClean="0"/>
              <a:pPr/>
              <a:t>28/02/2019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1EE9EF7-1663-4D5E-BC81-A13CBDA11409}" type="slidenum">
              <a:rPr lang="fr-FR" smtClean="0"/>
              <a:pPr/>
              <a:t>‹N°›</a:t>
            </a:fld>
            <a:endParaRPr lang="fr-FR"/>
          </a:p>
        </p:txBody>
      </p:sp>
    </p:spTree>
    <p:extLst>
      <p:ext uri="{BB962C8B-B14F-4D97-AF65-F5344CB8AC3E}">
        <p14:creationId xmlns:p14="http://schemas.microsoft.com/office/powerpoint/2010/main" val="4197556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90AC5837-B7BA-4042-89D3-A5D2F660629C}" type="datetime1">
              <a:rPr lang="fr-FR" smtClean="0"/>
              <a:pPr/>
              <a:t>28/02/2019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1EE9EF7-1663-4D5E-BC81-A13CBDA11409}" type="slidenum">
              <a:rPr lang="fr-FR" smtClean="0"/>
              <a:pPr/>
              <a:t>‹N°›</a:t>
            </a:fld>
            <a:endParaRPr lang="fr-FR"/>
          </a:p>
        </p:txBody>
      </p:sp>
    </p:spTree>
    <p:extLst>
      <p:ext uri="{BB962C8B-B14F-4D97-AF65-F5344CB8AC3E}">
        <p14:creationId xmlns:p14="http://schemas.microsoft.com/office/powerpoint/2010/main" val="348502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0684EED-3C1B-406C-9818-FFFEEA23C523}" type="datetime1">
              <a:rPr lang="fr-FR" smtClean="0"/>
              <a:pPr/>
              <a:t>28/02/2019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1EE9EF7-1663-4D5E-BC81-A13CBDA11409}" type="slidenum">
              <a:rPr lang="fr-FR" smtClean="0"/>
              <a:pPr/>
              <a:t>‹N°›</a:t>
            </a:fld>
            <a:endParaRPr lang="fr-FR"/>
          </a:p>
        </p:txBody>
      </p:sp>
    </p:spTree>
    <p:extLst>
      <p:ext uri="{BB962C8B-B14F-4D97-AF65-F5344CB8AC3E}">
        <p14:creationId xmlns:p14="http://schemas.microsoft.com/office/powerpoint/2010/main" val="97016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0DFE209-C0D3-4530-8EF6-58FA58162B3B}" type="datetime1">
              <a:rPr lang="fr-FR" smtClean="0"/>
              <a:pPr/>
              <a:t>28/02/2019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1EE9EF7-1663-4D5E-BC81-A13CBDA11409}" type="slidenum">
              <a:rPr lang="fr-FR" smtClean="0"/>
              <a:pPr/>
              <a:t>‹N°›</a:t>
            </a:fld>
            <a:endParaRPr lang="fr-FR"/>
          </a:p>
        </p:txBody>
      </p:sp>
    </p:spTree>
    <p:extLst>
      <p:ext uri="{BB962C8B-B14F-4D97-AF65-F5344CB8AC3E}">
        <p14:creationId xmlns:p14="http://schemas.microsoft.com/office/powerpoint/2010/main" val="310592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5F86E0C3-3850-473B-B3D6-72B1903877DD}" type="datetime1">
              <a:rPr lang="fr-FR" smtClean="0"/>
              <a:pPr/>
              <a:t>28/02/2019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1EE9EF7-1663-4D5E-BC81-A13CBDA11409}" type="slidenum">
              <a:rPr lang="fr-FR" smtClean="0"/>
              <a:pPr/>
              <a:t>‹N°›</a:t>
            </a:fld>
            <a:endParaRPr lang="fr-FR"/>
          </a:p>
        </p:txBody>
      </p:sp>
    </p:spTree>
    <p:extLst>
      <p:ext uri="{BB962C8B-B14F-4D97-AF65-F5344CB8AC3E}">
        <p14:creationId xmlns:p14="http://schemas.microsoft.com/office/powerpoint/2010/main" val="132807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0A1C990-ADC4-458F-B956-A6F2341ADC7A}" type="datetime1">
              <a:rPr lang="fr-FR" smtClean="0"/>
              <a:pPr/>
              <a:t>28/02/2019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1EE9EF7-1663-4D5E-BC81-A13CBDA11409}" type="slidenum">
              <a:rPr lang="fr-FR" smtClean="0"/>
              <a:pPr/>
              <a:t>‹N°›</a:t>
            </a:fld>
            <a:endParaRPr lang="fr-FR"/>
          </a:p>
        </p:txBody>
      </p:sp>
    </p:spTree>
    <p:extLst>
      <p:ext uri="{BB962C8B-B14F-4D97-AF65-F5344CB8AC3E}">
        <p14:creationId xmlns:p14="http://schemas.microsoft.com/office/powerpoint/2010/main" val="84913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A1E53-0CE1-42A8-9953-EEB9C425B97E}" type="datetime1">
              <a:rPr lang="fr-FR" smtClean="0"/>
              <a:pPr/>
              <a:t>28/02/2019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EE9EF7-1663-4D5E-BC81-A13CBDA11409}" type="slidenum">
              <a:rPr lang="fr-FR" smtClean="0"/>
              <a:pPr/>
              <a:t>‹N°›</a:t>
            </a:fld>
            <a:endParaRPr lang="fr-FR"/>
          </a:p>
        </p:txBody>
      </p:sp>
    </p:spTree>
    <p:extLst>
      <p:ext uri="{BB962C8B-B14F-4D97-AF65-F5344CB8AC3E}">
        <p14:creationId xmlns:p14="http://schemas.microsoft.com/office/powerpoint/2010/main" val="1694451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gi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432" y="-13692"/>
            <a:ext cx="9316985" cy="6885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7" descr="D:\esprit 2014\ESPRIT 2014\charte essprit 2014\render\support final\triang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5364088" y="-19135"/>
            <a:ext cx="3851491" cy="235205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esprit 2014\ESPRIT 2014\charte essprit 2014\logo-espri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1864" y="260648"/>
            <a:ext cx="3444072" cy="130192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99418" y="2636912"/>
            <a:ext cx="9279930" cy="2251979"/>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5400" dirty="0">
                <a:solidFill>
                  <a:srgbClr val="C00000"/>
                </a:solidFill>
                <a:latin typeface="+mn-lt"/>
              </a:rPr>
              <a:t>Les réseaux locaux sans fil</a:t>
            </a:r>
          </a:p>
          <a:p>
            <a:r>
              <a:rPr lang="fr-FR" sz="5400" dirty="0">
                <a:solidFill>
                  <a:srgbClr val="C00000"/>
                </a:solidFill>
                <a:latin typeface="+mn-lt"/>
              </a:rPr>
              <a:t>(WLAN)</a:t>
            </a:r>
          </a:p>
        </p:txBody>
      </p:sp>
      <p:sp>
        <p:nvSpPr>
          <p:cNvPr id="13" name="ZoneTexte 12"/>
          <p:cNvSpPr txBox="1"/>
          <p:nvPr/>
        </p:nvSpPr>
        <p:spPr>
          <a:xfrm>
            <a:off x="1547664" y="5303917"/>
            <a:ext cx="6408712" cy="369332"/>
          </a:xfrm>
          <a:prstGeom prst="rect">
            <a:avLst/>
          </a:prstGeom>
          <a:noFill/>
        </p:spPr>
        <p:txBody>
          <a:bodyPr wrap="square" rtlCol="0">
            <a:spAutoFit/>
          </a:bodyPr>
          <a:lstStyle/>
          <a:p>
            <a:r>
              <a:rPr lang="fr-FR" b="1" dirty="0"/>
              <a:t>Unité Pédagogique       :</a:t>
            </a:r>
            <a:r>
              <a:rPr lang="fr-FR" dirty="0"/>
              <a:t>   </a:t>
            </a:r>
            <a:r>
              <a:rPr lang="fr-FR" i="1" dirty="0"/>
              <a:t>UP Réseaux</a:t>
            </a:r>
          </a:p>
        </p:txBody>
      </p:sp>
    </p:spTree>
    <p:extLst>
      <p:ext uri="{BB962C8B-B14F-4D97-AF65-F5344CB8AC3E}">
        <p14:creationId xmlns:p14="http://schemas.microsoft.com/office/powerpoint/2010/main" val="2011339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47545" y="908720"/>
            <a:ext cx="8293012" cy="584775"/>
          </a:xfrm>
          <a:prstGeom prst="rect">
            <a:avLst/>
          </a:prstGeom>
          <a:noFill/>
        </p:spPr>
        <p:txBody>
          <a:bodyPr wrap="square" rtlCol="0">
            <a:spAutoFit/>
          </a:bodyPr>
          <a:lstStyle/>
          <a:p>
            <a:pPr marL="457200" indent="-457200">
              <a:buBlip>
                <a:blip r:embed="rId2"/>
              </a:buBlip>
            </a:pPr>
            <a:r>
              <a:rPr lang="en-US" altLang="fr-FR" sz="3200" dirty="0">
                <a:solidFill>
                  <a:srgbClr val="002060"/>
                </a:solidFill>
                <a:latin typeface="+mj-lt"/>
                <a:cs typeface="Arial" panose="020B0604020202020204" pitchFamily="34" charset="0"/>
              </a:rPr>
              <a:t>Mode Ad hoc</a:t>
            </a:r>
          </a:p>
        </p:txBody>
      </p:sp>
      <p:sp>
        <p:nvSpPr>
          <p:cNvPr id="6" name="ZoneTexte 5"/>
          <p:cNvSpPr txBox="1"/>
          <p:nvPr/>
        </p:nvSpPr>
        <p:spPr>
          <a:xfrm>
            <a:off x="-36512" y="1493495"/>
            <a:ext cx="8750796" cy="5201424"/>
          </a:xfrm>
          <a:prstGeom prst="rect">
            <a:avLst/>
          </a:prstGeom>
          <a:noFill/>
        </p:spPr>
        <p:txBody>
          <a:bodyPr wrap="square" rtlCol="0">
            <a:spAutoFit/>
          </a:bodyPr>
          <a:lstStyle/>
          <a:p>
            <a:pPr marL="1200150" lvl="3" indent="-285750" algn="just">
              <a:buBlip>
                <a:blip r:embed="rId3"/>
              </a:buBlip>
            </a:pPr>
            <a:r>
              <a:rPr lang="fr-FR" sz="2000" dirty="0"/>
              <a:t>Appelé mode de communication « Ici et Maintenant »</a:t>
            </a:r>
          </a:p>
          <a:p>
            <a:pPr marL="1200150" lvl="3" indent="-285750" algn="just">
              <a:buBlip>
                <a:blip r:embed="rId3"/>
              </a:buBlip>
            </a:pPr>
            <a:r>
              <a:rPr lang="fr-FR" sz="2000" dirty="0"/>
              <a:t>Les machines appelées « nœuds » peuvent s’organiser de manière autonome, sans recours à une infrastructure préalable. </a:t>
            </a:r>
          </a:p>
          <a:p>
            <a:pPr marL="1200150" lvl="3" indent="-285750" algn="just">
              <a:buBlip>
                <a:blip r:embed="rId3"/>
              </a:buBlip>
            </a:pPr>
            <a:r>
              <a:rPr lang="fr-FR" sz="2000" dirty="0"/>
              <a:t>Un réseau dans lequel chaque machine joue en même temps le rôle de client et le rôle de point d'accès. </a:t>
            </a:r>
          </a:p>
          <a:p>
            <a:pPr marL="1200150" lvl="3" indent="-285750" algn="just">
              <a:buBlip>
                <a:blip r:embed="rId3"/>
              </a:buBlip>
            </a:pPr>
            <a:r>
              <a:rPr lang="fr-FR" sz="2000" dirty="0"/>
              <a:t>L'ensemble formé par les différentes stations est appelé ensemble de </a:t>
            </a:r>
            <a:r>
              <a:rPr lang="fr-FR" sz="2000" b="1" dirty="0">
                <a:solidFill>
                  <a:srgbClr val="C00000"/>
                </a:solidFill>
              </a:rPr>
              <a:t>services de base indépendants IBSS  </a:t>
            </a:r>
            <a:r>
              <a:rPr lang="fr-FR" sz="2000" dirty="0"/>
              <a:t>( </a:t>
            </a:r>
            <a:r>
              <a:rPr lang="fr-FR" sz="2000" dirty="0" err="1"/>
              <a:t>Independant</a:t>
            </a:r>
            <a:r>
              <a:rPr lang="fr-FR" sz="2000" dirty="0"/>
              <a:t> Basic Service Set). </a:t>
            </a:r>
          </a:p>
          <a:p>
            <a:pPr marL="1200150" lvl="3" indent="-285750" algn="just">
              <a:buBlip>
                <a:blip r:embed="rId3"/>
              </a:buBlip>
            </a:pPr>
            <a:r>
              <a:rPr lang="fr-FR" sz="2000" dirty="0"/>
              <a:t>Un </a:t>
            </a:r>
            <a:r>
              <a:rPr lang="fr-FR" sz="2000" b="1" dirty="0">
                <a:solidFill>
                  <a:srgbClr val="C00000"/>
                </a:solidFill>
              </a:rPr>
              <a:t>IBSS</a:t>
            </a:r>
            <a:r>
              <a:rPr lang="fr-FR" sz="2000" dirty="0"/>
              <a:t> (constitué au minimum de deux</a:t>
            </a:r>
          </a:p>
          <a:p>
            <a:pPr marL="914400" lvl="3" algn="just"/>
            <a:r>
              <a:rPr lang="fr-FR" sz="2000" dirty="0"/>
              <a:t>      stations et identifié par un SSID) est un </a:t>
            </a:r>
          </a:p>
          <a:p>
            <a:pPr marL="914400" lvl="3" algn="just"/>
            <a:r>
              <a:rPr lang="fr-FR" sz="2000" dirty="0"/>
              <a:t>      réseau sans fil restreint : le mode ad-hoc</a:t>
            </a:r>
          </a:p>
          <a:p>
            <a:pPr marL="914400" lvl="3" algn="just"/>
            <a:r>
              <a:rPr lang="fr-FR" sz="2000" dirty="0"/>
              <a:t>      ne propose pas de système de distribution </a:t>
            </a:r>
          </a:p>
          <a:p>
            <a:pPr marL="914400" lvl="3" algn="just"/>
            <a:r>
              <a:rPr lang="fr-FR" sz="2000" dirty="0"/>
              <a:t>      capable de  transmettre les trames d'une</a:t>
            </a:r>
          </a:p>
          <a:p>
            <a:pPr marL="914400" lvl="3" algn="just"/>
            <a:r>
              <a:rPr lang="fr-FR" sz="2000" dirty="0"/>
              <a:t>      station à une autre. </a:t>
            </a:r>
            <a:endParaRPr lang="fr-FR" altLang="fr-FR" sz="2000" b="1" dirty="0"/>
          </a:p>
          <a:p>
            <a:pPr marL="1200150" lvl="3" indent="-285750" algn="just">
              <a:buBlip>
                <a:blip r:embed="rId3"/>
              </a:buBlip>
            </a:pPr>
            <a:endParaRPr lang="fr-FR" dirty="0"/>
          </a:p>
          <a:p>
            <a:pPr marL="1200150" lvl="3" indent="-285750" algn="just">
              <a:buBlip>
                <a:blip r:embed="rId3"/>
              </a:buBlip>
            </a:pPr>
            <a:endParaRPr lang="fr-FR" dirty="0"/>
          </a:p>
          <a:p>
            <a:pPr marL="742950" lvl="2" indent="-285750" algn="just">
              <a:buBlip>
                <a:blip r:embed="rId3"/>
              </a:buBlip>
            </a:pPr>
            <a:endParaRPr lang="fr-FR" altLang="fr-FR" b="1" dirty="0"/>
          </a:p>
          <a:p>
            <a:pPr marL="0" lvl="1" algn="just"/>
            <a:endParaRPr lang="en-US" altLang="fr-FR" b="1" dirty="0">
              <a:solidFill>
                <a:srgbClr val="5F5F5F"/>
              </a:solidFill>
              <a:cs typeface="Arial" panose="020B0604020202020204" pitchFamily="34" charset="0"/>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10</a:t>
            </a:fld>
            <a:endParaRPr lang="fr-FR"/>
          </a:p>
        </p:txBody>
      </p:sp>
      <p:pic>
        <p:nvPicPr>
          <p:cNvPr id="9" name="Picture 2" descr="http://www.edoplan.be/edoplan/wi-fi/images/ad_hoc.gif"/>
          <p:cNvPicPr>
            <a:picLocks noChangeAspect="1" noChangeArrowheads="1"/>
          </p:cNvPicPr>
          <p:nvPr/>
        </p:nvPicPr>
        <p:blipFill>
          <a:blip r:embed="rId4" cstate="print"/>
          <a:srcRect/>
          <a:stretch>
            <a:fillRect/>
          </a:stretch>
        </p:blipFill>
        <p:spPr bwMode="auto">
          <a:xfrm>
            <a:off x="6001903" y="3926441"/>
            <a:ext cx="3123904" cy="1872208"/>
          </a:xfrm>
          <a:prstGeom prst="rect">
            <a:avLst/>
          </a:prstGeom>
          <a:noFill/>
        </p:spPr>
      </p:pic>
      <p:sp>
        <p:nvSpPr>
          <p:cNvPr id="7" name="Title 1">
            <a:extLst>
              <a:ext uri="{FF2B5EF4-FFF2-40B4-BE49-F238E27FC236}">
                <a16:creationId xmlns:a16="http://schemas.microsoft.com/office/drawing/2014/main" id="{0F37751C-105D-4784-B073-E3BFDD6DCEFC}"/>
              </a:ext>
            </a:extLst>
          </p:cNvPr>
          <p:cNvSpPr txBox="1">
            <a:spLocks/>
          </p:cNvSpPr>
          <p:nvPr/>
        </p:nvSpPr>
        <p:spPr>
          <a:xfrm>
            <a:off x="-36512" y="-184356"/>
            <a:ext cx="957706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2"/>
              </a:buBlip>
            </a:pPr>
            <a:r>
              <a:rPr lang="en-US" sz="4000" dirty="0">
                <a:latin typeface="+mn-lt"/>
              </a:rPr>
              <a:t>Modes de communication sans fil </a:t>
            </a:r>
            <a:r>
              <a:rPr lang="en-US" sz="3200" dirty="0">
                <a:latin typeface="+mn-lt"/>
              </a:rPr>
              <a:t>(2/7)</a:t>
            </a:r>
            <a:endParaRPr lang="fr-FR" sz="4000" dirty="0">
              <a:latin typeface="+mn-lt"/>
            </a:endParaRPr>
          </a:p>
        </p:txBody>
      </p:sp>
    </p:spTree>
    <p:extLst>
      <p:ext uri="{BB962C8B-B14F-4D97-AF65-F5344CB8AC3E}">
        <p14:creationId xmlns:p14="http://schemas.microsoft.com/office/powerpoint/2010/main" val="41311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67543" y="1493495"/>
            <a:ext cx="8208913" cy="4585871"/>
          </a:xfrm>
          <a:prstGeom prst="rect">
            <a:avLst/>
          </a:prstGeom>
          <a:noFill/>
        </p:spPr>
        <p:txBody>
          <a:bodyPr wrap="square" rtlCol="0">
            <a:spAutoFit/>
          </a:bodyPr>
          <a:lstStyle/>
          <a:p>
            <a:pPr lvl="1" indent="-457200" algn="just">
              <a:buBlip>
                <a:blip r:embed="rId2"/>
              </a:buBlip>
            </a:pPr>
            <a:r>
              <a:rPr lang="fr-FR" sz="3200" dirty="0">
                <a:solidFill>
                  <a:schemeClr val="bg1">
                    <a:lumMod val="50000"/>
                  </a:schemeClr>
                </a:solidFill>
              </a:rPr>
              <a:t>Domaines d’application</a:t>
            </a:r>
            <a:endParaRPr lang="fr-FR" sz="2000" dirty="0"/>
          </a:p>
          <a:p>
            <a:pPr marL="742950" lvl="2" indent="-285750" algn="just">
              <a:buBlip>
                <a:blip r:embed="rId3"/>
              </a:buBlip>
            </a:pPr>
            <a:r>
              <a:rPr lang="fr-FR" sz="2000" dirty="0"/>
              <a:t>Les réseaux ad hoc sont utilisés dans toute application où le déploiement d'une infrastructure réseau filaire est trop contraignant, soit parce que difficile à mettre en place, soit parce que la durée d'installation du réseau ne justifie pas le câblage à demeure:</a:t>
            </a:r>
          </a:p>
          <a:p>
            <a:pPr marL="1200150" lvl="3" indent="-285750" algn="just">
              <a:buBlip>
                <a:blip r:embed="rId3"/>
              </a:buBlip>
            </a:pPr>
            <a:r>
              <a:rPr lang="fr-FR" sz="2000" dirty="0"/>
              <a:t>Bâtiment classé "monument historique",</a:t>
            </a:r>
          </a:p>
          <a:p>
            <a:pPr marL="1200150" lvl="3" indent="-285750" algn="just">
              <a:buBlip>
                <a:blip r:embed="rId3"/>
              </a:buBlip>
            </a:pPr>
            <a:r>
              <a:rPr lang="fr-FR" sz="2000" dirty="0"/>
              <a:t>Réseau de courte durée (chantiers, expositions, locaux loués, formations),</a:t>
            </a:r>
          </a:p>
          <a:p>
            <a:pPr marL="1200150" lvl="3" indent="-285750" algn="just">
              <a:buBlip>
                <a:blip r:embed="rId3"/>
              </a:buBlip>
            </a:pPr>
            <a:r>
              <a:rPr lang="fr-FR" sz="2000" dirty="0"/>
              <a:t>Confort d'utilisation : tous les participants d'une réunion sont automatiquement interconnectés. </a:t>
            </a:r>
          </a:p>
          <a:p>
            <a:pPr marL="1200150" lvl="3" indent="-285750" algn="just">
              <a:buBlip>
                <a:blip r:embed="rId3"/>
              </a:buBlip>
            </a:pPr>
            <a:r>
              <a:rPr lang="fr-FR" sz="2000" dirty="0"/>
              <a:t>Des situations imprévues telles que les catastrophes naturelles, les incendies, où il sera indispensable de disposer rapidement d'un réseau pour organiser les secours et les opérations de sauvetage.</a:t>
            </a:r>
            <a:endParaRPr lang="en-US" altLang="fr-FR" sz="2000" b="1" dirty="0">
              <a:solidFill>
                <a:srgbClr val="5F5F5F"/>
              </a:solidFill>
              <a:cs typeface="Arial" panose="020B0604020202020204" pitchFamily="34" charset="0"/>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11</a:t>
            </a:fld>
            <a:endParaRPr lang="fr-FR"/>
          </a:p>
        </p:txBody>
      </p:sp>
      <p:sp>
        <p:nvSpPr>
          <p:cNvPr id="7" name="ZoneTexte 6"/>
          <p:cNvSpPr txBox="1"/>
          <p:nvPr/>
        </p:nvSpPr>
        <p:spPr>
          <a:xfrm>
            <a:off x="247545" y="908720"/>
            <a:ext cx="8293012" cy="584775"/>
          </a:xfrm>
          <a:prstGeom prst="rect">
            <a:avLst/>
          </a:prstGeom>
          <a:noFill/>
        </p:spPr>
        <p:txBody>
          <a:bodyPr wrap="square" rtlCol="0">
            <a:spAutoFit/>
          </a:bodyPr>
          <a:lstStyle/>
          <a:p>
            <a:pPr marL="457200" indent="-457200">
              <a:buBlip>
                <a:blip r:embed="rId4"/>
              </a:buBlip>
            </a:pPr>
            <a:r>
              <a:rPr lang="en-US" altLang="fr-FR" sz="3200" dirty="0">
                <a:solidFill>
                  <a:srgbClr val="002060"/>
                </a:solidFill>
                <a:latin typeface="+mj-lt"/>
                <a:cs typeface="Arial" panose="020B0604020202020204" pitchFamily="34" charset="0"/>
              </a:rPr>
              <a:t>Mode Ad hoc</a:t>
            </a:r>
          </a:p>
        </p:txBody>
      </p:sp>
      <p:sp>
        <p:nvSpPr>
          <p:cNvPr id="9" name="Title 1">
            <a:extLst>
              <a:ext uri="{FF2B5EF4-FFF2-40B4-BE49-F238E27FC236}">
                <a16:creationId xmlns:a16="http://schemas.microsoft.com/office/drawing/2014/main" id="{1FA33F2A-4AC9-4B1E-B936-6F89FBC58003}"/>
              </a:ext>
            </a:extLst>
          </p:cNvPr>
          <p:cNvSpPr txBox="1">
            <a:spLocks/>
          </p:cNvSpPr>
          <p:nvPr/>
        </p:nvSpPr>
        <p:spPr>
          <a:xfrm>
            <a:off x="-36512" y="-184356"/>
            <a:ext cx="957706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4"/>
              </a:buBlip>
            </a:pPr>
            <a:r>
              <a:rPr lang="en-US" sz="4000" dirty="0">
                <a:latin typeface="+mn-lt"/>
              </a:rPr>
              <a:t>Modes de communication sans fil </a:t>
            </a:r>
            <a:r>
              <a:rPr lang="en-US" sz="3200" dirty="0">
                <a:latin typeface="+mn-lt"/>
              </a:rPr>
              <a:t>(3/7)</a:t>
            </a:r>
            <a:endParaRPr lang="fr-FR" sz="4000" dirty="0">
              <a:latin typeface="+mn-lt"/>
            </a:endParaRPr>
          </a:p>
        </p:txBody>
      </p:sp>
    </p:spTree>
    <p:extLst>
      <p:ext uri="{BB962C8B-B14F-4D97-AF65-F5344CB8AC3E}">
        <p14:creationId xmlns:p14="http://schemas.microsoft.com/office/powerpoint/2010/main" val="3376995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67544" y="1421487"/>
            <a:ext cx="8496944" cy="4401205"/>
          </a:xfrm>
          <a:prstGeom prst="rect">
            <a:avLst/>
          </a:prstGeom>
          <a:noFill/>
        </p:spPr>
        <p:txBody>
          <a:bodyPr wrap="square" rtlCol="0">
            <a:spAutoFit/>
          </a:bodyPr>
          <a:lstStyle/>
          <a:p>
            <a:pPr marL="623888" lvl="3" indent="-263525" algn="just">
              <a:buBlip>
                <a:blip r:embed="rId3"/>
              </a:buBlip>
            </a:pPr>
            <a:r>
              <a:rPr lang="fr-FR" sz="2000" dirty="0"/>
              <a:t>Les machines sont connectées à un point d'accès (AP) partageant la bande passante disponible. </a:t>
            </a:r>
          </a:p>
          <a:p>
            <a:pPr marL="623888" lvl="3" indent="-263525" algn="just">
              <a:buBlip>
                <a:blip r:embed="rId3"/>
              </a:buBlip>
            </a:pPr>
            <a:r>
              <a:rPr lang="fr-FR" sz="2000" dirty="0"/>
              <a:t>Ce mode est similaire au protocole Ethernet, fonctionnant via une topologie en étoile.</a:t>
            </a:r>
          </a:p>
          <a:p>
            <a:pPr marL="623888" lvl="3" indent="-263525" algn="just">
              <a:buBlip>
                <a:blip r:embed="rId3"/>
              </a:buBlip>
            </a:pPr>
            <a:r>
              <a:rPr lang="fr-FR" sz="2000" dirty="0"/>
              <a:t>L’AP, est muni d'une interface de communication sans fil pour la communication directe avec les Unités Mobiles (UM).</a:t>
            </a:r>
          </a:p>
          <a:p>
            <a:pPr marL="623888" lvl="3" indent="-263525" algn="just">
              <a:buBlip>
                <a:blip r:embed="rId3"/>
              </a:buBlip>
            </a:pPr>
            <a:r>
              <a:rPr lang="fr-FR" sz="2000" dirty="0"/>
              <a:t>L’AP couvre une zone géographique limitée et sert un nombre restreint d’</a:t>
            </a:r>
            <a:r>
              <a:rPr lang="fr-FR" sz="2000" dirty="0" err="1"/>
              <a:t>UMs</a:t>
            </a:r>
            <a:r>
              <a:rPr lang="fr-FR" sz="2000" dirty="0"/>
              <a:t>. </a:t>
            </a:r>
          </a:p>
          <a:p>
            <a:pPr marL="623888" lvl="3" indent="-263525" algn="just">
              <a:buBlip>
                <a:blip r:embed="rId3"/>
              </a:buBlip>
            </a:pPr>
            <a:r>
              <a:rPr lang="fr-FR" sz="2000" dirty="0"/>
              <a:t>Une UM n’est rattachée à un moment donné qu’à un AP lui offrant tous les services tant que l'UM est à l'intérieure de sa zone de couverture.</a:t>
            </a:r>
          </a:p>
          <a:p>
            <a:pPr marL="623888" lvl="3" indent="-263525" algn="just">
              <a:buBlip>
                <a:blip r:embed="rId3"/>
              </a:buBlip>
            </a:pPr>
            <a:r>
              <a:rPr lang="fr-FR" sz="2000" dirty="0"/>
              <a:t>Si les </a:t>
            </a:r>
            <a:r>
              <a:rPr lang="fr-FR" sz="2000" dirty="0">
                <a:solidFill>
                  <a:srgbClr val="C00000"/>
                </a:solidFill>
              </a:rPr>
              <a:t>deux </a:t>
            </a:r>
            <a:r>
              <a:rPr lang="fr-FR" sz="2000" dirty="0" err="1">
                <a:solidFill>
                  <a:srgbClr val="C00000"/>
                </a:solidFill>
              </a:rPr>
              <a:t>UMs</a:t>
            </a:r>
            <a:r>
              <a:rPr lang="fr-FR" sz="2000" dirty="0">
                <a:solidFill>
                  <a:srgbClr val="C00000"/>
                </a:solidFill>
              </a:rPr>
              <a:t> dépendent de la même AP</a:t>
            </a:r>
            <a:r>
              <a:rPr lang="fr-FR" sz="2000" dirty="0"/>
              <a:t>, la trame est simplement relayée par l’</a:t>
            </a:r>
            <a:r>
              <a:rPr lang="fr-FR" sz="2000" dirty="0">
                <a:solidFill>
                  <a:srgbClr val="C00000"/>
                </a:solidFill>
              </a:rPr>
              <a:t>AP</a:t>
            </a:r>
            <a:r>
              <a:rPr lang="fr-FR" sz="2000" dirty="0"/>
              <a:t>. </a:t>
            </a:r>
          </a:p>
          <a:p>
            <a:pPr marL="623888" lvl="3" indent="-263525" algn="just">
              <a:buBlip>
                <a:blip r:embed="rId3"/>
              </a:buBlip>
            </a:pPr>
            <a:r>
              <a:rPr lang="fr-FR" sz="2000" dirty="0"/>
              <a:t>Si les </a:t>
            </a:r>
            <a:r>
              <a:rPr lang="fr-FR" sz="2000" dirty="0">
                <a:solidFill>
                  <a:srgbClr val="C00000"/>
                </a:solidFill>
              </a:rPr>
              <a:t>deux UM appartiennent à deux </a:t>
            </a:r>
            <a:r>
              <a:rPr lang="fr-FR" sz="2000" dirty="0" err="1">
                <a:solidFill>
                  <a:srgbClr val="C00000"/>
                </a:solidFill>
              </a:rPr>
              <a:t>APs</a:t>
            </a:r>
            <a:r>
              <a:rPr lang="fr-FR" sz="2000" dirty="0">
                <a:solidFill>
                  <a:srgbClr val="C00000"/>
                </a:solidFill>
              </a:rPr>
              <a:t> différents</a:t>
            </a:r>
            <a:r>
              <a:rPr lang="fr-FR" sz="2000" dirty="0"/>
              <a:t>, une trame échangée entre les deux UM doit être </a:t>
            </a:r>
            <a:r>
              <a:rPr lang="fr-FR" sz="2000" dirty="0">
                <a:solidFill>
                  <a:srgbClr val="C00000"/>
                </a:solidFill>
              </a:rPr>
              <a:t>relayée par le réseau qui relie les deux </a:t>
            </a:r>
            <a:r>
              <a:rPr lang="fr-FR" sz="2000" dirty="0" err="1">
                <a:solidFill>
                  <a:srgbClr val="C00000"/>
                </a:solidFill>
              </a:rPr>
              <a:t>APs</a:t>
            </a:r>
            <a:r>
              <a:rPr lang="fr-FR" sz="2000" dirty="0"/>
              <a:t>. </a:t>
            </a: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12</a:t>
            </a:fld>
            <a:endParaRPr lang="fr-FR"/>
          </a:p>
        </p:txBody>
      </p:sp>
      <p:sp>
        <p:nvSpPr>
          <p:cNvPr id="7" name="ZoneTexte 6"/>
          <p:cNvSpPr txBox="1"/>
          <p:nvPr/>
        </p:nvSpPr>
        <p:spPr>
          <a:xfrm>
            <a:off x="247545" y="836712"/>
            <a:ext cx="8293012" cy="584775"/>
          </a:xfrm>
          <a:prstGeom prst="rect">
            <a:avLst/>
          </a:prstGeom>
          <a:noFill/>
        </p:spPr>
        <p:txBody>
          <a:bodyPr wrap="square" rtlCol="0">
            <a:spAutoFit/>
          </a:bodyPr>
          <a:lstStyle/>
          <a:p>
            <a:pPr marL="457200" indent="-457200">
              <a:buBlip>
                <a:blip r:embed="rId4"/>
              </a:buBlip>
            </a:pPr>
            <a:r>
              <a:rPr lang="en-US" altLang="fr-FR" sz="3200" dirty="0">
                <a:solidFill>
                  <a:srgbClr val="002060"/>
                </a:solidFill>
                <a:latin typeface="+mj-lt"/>
                <a:cs typeface="Arial" panose="020B0604020202020204" pitchFamily="34" charset="0"/>
              </a:rPr>
              <a:t>Mode avec infrastructure</a:t>
            </a:r>
          </a:p>
        </p:txBody>
      </p:sp>
      <p:sp>
        <p:nvSpPr>
          <p:cNvPr id="8" name="Title 1">
            <a:extLst>
              <a:ext uri="{FF2B5EF4-FFF2-40B4-BE49-F238E27FC236}">
                <a16:creationId xmlns:a16="http://schemas.microsoft.com/office/drawing/2014/main" id="{575C1AEE-602A-4F7A-85EE-4693DB1774A5}"/>
              </a:ext>
            </a:extLst>
          </p:cNvPr>
          <p:cNvSpPr txBox="1">
            <a:spLocks/>
          </p:cNvSpPr>
          <p:nvPr/>
        </p:nvSpPr>
        <p:spPr>
          <a:xfrm>
            <a:off x="-36512" y="-184356"/>
            <a:ext cx="957706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4"/>
              </a:buBlip>
            </a:pPr>
            <a:r>
              <a:rPr lang="en-US" sz="4000" dirty="0">
                <a:latin typeface="+mn-lt"/>
              </a:rPr>
              <a:t>Modes de communication sans fil </a:t>
            </a:r>
            <a:r>
              <a:rPr lang="en-US" sz="3200" dirty="0">
                <a:latin typeface="+mn-lt"/>
              </a:rPr>
              <a:t>(4/7)</a:t>
            </a:r>
            <a:endParaRPr lang="fr-FR" sz="4000" dirty="0">
              <a:latin typeface="+mn-lt"/>
            </a:endParaRPr>
          </a:p>
        </p:txBody>
      </p:sp>
    </p:spTree>
    <p:extLst>
      <p:ext uri="{BB962C8B-B14F-4D97-AF65-F5344CB8AC3E}">
        <p14:creationId xmlns:p14="http://schemas.microsoft.com/office/powerpoint/2010/main" val="356992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2234283"/>
            <a:ext cx="3589200" cy="2438204"/>
          </a:xfrm>
          <a:prstGeom prst="rect">
            <a:avLst/>
          </a:prstGeom>
        </p:spPr>
      </p:pic>
      <p:sp>
        <p:nvSpPr>
          <p:cNvPr id="6" name="ZoneTexte 5"/>
          <p:cNvSpPr txBox="1"/>
          <p:nvPr/>
        </p:nvSpPr>
        <p:spPr>
          <a:xfrm>
            <a:off x="467544" y="1493495"/>
            <a:ext cx="8136904" cy="523220"/>
          </a:xfrm>
          <a:prstGeom prst="rect">
            <a:avLst/>
          </a:prstGeom>
          <a:noFill/>
        </p:spPr>
        <p:txBody>
          <a:bodyPr wrap="square" rtlCol="0">
            <a:spAutoFit/>
          </a:bodyPr>
          <a:lstStyle/>
          <a:p>
            <a:pPr lvl="1" indent="-457200" algn="just">
              <a:buBlip>
                <a:blip r:embed="rId3"/>
              </a:buBlip>
            </a:pPr>
            <a:r>
              <a:rPr lang="fr-FR" altLang="fr-FR" sz="2800" dirty="0">
                <a:solidFill>
                  <a:schemeClr val="bg1">
                    <a:lumMod val="50000"/>
                  </a:schemeClr>
                </a:solidFill>
              </a:rPr>
              <a:t>Architecture </a:t>
            </a:r>
            <a:endParaRPr lang="en-US" altLang="fr-FR" sz="2800" dirty="0">
              <a:solidFill>
                <a:schemeClr val="bg1">
                  <a:lumMod val="50000"/>
                </a:schemeClr>
              </a:solidFill>
              <a:cs typeface="Arial" panose="020B0604020202020204" pitchFamily="34" charset="0"/>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13</a:t>
            </a:fld>
            <a:endParaRPr lang="fr-FR"/>
          </a:p>
        </p:txBody>
      </p:sp>
      <p:sp>
        <p:nvSpPr>
          <p:cNvPr id="8" name="ZoneTexte 7"/>
          <p:cNvSpPr txBox="1"/>
          <p:nvPr/>
        </p:nvSpPr>
        <p:spPr>
          <a:xfrm>
            <a:off x="247545" y="908720"/>
            <a:ext cx="8293012" cy="584775"/>
          </a:xfrm>
          <a:prstGeom prst="rect">
            <a:avLst/>
          </a:prstGeom>
          <a:noFill/>
        </p:spPr>
        <p:txBody>
          <a:bodyPr wrap="square" rtlCol="0">
            <a:spAutoFit/>
          </a:bodyPr>
          <a:lstStyle/>
          <a:p>
            <a:pPr marL="457200" indent="-457200">
              <a:buBlip>
                <a:blip r:embed="rId4"/>
              </a:buBlip>
            </a:pPr>
            <a:r>
              <a:rPr lang="en-US" altLang="fr-FR" sz="3200" dirty="0">
                <a:solidFill>
                  <a:srgbClr val="002060"/>
                </a:solidFill>
                <a:latin typeface="+mj-lt"/>
                <a:cs typeface="Arial" panose="020B0604020202020204" pitchFamily="34" charset="0"/>
              </a:rPr>
              <a:t>Mode avec infrastructure</a:t>
            </a:r>
          </a:p>
        </p:txBody>
      </p:sp>
      <p:sp>
        <p:nvSpPr>
          <p:cNvPr id="7" name="Title 1">
            <a:extLst>
              <a:ext uri="{FF2B5EF4-FFF2-40B4-BE49-F238E27FC236}">
                <a16:creationId xmlns:a16="http://schemas.microsoft.com/office/drawing/2014/main" id="{64FFCE2B-C8B1-40CA-AE82-5301F1D9F2DE}"/>
              </a:ext>
            </a:extLst>
          </p:cNvPr>
          <p:cNvSpPr txBox="1">
            <a:spLocks/>
          </p:cNvSpPr>
          <p:nvPr/>
        </p:nvSpPr>
        <p:spPr>
          <a:xfrm>
            <a:off x="-36512" y="-184356"/>
            <a:ext cx="957706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4"/>
              </a:buBlip>
            </a:pPr>
            <a:r>
              <a:rPr lang="en-US" sz="4000" dirty="0">
                <a:latin typeface="+mn-lt"/>
              </a:rPr>
              <a:t>Modes de communication sans fil </a:t>
            </a:r>
            <a:r>
              <a:rPr lang="en-US" sz="3200" dirty="0">
                <a:latin typeface="+mn-lt"/>
              </a:rPr>
              <a:t>(5/7)</a:t>
            </a:r>
            <a:endParaRPr lang="fr-FR" sz="4000" dirty="0">
              <a:latin typeface="+mn-lt"/>
            </a:endParaRPr>
          </a:p>
        </p:txBody>
      </p:sp>
      <p:sp>
        <p:nvSpPr>
          <p:cNvPr id="3" name="Rectangle 2">
            <a:extLst>
              <a:ext uri="{FF2B5EF4-FFF2-40B4-BE49-F238E27FC236}">
                <a16:creationId xmlns:a16="http://schemas.microsoft.com/office/drawing/2014/main" id="{72A4A976-ED82-40C8-BEFF-3574C6CF53B0}"/>
              </a:ext>
            </a:extLst>
          </p:cNvPr>
          <p:cNvSpPr/>
          <p:nvPr/>
        </p:nvSpPr>
        <p:spPr>
          <a:xfrm>
            <a:off x="470814" y="2046404"/>
            <a:ext cx="5325322" cy="5016758"/>
          </a:xfrm>
          <a:prstGeom prst="rect">
            <a:avLst/>
          </a:prstGeom>
        </p:spPr>
        <p:txBody>
          <a:bodyPr wrap="square">
            <a:spAutoFit/>
          </a:bodyPr>
          <a:lstStyle/>
          <a:p>
            <a:pPr marL="623888" lvl="3" indent="-263525" algn="just">
              <a:buBlip>
                <a:blip r:embed="rId5"/>
              </a:buBlip>
            </a:pPr>
            <a:r>
              <a:rPr lang="fr-FR" sz="2000" dirty="0"/>
              <a:t>L’ensemble formé par un AP et les </a:t>
            </a:r>
            <a:r>
              <a:rPr lang="fr-FR" sz="2000" dirty="0" err="1"/>
              <a:t>UMs</a:t>
            </a:r>
            <a:r>
              <a:rPr lang="fr-FR" sz="2000" dirty="0"/>
              <a:t> est appelé un </a:t>
            </a:r>
            <a:r>
              <a:rPr lang="fr-FR" sz="2000" b="1" dirty="0">
                <a:solidFill>
                  <a:srgbClr val="C00000"/>
                </a:solidFill>
              </a:rPr>
              <a:t>Basic Service Set (BSS)</a:t>
            </a:r>
            <a:r>
              <a:rPr lang="fr-FR" sz="2000" dirty="0"/>
              <a:t>. </a:t>
            </a:r>
          </a:p>
          <a:p>
            <a:pPr marL="623888" lvl="3" indent="-263525" algn="just">
              <a:buBlip>
                <a:blip r:embed="rId5"/>
              </a:buBlip>
            </a:pPr>
            <a:r>
              <a:rPr lang="fr-FR" sz="2000" dirty="0"/>
              <a:t>Chaque BSS est identifié par un </a:t>
            </a:r>
            <a:r>
              <a:rPr lang="fr-FR" sz="2000" b="1" dirty="0">
                <a:solidFill>
                  <a:srgbClr val="C00000"/>
                </a:solidFill>
              </a:rPr>
              <a:t>BSSID</a:t>
            </a:r>
            <a:r>
              <a:rPr lang="fr-FR" sz="2000" dirty="0"/>
              <a:t>, un identifiant de 6 octets. Le BSSID correspond à l’adresse MAC du point d'accès.</a:t>
            </a:r>
          </a:p>
          <a:p>
            <a:pPr marL="360363" lvl="3" algn="just"/>
            <a:endParaRPr lang="fr-FR" sz="2000" dirty="0"/>
          </a:p>
          <a:p>
            <a:pPr marL="623888" lvl="3" indent="-263525" algn="just">
              <a:buBlip>
                <a:blip r:embed="rId5"/>
              </a:buBlip>
            </a:pPr>
            <a:r>
              <a:rPr lang="fr-FR" sz="2000" dirty="0"/>
              <a:t>Il est possible de relier plusieurs </a:t>
            </a:r>
            <a:r>
              <a:rPr lang="fr-FR" sz="2000" dirty="0" err="1"/>
              <a:t>BSSpar</a:t>
            </a:r>
            <a:r>
              <a:rPr lang="fr-FR" sz="2000" dirty="0"/>
              <a:t> une liaison appelée </a:t>
            </a:r>
            <a:r>
              <a:rPr lang="fr-FR" sz="2000" b="1" dirty="0">
                <a:solidFill>
                  <a:srgbClr val="C00000"/>
                </a:solidFill>
              </a:rPr>
              <a:t>Système de Distribution </a:t>
            </a:r>
            <a:r>
              <a:rPr lang="fr-FR" sz="2000" dirty="0"/>
              <a:t>(</a:t>
            </a:r>
            <a:r>
              <a:rPr lang="fr-FR" sz="2000" b="1" dirty="0">
                <a:solidFill>
                  <a:srgbClr val="C00000"/>
                </a:solidFill>
              </a:rPr>
              <a:t>DS</a:t>
            </a:r>
            <a:r>
              <a:rPr lang="fr-FR" sz="2000" dirty="0"/>
              <a:t> pour Distribution System) afin de constituer un ensemble de services étendu (Extended Service Set ou ESS). </a:t>
            </a:r>
          </a:p>
          <a:p>
            <a:pPr marL="623888" lvl="3" indent="-263525" algn="just">
              <a:buBlip>
                <a:blip r:embed="rId5"/>
              </a:buBlip>
            </a:pPr>
            <a:r>
              <a:rPr lang="fr-FR" sz="2000" dirty="0"/>
              <a:t>Le DS peut être aussi bien un </a:t>
            </a:r>
            <a:r>
              <a:rPr lang="fr-FR" sz="2000" dirty="0">
                <a:solidFill>
                  <a:srgbClr val="C00000"/>
                </a:solidFill>
              </a:rPr>
              <a:t>réseau filaire</a:t>
            </a:r>
            <a:r>
              <a:rPr lang="fr-FR" sz="2000" dirty="0"/>
              <a:t>, un </a:t>
            </a:r>
            <a:r>
              <a:rPr lang="fr-FR" sz="2000" dirty="0">
                <a:solidFill>
                  <a:srgbClr val="C00000"/>
                </a:solidFill>
              </a:rPr>
              <a:t>câble </a:t>
            </a:r>
            <a:r>
              <a:rPr lang="fr-FR" sz="2000" dirty="0"/>
              <a:t>entre deux points d'accès ou même un </a:t>
            </a:r>
            <a:r>
              <a:rPr lang="fr-FR" sz="2000" dirty="0">
                <a:solidFill>
                  <a:srgbClr val="C00000"/>
                </a:solidFill>
              </a:rPr>
              <a:t>réseau sans fil</a:t>
            </a:r>
            <a:r>
              <a:rPr lang="fr-FR" sz="2000" dirty="0"/>
              <a:t>.</a:t>
            </a:r>
          </a:p>
          <a:p>
            <a:pPr marL="623888" lvl="3" indent="-263525" algn="just">
              <a:buBlip>
                <a:blip r:embed="rId5"/>
              </a:buBlip>
            </a:pPr>
            <a:endParaRPr lang="fr-FR" sz="2000" dirty="0"/>
          </a:p>
          <a:p>
            <a:pPr marL="360363" lvl="3" algn="just"/>
            <a:endParaRPr lang="fr-FR" sz="2000" dirty="0"/>
          </a:p>
        </p:txBody>
      </p:sp>
    </p:spTree>
    <p:extLst>
      <p:ext uri="{BB962C8B-B14F-4D97-AF65-F5344CB8AC3E}">
        <p14:creationId xmlns:p14="http://schemas.microsoft.com/office/powerpoint/2010/main" val="396769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67544" y="1493495"/>
            <a:ext cx="8136904" cy="4462760"/>
          </a:xfrm>
          <a:prstGeom prst="rect">
            <a:avLst/>
          </a:prstGeom>
          <a:noFill/>
        </p:spPr>
        <p:txBody>
          <a:bodyPr wrap="square" rtlCol="0">
            <a:spAutoFit/>
          </a:bodyPr>
          <a:lstStyle/>
          <a:p>
            <a:pPr lvl="1" indent="-457200" algn="just">
              <a:buBlip>
                <a:blip r:embed="rId2"/>
              </a:buBlip>
            </a:pPr>
            <a:r>
              <a:rPr lang="fr-FR" sz="2800" dirty="0">
                <a:solidFill>
                  <a:schemeClr val="bg1">
                    <a:lumMod val="50000"/>
                  </a:schemeClr>
                </a:solidFill>
              </a:rPr>
              <a:t>La Communication avec le point d’accès </a:t>
            </a:r>
            <a:endParaRPr lang="en-US" altLang="fr-FR" sz="2800" dirty="0">
              <a:solidFill>
                <a:schemeClr val="bg1">
                  <a:lumMod val="50000"/>
                </a:schemeClr>
              </a:solidFill>
              <a:cs typeface="Arial" panose="020B0604020202020204" pitchFamily="34" charset="0"/>
            </a:endParaRPr>
          </a:p>
          <a:p>
            <a:pPr marL="742950" lvl="2" indent="-285750" algn="just">
              <a:buBlip>
                <a:blip r:embed="rId3"/>
              </a:buBlip>
            </a:pPr>
            <a:r>
              <a:rPr lang="fr-FR" sz="2000" dirty="0"/>
              <a:t>Lors de l'entrée d'une UM dans une BSS, elle diffuse une </a:t>
            </a:r>
            <a:r>
              <a:rPr lang="fr-FR" sz="2000" dirty="0">
                <a:solidFill>
                  <a:srgbClr val="C00000"/>
                </a:solidFill>
              </a:rPr>
              <a:t>requête de sondage</a:t>
            </a:r>
            <a:r>
              <a:rPr lang="fr-FR" sz="2000" dirty="0"/>
              <a:t> ( probe </a:t>
            </a:r>
            <a:r>
              <a:rPr lang="fr-FR" sz="2000" dirty="0" err="1"/>
              <a:t>request</a:t>
            </a:r>
            <a:r>
              <a:rPr lang="fr-FR" sz="2000" dirty="0"/>
              <a:t> ) contenant l'</a:t>
            </a:r>
            <a:r>
              <a:rPr lang="fr-FR" sz="2000" b="1" dirty="0">
                <a:solidFill>
                  <a:srgbClr val="C00000"/>
                </a:solidFill>
              </a:rPr>
              <a:t>ESSID</a:t>
            </a:r>
            <a:r>
              <a:rPr lang="fr-FR" sz="2000" dirty="0"/>
              <a:t> pour lequel elle est configurée ainsi que les débits que son adaptateur sans fil supporte. </a:t>
            </a:r>
          </a:p>
          <a:p>
            <a:pPr marL="742950" lvl="2" indent="-285750" algn="just">
              <a:buBlip>
                <a:blip r:embed="rId3"/>
              </a:buBlip>
            </a:pPr>
            <a:r>
              <a:rPr lang="fr-FR" sz="2000" dirty="0"/>
              <a:t>Si </a:t>
            </a:r>
            <a:r>
              <a:rPr lang="fr-FR" sz="2000" dirty="0">
                <a:solidFill>
                  <a:srgbClr val="C00000"/>
                </a:solidFill>
              </a:rPr>
              <a:t>aucun ESSID n’est pas configuré</a:t>
            </a:r>
            <a:r>
              <a:rPr lang="fr-FR" sz="2000" dirty="0"/>
              <a:t>, la station écoute le réseau </a:t>
            </a:r>
            <a:r>
              <a:rPr lang="fr-FR" sz="2000" dirty="0">
                <a:solidFill>
                  <a:srgbClr val="C00000"/>
                </a:solidFill>
              </a:rPr>
              <a:t>à la recherche </a:t>
            </a:r>
            <a:r>
              <a:rPr lang="fr-FR" sz="2000" dirty="0"/>
              <a:t>d'un </a:t>
            </a:r>
            <a:r>
              <a:rPr lang="fr-FR" sz="2000" dirty="0">
                <a:solidFill>
                  <a:srgbClr val="C00000"/>
                </a:solidFill>
              </a:rPr>
              <a:t>SSID</a:t>
            </a:r>
            <a:r>
              <a:rPr lang="fr-FR" sz="2000" dirty="0"/>
              <a:t>. </a:t>
            </a:r>
          </a:p>
          <a:p>
            <a:pPr marL="742950" lvl="2" indent="-285750" algn="just">
              <a:buBlip>
                <a:blip r:embed="rId3"/>
              </a:buBlip>
            </a:pPr>
            <a:r>
              <a:rPr lang="fr-FR" sz="2000" dirty="0"/>
              <a:t> Chaque AP diffuse régulièrement ( à raison d'un envoi toutes les 0.1 seconde environ ) une </a:t>
            </a:r>
            <a:r>
              <a:rPr lang="fr-FR" sz="2000" dirty="0">
                <a:solidFill>
                  <a:srgbClr val="C00000"/>
                </a:solidFill>
              </a:rPr>
              <a:t>trame balise </a:t>
            </a:r>
            <a:r>
              <a:rPr lang="fr-FR" sz="2000" dirty="0"/>
              <a:t>( beacon ) </a:t>
            </a:r>
            <a:r>
              <a:rPr lang="fr-FR" sz="2000" dirty="0">
                <a:solidFill>
                  <a:srgbClr val="C00000"/>
                </a:solidFill>
              </a:rPr>
              <a:t>donnant des informations sur son BSSID, ses caractéristiques et éventuellement son ESSID. </a:t>
            </a:r>
          </a:p>
          <a:p>
            <a:pPr marL="742950" lvl="2" indent="-285750" algn="just">
              <a:buBlip>
                <a:blip r:embed="rId3"/>
              </a:buBlip>
            </a:pPr>
            <a:r>
              <a:rPr lang="fr-FR" sz="2000" dirty="0"/>
              <a:t>L' ESSID est automatiquement diffusé par défaut, mais il est possible de désactiver cette option.</a:t>
            </a:r>
          </a:p>
          <a:p>
            <a:pPr marL="457200" lvl="2" algn="just"/>
            <a:br>
              <a:rPr lang="fr-FR" dirty="0"/>
            </a:br>
            <a:r>
              <a:rPr lang="fr-FR" dirty="0"/>
              <a:t> </a:t>
            </a:r>
            <a:endParaRPr lang="en-US" altLang="fr-FR" b="1" dirty="0">
              <a:solidFill>
                <a:srgbClr val="5F5F5F"/>
              </a:solidFill>
              <a:cs typeface="Arial" panose="020B0604020202020204" pitchFamily="34" charset="0"/>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14</a:t>
            </a:fld>
            <a:endParaRPr lang="fr-FR"/>
          </a:p>
        </p:txBody>
      </p:sp>
      <p:sp>
        <p:nvSpPr>
          <p:cNvPr id="7" name="ZoneTexte 6"/>
          <p:cNvSpPr txBox="1"/>
          <p:nvPr/>
        </p:nvSpPr>
        <p:spPr>
          <a:xfrm>
            <a:off x="247545" y="908720"/>
            <a:ext cx="8293012" cy="584775"/>
          </a:xfrm>
          <a:prstGeom prst="rect">
            <a:avLst/>
          </a:prstGeom>
          <a:noFill/>
        </p:spPr>
        <p:txBody>
          <a:bodyPr wrap="square" rtlCol="0">
            <a:spAutoFit/>
          </a:bodyPr>
          <a:lstStyle/>
          <a:p>
            <a:pPr marL="457200" indent="-457200">
              <a:buBlip>
                <a:blip r:embed="rId4"/>
              </a:buBlip>
            </a:pPr>
            <a:r>
              <a:rPr lang="en-US" altLang="fr-FR" sz="3200" dirty="0">
                <a:solidFill>
                  <a:srgbClr val="002060"/>
                </a:solidFill>
                <a:latin typeface="+mj-lt"/>
                <a:cs typeface="Arial" panose="020B0604020202020204" pitchFamily="34" charset="0"/>
              </a:rPr>
              <a:t>Mode avec infrastructure</a:t>
            </a:r>
          </a:p>
        </p:txBody>
      </p:sp>
      <p:sp>
        <p:nvSpPr>
          <p:cNvPr id="9" name="Title 1">
            <a:extLst>
              <a:ext uri="{FF2B5EF4-FFF2-40B4-BE49-F238E27FC236}">
                <a16:creationId xmlns:a16="http://schemas.microsoft.com/office/drawing/2014/main" id="{A98E5927-E68A-475D-B858-4EB2CC7A0999}"/>
              </a:ext>
            </a:extLst>
          </p:cNvPr>
          <p:cNvSpPr txBox="1">
            <a:spLocks/>
          </p:cNvSpPr>
          <p:nvPr/>
        </p:nvSpPr>
        <p:spPr>
          <a:xfrm>
            <a:off x="-36512" y="-184356"/>
            <a:ext cx="957706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4"/>
              </a:buBlip>
            </a:pPr>
            <a:r>
              <a:rPr lang="en-US" sz="4000" dirty="0">
                <a:latin typeface="+mn-lt"/>
              </a:rPr>
              <a:t>Modes de communication sans fil </a:t>
            </a:r>
            <a:r>
              <a:rPr lang="en-US" sz="3200" dirty="0">
                <a:latin typeface="+mn-lt"/>
              </a:rPr>
              <a:t>(6/7)</a:t>
            </a:r>
            <a:endParaRPr lang="fr-FR" sz="4000" dirty="0">
              <a:latin typeface="+mn-lt"/>
            </a:endParaRPr>
          </a:p>
        </p:txBody>
      </p:sp>
    </p:spTree>
    <p:extLst>
      <p:ext uri="{BB962C8B-B14F-4D97-AF65-F5344CB8AC3E}">
        <p14:creationId xmlns:p14="http://schemas.microsoft.com/office/powerpoint/2010/main" val="2313264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67544" y="1484784"/>
            <a:ext cx="8136904" cy="4431983"/>
          </a:xfrm>
          <a:prstGeom prst="rect">
            <a:avLst/>
          </a:prstGeom>
          <a:noFill/>
        </p:spPr>
        <p:txBody>
          <a:bodyPr wrap="square" rtlCol="0">
            <a:spAutoFit/>
          </a:bodyPr>
          <a:lstStyle/>
          <a:p>
            <a:pPr lvl="1" indent="-457200" algn="just">
              <a:buBlip>
                <a:blip r:embed="rId2"/>
              </a:buBlip>
            </a:pPr>
            <a:r>
              <a:rPr lang="fr-FR" sz="2800" dirty="0">
                <a:solidFill>
                  <a:schemeClr val="bg1">
                    <a:lumMod val="50000"/>
                  </a:schemeClr>
                </a:solidFill>
              </a:rPr>
              <a:t>La Communication avec le point d’accès </a:t>
            </a:r>
            <a:endParaRPr lang="en-US" altLang="fr-FR" sz="2800" dirty="0">
              <a:solidFill>
                <a:schemeClr val="bg1">
                  <a:lumMod val="50000"/>
                </a:schemeClr>
              </a:solidFill>
              <a:cs typeface="Arial" panose="020B0604020202020204" pitchFamily="34" charset="0"/>
            </a:endParaRPr>
          </a:p>
          <a:p>
            <a:pPr marL="742950" lvl="2" indent="-285750" algn="just">
              <a:buBlip>
                <a:blip r:embed="rId3"/>
              </a:buBlip>
            </a:pPr>
            <a:r>
              <a:rPr lang="fr-FR" sz="2000" dirty="0"/>
              <a:t>A chaque requête de sondage reçue, l’AP vérifie l'ESSID et la demande de débit présents dans la trame balise. Si l' ESSID correspond à celui de l’AP, il envoie alors une réponse contenant des informations sur sa charge et des données de synchronisation. </a:t>
            </a:r>
          </a:p>
          <a:p>
            <a:pPr marL="742950" lvl="2" indent="-285750" algn="just">
              <a:buBlip>
                <a:blip r:embed="rId3"/>
              </a:buBlip>
            </a:pPr>
            <a:r>
              <a:rPr lang="fr-FR" sz="2000" dirty="0"/>
              <a:t>L’UM recevant la réponse peut ainsi constater la qualité du signal émis par le point d'accès afin de juger de la distance à laquelle il se situe. </a:t>
            </a:r>
          </a:p>
          <a:p>
            <a:pPr marL="742950" lvl="2" indent="-285750" algn="just">
              <a:buBlip>
                <a:blip r:embed="rId3"/>
              </a:buBlip>
            </a:pPr>
            <a:r>
              <a:rPr lang="fr-FR" sz="2000" dirty="0"/>
              <a:t>Une UM se trouvant à la portée de plusieurs </a:t>
            </a:r>
            <a:r>
              <a:rPr lang="fr-FR" sz="2000" dirty="0" err="1"/>
              <a:t>APs</a:t>
            </a:r>
            <a:r>
              <a:rPr lang="fr-FR" sz="2000" dirty="0"/>
              <a:t> ( possédant bien évidemment le même SSID ) pourra ainsi choisir l’AP offrant le meilleur compromis débit / charge.</a:t>
            </a:r>
          </a:p>
          <a:p>
            <a:pPr marL="914400" lvl="3" algn="just"/>
            <a:endParaRPr lang="fr-FR" dirty="0"/>
          </a:p>
          <a:p>
            <a:pPr marL="742950" lvl="2" indent="-285750" algn="just">
              <a:buBlip>
                <a:blip r:embed="rId3"/>
              </a:buBlip>
            </a:pPr>
            <a:endParaRPr lang="fr-FR" altLang="fr-FR" b="1" dirty="0"/>
          </a:p>
          <a:p>
            <a:pPr marL="0" lvl="1" algn="just"/>
            <a:endParaRPr lang="en-US" altLang="fr-FR" b="1" dirty="0">
              <a:solidFill>
                <a:srgbClr val="5F5F5F"/>
              </a:solidFill>
              <a:cs typeface="Arial" panose="020B0604020202020204" pitchFamily="34" charset="0"/>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15</a:t>
            </a:fld>
            <a:endParaRPr lang="fr-FR"/>
          </a:p>
        </p:txBody>
      </p:sp>
      <p:sp>
        <p:nvSpPr>
          <p:cNvPr id="7" name="ZoneTexte 6"/>
          <p:cNvSpPr txBox="1"/>
          <p:nvPr/>
        </p:nvSpPr>
        <p:spPr>
          <a:xfrm>
            <a:off x="247545" y="908720"/>
            <a:ext cx="8293012" cy="584775"/>
          </a:xfrm>
          <a:prstGeom prst="rect">
            <a:avLst/>
          </a:prstGeom>
          <a:noFill/>
        </p:spPr>
        <p:txBody>
          <a:bodyPr wrap="square" rtlCol="0">
            <a:spAutoFit/>
          </a:bodyPr>
          <a:lstStyle/>
          <a:p>
            <a:pPr marL="457200" indent="-457200">
              <a:buBlip>
                <a:blip r:embed="rId4"/>
              </a:buBlip>
            </a:pPr>
            <a:r>
              <a:rPr lang="en-US" altLang="fr-FR" sz="3200" dirty="0">
                <a:solidFill>
                  <a:srgbClr val="002060"/>
                </a:solidFill>
                <a:latin typeface="+mj-lt"/>
                <a:cs typeface="Arial" panose="020B0604020202020204" pitchFamily="34" charset="0"/>
              </a:rPr>
              <a:t>Mode avec infrastructure</a:t>
            </a:r>
          </a:p>
        </p:txBody>
      </p:sp>
      <p:sp>
        <p:nvSpPr>
          <p:cNvPr id="9" name="Title 1">
            <a:extLst>
              <a:ext uri="{FF2B5EF4-FFF2-40B4-BE49-F238E27FC236}">
                <a16:creationId xmlns:a16="http://schemas.microsoft.com/office/drawing/2014/main" id="{07F45CBA-7661-48F7-A0EB-2C513E09EBBA}"/>
              </a:ext>
            </a:extLst>
          </p:cNvPr>
          <p:cNvSpPr txBox="1">
            <a:spLocks/>
          </p:cNvSpPr>
          <p:nvPr/>
        </p:nvSpPr>
        <p:spPr>
          <a:xfrm>
            <a:off x="-36512" y="-184356"/>
            <a:ext cx="957706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4"/>
              </a:buBlip>
            </a:pPr>
            <a:r>
              <a:rPr lang="en-US" sz="4000" dirty="0">
                <a:latin typeface="+mn-lt"/>
              </a:rPr>
              <a:t>Modes de communication sans fil </a:t>
            </a:r>
            <a:r>
              <a:rPr lang="en-US" sz="3200" dirty="0">
                <a:latin typeface="+mn-lt"/>
              </a:rPr>
              <a:t>(7/7)</a:t>
            </a:r>
            <a:endParaRPr lang="fr-FR" sz="4000" dirty="0">
              <a:latin typeface="+mn-lt"/>
            </a:endParaRPr>
          </a:p>
        </p:txBody>
      </p:sp>
    </p:spTree>
    <p:extLst>
      <p:ext uri="{BB962C8B-B14F-4D97-AF65-F5344CB8AC3E}">
        <p14:creationId xmlns:p14="http://schemas.microsoft.com/office/powerpoint/2010/main" val="241612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67544" y="908720"/>
            <a:ext cx="8136904" cy="4985980"/>
          </a:xfrm>
          <a:prstGeom prst="rect">
            <a:avLst/>
          </a:prstGeom>
          <a:noFill/>
        </p:spPr>
        <p:txBody>
          <a:bodyPr wrap="square" rtlCol="0">
            <a:spAutoFit/>
          </a:bodyPr>
          <a:lstStyle/>
          <a:p>
            <a:pPr>
              <a:lnSpc>
                <a:spcPct val="90000"/>
              </a:lnSpc>
            </a:pPr>
            <a:r>
              <a:rPr lang="fr-FR" sz="2000" dirty="0"/>
              <a:t>.</a:t>
            </a:r>
          </a:p>
          <a:p>
            <a:pPr marL="742950" lvl="2" indent="-285750" algn="just">
              <a:buBlip>
                <a:blip r:embed="rId2"/>
              </a:buBlip>
            </a:pPr>
            <a:r>
              <a:rPr lang="fr-FR" sz="2000" b="1" dirty="0">
                <a:solidFill>
                  <a:srgbClr val="C00000"/>
                </a:solidFill>
              </a:rPr>
              <a:t>IEEE 802.11 </a:t>
            </a:r>
            <a:r>
              <a:rPr lang="fr-FR" sz="2000" dirty="0"/>
              <a:t>(ISO 802-11) est une norme internationale décrivant les caractéristiques d’un WLAN.</a:t>
            </a:r>
          </a:p>
          <a:p>
            <a:pPr marL="742950" lvl="2" indent="-285750" algn="just">
              <a:buBlip>
                <a:blip r:embed="rId2"/>
              </a:buBlip>
            </a:pPr>
            <a:r>
              <a:rPr lang="fr-FR" sz="2000" dirty="0" err="1"/>
              <a:t>WiFi</a:t>
            </a:r>
            <a:r>
              <a:rPr lang="fr-FR" sz="2000" dirty="0"/>
              <a:t> (contraction de </a:t>
            </a:r>
            <a:r>
              <a:rPr lang="fr-FR" sz="2000" b="1" dirty="0">
                <a:solidFill>
                  <a:srgbClr val="C00000"/>
                </a:solidFill>
              </a:rPr>
              <a:t>Wireless </a:t>
            </a:r>
            <a:r>
              <a:rPr lang="fr-FR" sz="2000" b="1" dirty="0" err="1">
                <a:solidFill>
                  <a:srgbClr val="C00000"/>
                </a:solidFill>
              </a:rPr>
              <a:t>Fidelity</a:t>
            </a:r>
            <a:r>
              <a:rPr lang="fr-FR" sz="2000" b="1" dirty="0"/>
              <a:t>)</a:t>
            </a:r>
            <a:r>
              <a:rPr lang="fr-FR" sz="2000" dirty="0"/>
              <a:t>, correspond initialement au nom donnée à la certification délivrée par la WI-FI Alliance, anciennement WECA (Wireless Ethernet Compatibility Alliance).</a:t>
            </a:r>
          </a:p>
          <a:p>
            <a:pPr marL="742950" lvl="2" indent="-285750" algn="just">
              <a:buBlip>
                <a:blip r:embed="rId2"/>
              </a:buBlip>
            </a:pPr>
            <a:r>
              <a:rPr lang="fr-FR" sz="2000" dirty="0"/>
              <a:t>La Wi-Fi Alliance est l'organisme chargé de maintenir l'</a:t>
            </a:r>
            <a:r>
              <a:rPr lang="fr-FR" sz="2000" b="1" dirty="0">
                <a:solidFill>
                  <a:srgbClr val="C00000"/>
                </a:solidFill>
              </a:rPr>
              <a:t>interopérabilité</a:t>
            </a:r>
            <a:r>
              <a:rPr lang="fr-FR" sz="2000" dirty="0"/>
              <a:t> entre les matériels répondants à la norme 802.11. </a:t>
            </a:r>
          </a:p>
          <a:p>
            <a:pPr marL="742950" lvl="2" indent="-285750" algn="just">
              <a:buBlip>
                <a:blip r:embed="rId2"/>
              </a:buBlip>
            </a:pPr>
            <a:r>
              <a:rPr lang="fr-FR" sz="2000" dirty="0"/>
              <a:t>Le nom de la norme se confond aujourd'hui avec le nom de la certification.</a:t>
            </a:r>
          </a:p>
          <a:p>
            <a:pPr marL="742950" lvl="2" indent="-285750" algn="just">
              <a:buBlip>
                <a:blip r:embed="rId2"/>
              </a:buBlip>
            </a:pPr>
            <a:r>
              <a:rPr lang="fr-FR" sz="2000" dirty="0"/>
              <a:t>Un terminal </a:t>
            </a:r>
            <a:r>
              <a:rPr lang="fr-FR" sz="2000" dirty="0" err="1"/>
              <a:t>WiFi</a:t>
            </a:r>
            <a:r>
              <a:rPr lang="fr-FR" sz="2000" dirty="0"/>
              <a:t>, permet  de transformer les données numériques en données qui se propagent dans l’espace sous forme d’une onde électromagnétique de fréquence  2,4 GHz qui se situe dans la bande ISM.( et vice versa ) </a:t>
            </a:r>
          </a:p>
          <a:p>
            <a:pPr marL="457200" lvl="2" algn="just"/>
            <a:endParaRPr lang="fr-FR" sz="2000" dirty="0"/>
          </a:p>
          <a:p>
            <a:pPr marL="457200" lvl="2" algn="just"/>
            <a:endParaRPr lang="fr-FR" sz="2000" dirty="0"/>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16</a:t>
            </a:fld>
            <a:endParaRPr lang="fr-FR" dirty="0"/>
          </a:p>
        </p:txBody>
      </p:sp>
      <p:sp>
        <p:nvSpPr>
          <p:cNvPr id="7" name="Title 1"/>
          <p:cNvSpPr txBox="1">
            <a:spLocks/>
          </p:cNvSpPr>
          <p:nvPr/>
        </p:nvSpPr>
        <p:spPr>
          <a:xfrm>
            <a:off x="-324544" y="-184356"/>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3"/>
              </a:buBlip>
            </a:pPr>
            <a:r>
              <a:rPr lang="en-US" sz="4000" dirty="0">
                <a:latin typeface="+mn-lt"/>
              </a:rPr>
              <a:t>La </a:t>
            </a:r>
            <a:r>
              <a:rPr lang="en-US" sz="4000" dirty="0" err="1">
                <a:latin typeface="+mn-lt"/>
              </a:rPr>
              <a:t>norme</a:t>
            </a:r>
            <a:r>
              <a:rPr lang="en-US" sz="4000" dirty="0">
                <a:latin typeface="+mn-lt"/>
              </a:rPr>
              <a:t> IEEE802.11 </a:t>
            </a:r>
            <a:r>
              <a:rPr lang="en-US" sz="3200" dirty="0">
                <a:latin typeface="+mn-lt"/>
              </a:rPr>
              <a:t>(1/12)</a:t>
            </a:r>
            <a:endParaRPr lang="fr-FR" sz="4000" dirty="0">
              <a:latin typeface="+mn-lt"/>
            </a:endParaRPr>
          </a:p>
        </p:txBody>
      </p:sp>
    </p:spTree>
    <p:extLst>
      <p:ext uri="{BB962C8B-B14F-4D97-AF65-F5344CB8AC3E}">
        <p14:creationId xmlns:p14="http://schemas.microsoft.com/office/powerpoint/2010/main" val="113826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47545" y="908720"/>
            <a:ext cx="8293012" cy="584775"/>
          </a:xfrm>
          <a:prstGeom prst="rect">
            <a:avLst/>
          </a:prstGeom>
          <a:noFill/>
        </p:spPr>
        <p:txBody>
          <a:bodyPr wrap="square" rtlCol="0">
            <a:spAutoFit/>
          </a:bodyPr>
          <a:lstStyle/>
          <a:p>
            <a:pPr marL="457200" indent="-457200">
              <a:buBlip>
                <a:blip r:embed="rId2"/>
              </a:buBlip>
            </a:pPr>
            <a:r>
              <a:rPr lang="en-US" altLang="fr-FR" sz="3200" dirty="0">
                <a:solidFill>
                  <a:srgbClr val="002060"/>
                </a:solidFill>
                <a:latin typeface="+mj-lt"/>
                <a:cs typeface="Arial" panose="020B0604020202020204" pitchFamily="34" charset="0"/>
              </a:rPr>
              <a:t>L’ architecture 802.11</a:t>
            </a:r>
          </a:p>
        </p:txBody>
      </p:sp>
      <p:sp>
        <p:nvSpPr>
          <p:cNvPr id="6" name="ZoneTexte 5"/>
          <p:cNvSpPr txBox="1"/>
          <p:nvPr/>
        </p:nvSpPr>
        <p:spPr>
          <a:xfrm>
            <a:off x="467544" y="1493495"/>
            <a:ext cx="8136904" cy="1015663"/>
          </a:xfrm>
          <a:prstGeom prst="rect">
            <a:avLst/>
          </a:prstGeom>
          <a:noFill/>
        </p:spPr>
        <p:txBody>
          <a:bodyPr wrap="square" rtlCol="0">
            <a:spAutoFit/>
          </a:bodyPr>
          <a:lstStyle/>
          <a:p>
            <a:pPr marL="742950" lvl="2" indent="-285750" algn="just">
              <a:buBlip>
                <a:blip r:embed="rId3"/>
              </a:buBlip>
            </a:pPr>
            <a:r>
              <a:rPr lang="fr-FR" sz="2400" b="1" dirty="0"/>
              <a:t>IEEE 802.11</a:t>
            </a:r>
            <a:r>
              <a:rPr lang="fr-FR" sz="2400" dirty="0"/>
              <a:t>  = couches MAC et physique (PHY)</a:t>
            </a:r>
          </a:p>
          <a:p>
            <a:pPr marL="742950" lvl="2" indent="-285750" algn="just">
              <a:buBlip>
                <a:blip r:embed="rId3"/>
              </a:buBlip>
            </a:pPr>
            <a:endParaRPr lang="fr-FR" dirty="0"/>
          </a:p>
          <a:p>
            <a:pPr marL="0" lvl="1"/>
            <a:endParaRPr lang="en-US" altLang="fr-FR" b="1" dirty="0">
              <a:solidFill>
                <a:srgbClr val="5F5F5F"/>
              </a:solidFill>
              <a:cs typeface="Arial" panose="020B0604020202020204" pitchFamily="34" charset="0"/>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17</a:t>
            </a:fld>
            <a:endParaRPr lang="fr-FR"/>
          </a:p>
        </p:txBody>
      </p:sp>
      <p:grpSp>
        <p:nvGrpSpPr>
          <p:cNvPr id="8" name="Group 6"/>
          <p:cNvGrpSpPr>
            <a:grpSpLocks/>
          </p:cNvGrpSpPr>
          <p:nvPr/>
        </p:nvGrpSpPr>
        <p:grpSpPr bwMode="auto">
          <a:xfrm>
            <a:off x="1219201" y="2645518"/>
            <a:ext cx="6705601" cy="2079626"/>
            <a:chOff x="624" y="1830"/>
            <a:chExt cx="4224" cy="1310"/>
          </a:xfrm>
        </p:grpSpPr>
        <p:pic>
          <p:nvPicPr>
            <p:cNvPr id="9" name="Imag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 y="1830"/>
              <a:ext cx="3567" cy="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5"/>
            <p:cNvSpPr txBox="1">
              <a:spLocks noChangeArrowheads="1"/>
            </p:cNvSpPr>
            <p:nvPr/>
          </p:nvSpPr>
          <p:spPr bwMode="auto">
            <a:xfrm>
              <a:off x="624" y="2928"/>
              <a:ext cx="42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ctr">
                <a:spcBef>
                  <a:spcPct val="50000"/>
                </a:spcBef>
              </a:pPr>
              <a:r>
                <a:rPr lang="fr-FR" sz="1600" i="1"/>
                <a:t>FH = Frequency Hoping   DS = Direct Spread   IR = infrarouge</a:t>
              </a:r>
            </a:p>
          </p:txBody>
        </p:sp>
      </p:grpSp>
      <p:sp>
        <p:nvSpPr>
          <p:cNvPr id="2" name="Rectangle 1"/>
          <p:cNvSpPr/>
          <p:nvPr/>
        </p:nvSpPr>
        <p:spPr>
          <a:xfrm>
            <a:off x="1376365" y="3166463"/>
            <a:ext cx="914400" cy="3600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MAC</a:t>
            </a:r>
          </a:p>
        </p:txBody>
      </p:sp>
      <p:sp>
        <p:nvSpPr>
          <p:cNvPr id="11" name="Rectangle 10"/>
          <p:cNvSpPr/>
          <p:nvPr/>
        </p:nvSpPr>
        <p:spPr>
          <a:xfrm>
            <a:off x="1371601" y="2757907"/>
            <a:ext cx="914400" cy="3600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LLC</a:t>
            </a:r>
          </a:p>
        </p:txBody>
      </p:sp>
      <p:sp>
        <p:nvSpPr>
          <p:cNvPr id="12" name="Title 1">
            <a:extLst>
              <a:ext uri="{FF2B5EF4-FFF2-40B4-BE49-F238E27FC236}">
                <a16:creationId xmlns:a16="http://schemas.microsoft.com/office/drawing/2014/main" id="{AFFC5DB1-680C-43F1-A7D7-C3293D66156E}"/>
              </a:ext>
            </a:extLst>
          </p:cNvPr>
          <p:cNvSpPr txBox="1">
            <a:spLocks/>
          </p:cNvSpPr>
          <p:nvPr/>
        </p:nvSpPr>
        <p:spPr>
          <a:xfrm>
            <a:off x="-324544" y="-184356"/>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2"/>
              </a:buBlip>
            </a:pPr>
            <a:r>
              <a:rPr lang="en-US" sz="4000" dirty="0">
                <a:latin typeface="+mn-lt"/>
              </a:rPr>
              <a:t>La </a:t>
            </a:r>
            <a:r>
              <a:rPr lang="en-US" sz="4000" dirty="0" err="1">
                <a:latin typeface="+mn-lt"/>
              </a:rPr>
              <a:t>norme</a:t>
            </a:r>
            <a:r>
              <a:rPr lang="en-US" sz="4000" dirty="0">
                <a:latin typeface="+mn-lt"/>
              </a:rPr>
              <a:t> IEEE802.11 </a:t>
            </a:r>
            <a:r>
              <a:rPr lang="en-US" sz="3200" dirty="0">
                <a:latin typeface="+mn-lt"/>
              </a:rPr>
              <a:t>(2/12)</a:t>
            </a:r>
            <a:endParaRPr lang="fr-FR" sz="4000" dirty="0">
              <a:latin typeface="+mn-lt"/>
            </a:endParaRPr>
          </a:p>
        </p:txBody>
      </p:sp>
    </p:spTree>
    <p:extLst>
      <p:ext uri="{BB962C8B-B14F-4D97-AF65-F5344CB8AC3E}">
        <p14:creationId xmlns:p14="http://schemas.microsoft.com/office/powerpoint/2010/main" val="2198299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47545" y="908720"/>
            <a:ext cx="8293012" cy="584775"/>
          </a:xfrm>
          <a:prstGeom prst="rect">
            <a:avLst/>
          </a:prstGeom>
          <a:noFill/>
        </p:spPr>
        <p:txBody>
          <a:bodyPr wrap="square" rtlCol="0">
            <a:spAutoFit/>
          </a:bodyPr>
          <a:lstStyle/>
          <a:p>
            <a:pPr marL="457200" indent="-457200">
              <a:buBlip>
                <a:blip r:embed="rId2"/>
              </a:buBlip>
            </a:pPr>
            <a:r>
              <a:rPr lang="en-US" altLang="fr-FR" sz="3200" dirty="0" err="1">
                <a:solidFill>
                  <a:srgbClr val="002060"/>
                </a:solidFill>
                <a:latin typeface="+mj-lt"/>
                <a:cs typeface="Arial" panose="020B0604020202020204" pitchFamily="34" charset="0"/>
              </a:rPr>
              <a:t>L’architecture</a:t>
            </a:r>
            <a:r>
              <a:rPr lang="en-US" altLang="fr-FR" sz="3200" dirty="0">
                <a:solidFill>
                  <a:srgbClr val="002060"/>
                </a:solidFill>
                <a:latin typeface="+mj-lt"/>
                <a:cs typeface="Arial" panose="020B0604020202020204" pitchFamily="34" charset="0"/>
              </a:rPr>
              <a:t> 802.11</a:t>
            </a:r>
          </a:p>
        </p:txBody>
      </p:sp>
      <p:sp>
        <p:nvSpPr>
          <p:cNvPr id="6" name="ZoneTexte 5"/>
          <p:cNvSpPr txBox="1"/>
          <p:nvPr/>
        </p:nvSpPr>
        <p:spPr>
          <a:xfrm>
            <a:off x="467544" y="1493495"/>
            <a:ext cx="8136904" cy="1107996"/>
          </a:xfrm>
          <a:prstGeom prst="rect">
            <a:avLst/>
          </a:prstGeom>
          <a:noFill/>
        </p:spPr>
        <p:txBody>
          <a:bodyPr wrap="square" rtlCol="0">
            <a:spAutoFit/>
          </a:bodyPr>
          <a:lstStyle/>
          <a:p>
            <a:pPr lvl="1" indent="-457200" algn="just">
              <a:buBlip>
                <a:blip r:embed="rId3"/>
              </a:buBlip>
            </a:pPr>
            <a:r>
              <a:rPr lang="fr-FR" sz="2800" dirty="0">
                <a:solidFill>
                  <a:schemeClr val="bg1">
                    <a:lumMod val="50000"/>
                  </a:schemeClr>
                </a:solidFill>
              </a:rPr>
              <a:t>La couche physique</a:t>
            </a:r>
            <a:endParaRPr lang="en-US" altLang="fr-FR" sz="2800" dirty="0">
              <a:solidFill>
                <a:schemeClr val="bg1">
                  <a:lumMod val="50000"/>
                </a:schemeClr>
              </a:solidFill>
              <a:cs typeface="Arial" panose="020B0604020202020204" pitchFamily="34" charset="0"/>
            </a:endParaRPr>
          </a:p>
          <a:p>
            <a:pPr marL="742950" lvl="2" indent="-285750" algn="just">
              <a:buBlip>
                <a:blip r:embed="rId4"/>
              </a:buBlip>
            </a:pPr>
            <a:r>
              <a:rPr lang="fr-FR" sz="2000" b="1" dirty="0"/>
              <a:t>DSSS (</a:t>
            </a:r>
            <a:r>
              <a:rPr lang="fr-FR" sz="2000" b="1" i="1" dirty="0"/>
              <a:t>Direct </a:t>
            </a:r>
            <a:r>
              <a:rPr lang="fr-FR" sz="2000" b="1" i="1" dirty="0" err="1"/>
              <a:t>Sequence</a:t>
            </a:r>
            <a:r>
              <a:rPr lang="fr-FR" sz="2000" b="1" i="1" dirty="0"/>
              <a:t> Spread Spectrum</a:t>
            </a:r>
            <a:r>
              <a:rPr lang="fr-FR" sz="2000" b="1" dirty="0"/>
              <a:t>)</a:t>
            </a:r>
            <a:endParaRPr lang="fr-CA" dirty="0"/>
          </a:p>
          <a:p>
            <a:pPr marL="742950" lvl="2" indent="-285750" algn="just">
              <a:buBlip>
                <a:blip r:embed="rId4"/>
              </a:buBlip>
            </a:pPr>
            <a:endParaRPr lang="en-US" altLang="fr-FR" b="1" dirty="0">
              <a:solidFill>
                <a:srgbClr val="5F5F5F"/>
              </a:solidFill>
              <a:cs typeface="Arial" panose="020B0604020202020204" pitchFamily="34" charset="0"/>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18</a:t>
            </a:fld>
            <a:endParaRPr lang="fr-FR"/>
          </a:p>
        </p:txBody>
      </p:sp>
      <p:pic>
        <p:nvPicPr>
          <p:cNvPr id="5122" name="Picture 2" descr="http://blogmotion.fr/wp-content/uploads/2009/08/canaux-wif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51" y="2771846"/>
            <a:ext cx="5488969" cy="224133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B4EC31C2-80F1-4AF3-94B8-942E314BBA2B}"/>
              </a:ext>
            </a:extLst>
          </p:cNvPr>
          <p:cNvPicPr>
            <a:picLocks noChangeAspect="1"/>
          </p:cNvPicPr>
          <p:nvPr/>
        </p:nvPicPr>
        <p:blipFill>
          <a:blip r:embed="rId6"/>
          <a:stretch>
            <a:fillRect/>
          </a:stretch>
        </p:blipFill>
        <p:spPr>
          <a:xfrm>
            <a:off x="5977085" y="2604597"/>
            <a:ext cx="2356940" cy="2291469"/>
          </a:xfrm>
          <a:prstGeom prst="rect">
            <a:avLst/>
          </a:prstGeom>
        </p:spPr>
      </p:pic>
      <p:sp>
        <p:nvSpPr>
          <p:cNvPr id="9" name="Title 1">
            <a:extLst>
              <a:ext uri="{FF2B5EF4-FFF2-40B4-BE49-F238E27FC236}">
                <a16:creationId xmlns:a16="http://schemas.microsoft.com/office/drawing/2014/main" id="{B932A661-C9F9-4FF6-A945-40B9E9F5D79B}"/>
              </a:ext>
            </a:extLst>
          </p:cNvPr>
          <p:cNvSpPr txBox="1">
            <a:spLocks/>
          </p:cNvSpPr>
          <p:nvPr/>
        </p:nvSpPr>
        <p:spPr>
          <a:xfrm>
            <a:off x="-324544" y="-184356"/>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2"/>
              </a:buBlip>
            </a:pPr>
            <a:r>
              <a:rPr lang="en-US" sz="4000" dirty="0">
                <a:latin typeface="+mn-lt"/>
              </a:rPr>
              <a:t>La </a:t>
            </a:r>
            <a:r>
              <a:rPr lang="en-US" sz="4000" dirty="0" err="1">
                <a:latin typeface="+mn-lt"/>
              </a:rPr>
              <a:t>norme</a:t>
            </a:r>
            <a:r>
              <a:rPr lang="en-US" sz="4000" dirty="0">
                <a:latin typeface="+mn-lt"/>
              </a:rPr>
              <a:t> IEEE802.11 </a:t>
            </a:r>
            <a:r>
              <a:rPr lang="en-US" sz="3200" dirty="0">
                <a:latin typeface="+mn-lt"/>
              </a:rPr>
              <a:t>(5/12)</a:t>
            </a:r>
            <a:endParaRPr lang="fr-FR" sz="4000" dirty="0">
              <a:latin typeface="+mn-lt"/>
            </a:endParaRPr>
          </a:p>
        </p:txBody>
      </p:sp>
    </p:spTree>
    <p:extLst>
      <p:ext uri="{BB962C8B-B14F-4D97-AF65-F5344CB8AC3E}">
        <p14:creationId xmlns:p14="http://schemas.microsoft.com/office/powerpoint/2010/main" val="2233647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F1EE9EF7-1663-4D5E-BC81-A13CBDA11409}" type="slidenum">
              <a:rPr lang="fr-FR" smtClean="0"/>
              <a:pPr/>
              <a:t>19</a:t>
            </a:fld>
            <a:endParaRPr lang="fr-FR"/>
          </a:p>
        </p:txBody>
      </p:sp>
      <p:sp>
        <p:nvSpPr>
          <p:cNvPr id="5" name="ZoneTexte 4"/>
          <p:cNvSpPr txBox="1"/>
          <p:nvPr/>
        </p:nvSpPr>
        <p:spPr>
          <a:xfrm>
            <a:off x="247545" y="908720"/>
            <a:ext cx="8293012" cy="584775"/>
          </a:xfrm>
          <a:prstGeom prst="rect">
            <a:avLst/>
          </a:prstGeom>
          <a:noFill/>
        </p:spPr>
        <p:txBody>
          <a:bodyPr wrap="square" rtlCol="0">
            <a:spAutoFit/>
          </a:bodyPr>
          <a:lstStyle/>
          <a:p>
            <a:pPr marL="457200" indent="-457200">
              <a:buBlip>
                <a:blip r:embed="rId2"/>
              </a:buBlip>
            </a:pPr>
            <a:r>
              <a:rPr lang="en-US" altLang="fr-FR" sz="3200" dirty="0" err="1">
                <a:solidFill>
                  <a:srgbClr val="002060"/>
                </a:solidFill>
                <a:latin typeface="+mj-lt"/>
                <a:cs typeface="Arial" panose="020B0604020202020204" pitchFamily="34" charset="0"/>
              </a:rPr>
              <a:t>L’architecture</a:t>
            </a:r>
            <a:r>
              <a:rPr lang="en-US" altLang="fr-FR" sz="3200" dirty="0">
                <a:solidFill>
                  <a:srgbClr val="002060"/>
                </a:solidFill>
                <a:latin typeface="+mj-lt"/>
                <a:cs typeface="Arial" panose="020B0604020202020204" pitchFamily="34" charset="0"/>
              </a:rPr>
              <a:t> 802.11</a:t>
            </a:r>
          </a:p>
        </p:txBody>
      </p:sp>
      <p:sp>
        <p:nvSpPr>
          <p:cNvPr id="6" name="ZoneTexte 5"/>
          <p:cNvSpPr txBox="1"/>
          <p:nvPr/>
        </p:nvSpPr>
        <p:spPr>
          <a:xfrm>
            <a:off x="467544" y="1493495"/>
            <a:ext cx="8136904" cy="4462760"/>
          </a:xfrm>
          <a:prstGeom prst="rect">
            <a:avLst/>
          </a:prstGeom>
          <a:noFill/>
        </p:spPr>
        <p:txBody>
          <a:bodyPr wrap="square" rtlCol="0">
            <a:spAutoFit/>
          </a:bodyPr>
          <a:lstStyle/>
          <a:p>
            <a:pPr lvl="1" indent="-457200" algn="just">
              <a:buBlip>
                <a:blip r:embed="rId3"/>
              </a:buBlip>
            </a:pPr>
            <a:r>
              <a:rPr lang="fr-FR" sz="2800" dirty="0">
                <a:solidFill>
                  <a:schemeClr val="bg1">
                    <a:lumMod val="50000"/>
                  </a:schemeClr>
                </a:solidFill>
              </a:rPr>
              <a:t>La couche physique</a:t>
            </a:r>
            <a:endParaRPr lang="en-US" altLang="fr-FR" sz="2800" dirty="0">
              <a:solidFill>
                <a:schemeClr val="bg1">
                  <a:lumMod val="50000"/>
                </a:schemeClr>
              </a:solidFill>
              <a:cs typeface="Arial" panose="020B0604020202020204" pitchFamily="34" charset="0"/>
            </a:endParaRPr>
          </a:p>
          <a:p>
            <a:pPr marL="742950" lvl="2" indent="-285750" algn="just">
              <a:buBlip>
                <a:blip r:embed="rId4"/>
              </a:buBlip>
            </a:pPr>
            <a:r>
              <a:rPr lang="fr-FR" sz="2400" b="1" dirty="0">
                <a:solidFill>
                  <a:srgbClr val="C00000"/>
                </a:solidFill>
              </a:rPr>
              <a:t>OFDM ((</a:t>
            </a:r>
            <a:r>
              <a:rPr lang="fr-FR" sz="2400" b="1" dirty="0" err="1">
                <a:solidFill>
                  <a:srgbClr val="C00000"/>
                </a:solidFill>
              </a:rPr>
              <a:t>Ortogonal</a:t>
            </a:r>
            <a:r>
              <a:rPr lang="fr-FR" sz="2400" b="1" dirty="0">
                <a:solidFill>
                  <a:srgbClr val="C00000"/>
                </a:solidFill>
              </a:rPr>
              <a:t> Frequency Division </a:t>
            </a:r>
            <a:r>
              <a:rPr lang="fr-FR" sz="2400" b="1" dirty="0" err="1">
                <a:solidFill>
                  <a:srgbClr val="C00000"/>
                </a:solidFill>
              </a:rPr>
              <a:t>Multiplexing</a:t>
            </a:r>
            <a:r>
              <a:rPr lang="fr-FR" sz="2400" b="1" dirty="0">
                <a:solidFill>
                  <a:srgbClr val="C00000"/>
                </a:solidFill>
              </a:rPr>
              <a:t>): </a:t>
            </a:r>
            <a:r>
              <a:rPr lang="fr-FR" sz="2400" dirty="0"/>
              <a:t>La technique de modulation la plus utilisée avec la nouvelle révision (Utilisation dans l’ADSL,TV Numérique, 802.11a, 802.11g, 802.11n, </a:t>
            </a:r>
            <a:r>
              <a:rPr lang="fr-FR" sz="2400" dirty="0" err="1"/>
              <a:t>HiperLAN</a:t>
            </a:r>
            <a:r>
              <a:rPr lang="fr-FR" sz="2400" dirty="0"/>
              <a:t>/2)</a:t>
            </a:r>
          </a:p>
          <a:p>
            <a:pPr marL="742950" lvl="2" indent="-285750" algn="just">
              <a:buBlip>
                <a:blip r:embed="rId4"/>
              </a:buBlip>
            </a:pPr>
            <a:r>
              <a:rPr lang="fr-FR" sz="2400" dirty="0"/>
              <a:t>La largeur de la bande de fréquence est divisé au minimum en 52 canaux (48 aux données,4 pour la synchronisation)</a:t>
            </a:r>
          </a:p>
          <a:p>
            <a:pPr marL="800100" lvl="2" indent="-342900" algn="just">
              <a:buClr>
                <a:srgbClr val="FF0000"/>
              </a:buClr>
              <a:buFont typeface="Wingdings" pitchFamily="2" charset="2"/>
              <a:buChar char="J"/>
            </a:pPr>
            <a:r>
              <a:rPr lang="fr-FR" sz="2400" dirty="0">
                <a:solidFill>
                  <a:srgbClr val="000000"/>
                </a:solidFill>
                <a:latin typeface="Verdana_2579_0_02121629" pitchFamily="34" charset="0"/>
              </a:rPr>
              <a:t>Meilleure immunité contre les interférences inter-bandes. </a:t>
            </a:r>
          </a:p>
          <a:p>
            <a:pPr marL="742950" lvl="2" indent="-285750" algn="just">
              <a:buBlip>
                <a:blip r:embed="rId4"/>
              </a:buBlip>
            </a:pPr>
            <a:endParaRPr lang="fr-FR" sz="2000" dirty="0"/>
          </a:p>
          <a:p>
            <a:pPr marL="742950" lvl="2" indent="-285750" algn="just">
              <a:buBlip>
                <a:blip r:embed="rId4"/>
              </a:buBlip>
            </a:pPr>
            <a:endParaRPr lang="en-US" altLang="fr-FR" sz="2000" dirty="0"/>
          </a:p>
        </p:txBody>
      </p:sp>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81326" y="4931652"/>
            <a:ext cx="5457984" cy="1926348"/>
          </a:xfrm>
          <a:prstGeom prst="rect">
            <a:avLst/>
          </a:prstGeom>
        </p:spPr>
      </p:pic>
      <p:sp>
        <p:nvSpPr>
          <p:cNvPr id="9" name="Title 1">
            <a:extLst>
              <a:ext uri="{FF2B5EF4-FFF2-40B4-BE49-F238E27FC236}">
                <a16:creationId xmlns:a16="http://schemas.microsoft.com/office/drawing/2014/main" id="{5620459F-3369-4A46-8FAA-23D8854E577A}"/>
              </a:ext>
            </a:extLst>
          </p:cNvPr>
          <p:cNvSpPr txBox="1">
            <a:spLocks/>
          </p:cNvSpPr>
          <p:nvPr/>
        </p:nvSpPr>
        <p:spPr>
          <a:xfrm>
            <a:off x="-324544" y="-184356"/>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2"/>
              </a:buBlip>
            </a:pPr>
            <a:r>
              <a:rPr lang="en-US" sz="4000" dirty="0">
                <a:latin typeface="+mn-lt"/>
              </a:rPr>
              <a:t>La </a:t>
            </a:r>
            <a:r>
              <a:rPr lang="en-US" sz="4000" dirty="0" err="1">
                <a:latin typeface="+mn-lt"/>
              </a:rPr>
              <a:t>norme</a:t>
            </a:r>
            <a:r>
              <a:rPr lang="en-US" sz="4000" dirty="0">
                <a:latin typeface="+mn-lt"/>
              </a:rPr>
              <a:t> IEEE802.11 </a:t>
            </a:r>
            <a:r>
              <a:rPr lang="en-US" sz="3200" dirty="0">
                <a:latin typeface="+mn-lt"/>
              </a:rPr>
              <a:t>(6/12)</a:t>
            </a:r>
            <a:endParaRPr lang="fr-FR" sz="4000" dirty="0">
              <a:latin typeface="+mn-lt"/>
            </a:endParaRPr>
          </a:p>
        </p:txBody>
      </p:sp>
    </p:spTree>
    <p:extLst>
      <p:ext uri="{BB962C8B-B14F-4D97-AF65-F5344CB8AC3E}">
        <p14:creationId xmlns:p14="http://schemas.microsoft.com/office/powerpoint/2010/main" val="315034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47545" y="1052736"/>
            <a:ext cx="8293012" cy="1569660"/>
          </a:xfrm>
          <a:prstGeom prst="rect">
            <a:avLst/>
          </a:prstGeom>
          <a:noFill/>
        </p:spPr>
        <p:txBody>
          <a:bodyPr wrap="square" rtlCol="0">
            <a:spAutoFit/>
          </a:bodyPr>
          <a:lstStyle/>
          <a:p>
            <a:pPr marL="457200" indent="-457200">
              <a:buBlip>
                <a:blip r:embed="rId2"/>
              </a:buBlip>
            </a:pPr>
            <a:r>
              <a:rPr lang="en-US" altLang="fr-FR" sz="3200" dirty="0">
                <a:solidFill>
                  <a:srgbClr val="002060"/>
                </a:solidFill>
                <a:latin typeface="+mj-lt"/>
                <a:cs typeface="Arial" panose="020B0604020202020204" pitchFamily="34" charset="0"/>
              </a:rPr>
              <a:t>Introduction</a:t>
            </a:r>
          </a:p>
          <a:p>
            <a:pPr marL="457200" indent="-457200">
              <a:buBlip>
                <a:blip r:embed="rId2"/>
              </a:buBlip>
            </a:pPr>
            <a:r>
              <a:rPr lang="en-US" altLang="fr-FR" sz="3200" dirty="0">
                <a:solidFill>
                  <a:srgbClr val="002060"/>
                </a:solidFill>
                <a:latin typeface="+mj-lt"/>
                <a:cs typeface="Arial" panose="020B0604020202020204" pitchFamily="34" charset="0"/>
              </a:rPr>
              <a:t>Typologies sans </a:t>
            </a:r>
            <a:r>
              <a:rPr lang="en-US" altLang="fr-FR" sz="3200" dirty="0" err="1">
                <a:solidFill>
                  <a:srgbClr val="002060"/>
                </a:solidFill>
                <a:latin typeface="+mj-lt"/>
                <a:cs typeface="Arial" panose="020B0604020202020204" pitchFamily="34" charset="0"/>
              </a:rPr>
              <a:t>fil</a:t>
            </a:r>
            <a:endParaRPr lang="en-US" altLang="fr-FR" sz="3200" dirty="0">
              <a:solidFill>
                <a:srgbClr val="002060"/>
              </a:solidFill>
              <a:latin typeface="+mj-lt"/>
              <a:cs typeface="Arial" panose="020B0604020202020204" pitchFamily="34" charset="0"/>
            </a:endParaRPr>
          </a:p>
          <a:p>
            <a:pPr marL="457200" indent="-457200">
              <a:buBlip>
                <a:blip r:embed="rId2"/>
              </a:buBlip>
            </a:pPr>
            <a:r>
              <a:rPr lang="en-US" altLang="fr-FR" sz="3200" dirty="0" err="1">
                <a:solidFill>
                  <a:srgbClr val="002060"/>
                </a:solidFill>
                <a:latin typeface="+mj-lt"/>
                <a:cs typeface="Arial" panose="020B0604020202020204" pitchFamily="34" charset="0"/>
              </a:rPr>
              <a:t>Bandes</a:t>
            </a:r>
            <a:r>
              <a:rPr lang="en-US" altLang="fr-FR" sz="3200" dirty="0">
                <a:solidFill>
                  <a:srgbClr val="002060"/>
                </a:solidFill>
                <a:latin typeface="+mj-lt"/>
                <a:cs typeface="Arial" panose="020B0604020202020204" pitchFamily="34" charset="0"/>
              </a:rPr>
              <a:t> de </a:t>
            </a:r>
            <a:r>
              <a:rPr lang="en-US" altLang="fr-FR" sz="3200" dirty="0" err="1">
                <a:solidFill>
                  <a:srgbClr val="002060"/>
                </a:solidFill>
                <a:latin typeface="+mj-lt"/>
                <a:cs typeface="Arial" panose="020B0604020202020204" pitchFamily="34" charset="0"/>
              </a:rPr>
              <a:t>Fréquences</a:t>
            </a:r>
            <a:endParaRPr lang="en-US" altLang="fr-FR" sz="3200" dirty="0">
              <a:solidFill>
                <a:srgbClr val="002060"/>
              </a:solidFill>
              <a:latin typeface="+mj-lt"/>
              <a:cs typeface="Arial" panose="020B0604020202020204" pitchFamily="34" charset="0"/>
            </a:endParaRPr>
          </a:p>
        </p:txBody>
      </p:sp>
      <p:sp>
        <p:nvSpPr>
          <p:cNvPr id="10" name="Title 1"/>
          <p:cNvSpPr txBox="1">
            <a:spLocks/>
          </p:cNvSpPr>
          <p:nvPr/>
        </p:nvSpPr>
        <p:spPr>
          <a:xfrm>
            <a:off x="-1332656" y="-184356"/>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2"/>
              </a:buBlip>
            </a:pPr>
            <a:r>
              <a:rPr lang="en-US" sz="4000" dirty="0">
                <a:latin typeface="+mn-lt"/>
              </a:rPr>
              <a:t>Plan du </a:t>
            </a:r>
            <a:r>
              <a:rPr lang="en-US" sz="4000" dirty="0" err="1">
                <a:latin typeface="+mn-lt"/>
              </a:rPr>
              <a:t>cours</a:t>
            </a:r>
            <a:endParaRPr lang="fr-FR" sz="4000" dirty="0">
              <a:latin typeface="+mn-lt"/>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2</a:t>
            </a:fld>
            <a:endParaRPr lang="fr-FR"/>
          </a:p>
        </p:txBody>
      </p:sp>
      <p:sp>
        <p:nvSpPr>
          <p:cNvPr id="7" name="ZoneTexte 6"/>
          <p:cNvSpPr txBox="1"/>
          <p:nvPr/>
        </p:nvSpPr>
        <p:spPr>
          <a:xfrm>
            <a:off x="258984" y="2564904"/>
            <a:ext cx="8777511" cy="584775"/>
          </a:xfrm>
          <a:prstGeom prst="rect">
            <a:avLst/>
          </a:prstGeom>
          <a:noFill/>
        </p:spPr>
        <p:txBody>
          <a:bodyPr wrap="square" rtlCol="0">
            <a:spAutoFit/>
          </a:bodyPr>
          <a:lstStyle/>
          <a:p>
            <a:pPr marL="457200" indent="-457200">
              <a:buBlip>
                <a:blip r:embed="rId2"/>
              </a:buBlip>
            </a:pPr>
            <a:r>
              <a:rPr lang="en-US" altLang="fr-FR" sz="3200" dirty="0">
                <a:solidFill>
                  <a:srgbClr val="002060"/>
                </a:solidFill>
                <a:latin typeface="+mj-lt"/>
                <a:cs typeface="Arial" panose="020B0604020202020204" pitchFamily="34" charset="0"/>
              </a:rPr>
              <a:t>Modes de communication des </a:t>
            </a:r>
            <a:r>
              <a:rPr lang="en-US" altLang="fr-FR" sz="3200" dirty="0" err="1">
                <a:solidFill>
                  <a:srgbClr val="002060"/>
                </a:solidFill>
                <a:latin typeface="+mj-lt"/>
                <a:cs typeface="Arial" panose="020B0604020202020204" pitchFamily="34" charset="0"/>
              </a:rPr>
              <a:t>réseaux</a:t>
            </a:r>
            <a:r>
              <a:rPr lang="en-US" altLang="fr-FR" sz="3200" dirty="0">
                <a:solidFill>
                  <a:srgbClr val="002060"/>
                </a:solidFill>
                <a:latin typeface="+mj-lt"/>
                <a:cs typeface="Arial" panose="020B0604020202020204" pitchFamily="34" charset="0"/>
              </a:rPr>
              <a:t> sans </a:t>
            </a:r>
            <a:r>
              <a:rPr lang="en-US" altLang="fr-FR" sz="3200" dirty="0" err="1">
                <a:solidFill>
                  <a:srgbClr val="002060"/>
                </a:solidFill>
                <a:latin typeface="+mj-lt"/>
                <a:cs typeface="Arial" panose="020B0604020202020204" pitchFamily="34" charset="0"/>
              </a:rPr>
              <a:t>fil</a:t>
            </a:r>
            <a:endParaRPr lang="en-US" altLang="fr-FR" sz="3200" dirty="0">
              <a:solidFill>
                <a:srgbClr val="002060"/>
              </a:solidFill>
              <a:latin typeface="+mj-lt"/>
              <a:cs typeface="Arial" panose="020B0604020202020204" pitchFamily="34" charset="0"/>
            </a:endParaRPr>
          </a:p>
        </p:txBody>
      </p:sp>
      <p:sp>
        <p:nvSpPr>
          <p:cNvPr id="8" name="ZoneTexte 7"/>
          <p:cNvSpPr txBox="1"/>
          <p:nvPr/>
        </p:nvSpPr>
        <p:spPr>
          <a:xfrm>
            <a:off x="251520" y="3132257"/>
            <a:ext cx="8293012" cy="584775"/>
          </a:xfrm>
          <a:prstGeom prst="rect">
            <a:avLst/>
          </a:prstGeom>
          <a:noFill/>
        </p:spPr>
        <p:txBody>
          <a:bodyPr wrap="square" rtlCol="0">
            <a:spAutoFit/>
          </a:bodyPr>
          <a:lstStyle/>
          <a:p>
            <a:pPr marL="457200" indent="-457200">
              <a:buBlip>
                <a:blip r:embed="rId2"/>
              </a:buBlip>
            </a:pPr>
            <a:r>
              <a:rPr lang="en-US" altLang="fr-FR" sz="3200" dirty="0">
                <a:solidFill>
                  <a:srgbClr val="002060"/>
                </a:solidFill>
                <a:latin typeface="+mj-lt"/>
                <a:cs typeface="Arial" panose="020B0604020202020204" pitchFamily="34" charset="0"/>
              </a:rPr>
              <a:t>La </a:t>
            </a:r>
            <a:r>
              <a:rPr lang="en-US" altLang="fr-FR" sz="3200" dirty="0" err="1">
                <a:solidFill>
                  <a:srgbClr val="002060"/>
                </a:solidFill>
                <a:latin typeface="+mj-lt"/>
                <a:cs typeface="Arial" panose="020B0604020202020204" pitchFamily="34" charset="0"/>
              </a:rPr>
              <a:t>norme</a:t>
            </a:r>
            <a:r>
              <a:rPr lang="en-US" altLang="fr-FR" sz="3200" dirty="0">
                <a:solidFill>
                  <a:srgbClr val="002060"/>
                </a:solidFill>
                <a:latin typeface="+mj-lt"/>
                <a:cs typeface="Arial" panose="020B0604020202020204" pitchFamily="34" charset="0"/>
              </a:rPr>
              <a:t> </a:t>
            </a:r>
            <a:r>
              <a:rPr lang="en-US" altLang="fr-FR" sz="3200" dirty="0">
                <a:solidFill>
                  <a:srgbClr val="002060"/>
                </a:solidFill>
                <a:cs typeface="Arial" panose="020B0604020202020204" pitchFamily="34" charset="0"/>
              </a:rPr>
              <a:t>IEEE 802.11</a:t>
            </a:r>
            <a:endParaRPr lang="en-US" altLang="fr-FR" sz="3200" dirty="0">
              <a:solidFill>
                <a:srgbClr val="002060"/>
              </a:solidFill>
              <a:latin typeface="+mj-lt"/>
              <a:cs typeface="Arial" panose="020B0604020202020204" pitchFamily="34" charset="0"/>
            </a:endParaRPr>
          </a:p>
        </p:txBody>
      </p:sp>
      <p:sp>
        <p:nvSpPr>
          <p:cNvPr id="16" name="ZoneTexte 15"/>
          <p:cNvSpPr txBox="1"/>
          <p:nvPr/>
        </p:nvSpPr>
        <p:spPr>
          <a:xfrm>
            <a:off x="239428" y="3819679"/>
            <a:ext cx="8293012" cy="584775"/>
          </a:xfrm>
          <a:prstGeom prst="rect">
            <a:avLst/>
          </a:prstGeom>
          <a:noFill/>
        </p:spPr>
        <p:txBody>
          <a:bodyPr wrap="square" rtlCol="0">
            <a:spAutoFit/>
          </a:bodyPr>
          <a:lstStyle/>
          <a:p>
            <a:pPr marL="457200" indent="-457200">
              <a:buBlip>
                <a:blip r:embed="rId2"/>
              </a:buBlip>
            </a:pPr>
            <a:r>
              <a:rPr lang="en-US" altLang="fr-FR" sz="3200" dirty="0">
                <a:solidFill>
                  <a:srgbClr val="002060"/>
                </a:solidFill>
                <a:latin typeface="+mj-lt"/>
                <a:cs typeface="Arial" panose="020B0604020202020204" pitchFamily="34" charset="0"/>
              </a:rPr>
              <a:t>Les versions 802.11</a:t>
            </a:r>
          </a:p>
        </p:txBody>
      </p:sp>
      <p:sp>
        <p:nvSpPr>
          <p:cNvPr id="9" name="ZoneTexte 8"/>
          <p:cNvSpPr txBox="1"/>
          <p:nvPr/>
        </p:nvSpPr>
        <p:spPr>
          <a:xfrm>
            <a:off x="251520" y="4437112"/>
            <a:ext cx="8293012" cy="584775"/>
          </a:xfrm>
          <a:prstGeom prst="rect">
            <a:avLst/>
          </a:prstGeom>
          <a:noFill/>
        </p:spPr>
        <p:txBody>
          <a:bodyPr wrap="square" rtlCol="0">
            <a:spAutoFit/>
          </a:bodyPr>
          <a:lstStyle/>
          <a:p>
            <a:pPr marL="457200" indent="-457200">
              <a:buBlip>
                <a:blip r:embed="rId2"/>
              </a:buBlip>
            </a:pPr>
            <a:r>
              <a:rPr lang="en-US" altLang="fr-FR" sz="3200" dirty="0" err="1">
                <a:solidFill>
                  <a:srgbClr val="002060"/>
                </a:solidFill>
                <a:latin typeface="+mj-lt"/>
                <a:cs typeface="Arial" panose="020B0604020202020204" pitchFamily="34" charset="0"/>
              </a:rPr>
              <a:t>Méthode</a:t>
            </a:r>
            <a:r>
              <a:rPr lang="en-US" altLang="fr-FR" sz="3200" dirty="0">
                <a:solidFill>
                  <a:srgbClr val="002060"/>
                </a:solidFill>
                <a:latin typeface="+mj-lt"/>
                <a:cs typeface="Arial" panose="020B0604020202020204" pitchFamily="34" charset="0"/>
              </a:rPr>
              <a:t> </a:t>
            </a:r>
            <a:r>
              <a:rPr lang="en-US" altLang="fr-FR" sz="3200" dirty="0" err="1">
                <a:solidFill>
                  <a:srgbClr val="002060"/>
                </a:solidFill>
                <a:latin typeface="+mj-lt"/>
                <a:cs typeface="Arial" panose="020B0604020202020204" pitchFamily="34" charset="0"/>
              </a:rPr>
              <a:t>d’accès</a:t>
            </a:r>
            <a:r>
              <a:rPr lang="en-US" altLang="fr-FR" sz="3200" dirty="0">
                <a:solidFill>
                  <a:srgbClr val="002060"/>
                </a:solidFill>
                <a:latin typeface="+mj-lt"/>
                <a:cs typeface="Arial" panose="020B0604020202020204" pitchFamily="34" charset="0"/>
              </a:rPr>
              <a:t> CSMA/CA</a:t>
            </a:r>
          </a:p>
        </p:txBody>
      </p:sp>
      <p:sp>
        <p:nvSpPr>
          <p:cNvPr id="11" name="ZoneTexte 10"/>
          <p:cNvSpPr txBox="1"/>
          <p:nvPr/>
        </p:nvSpPr>
        <p:spPr>
          <a:xfrm>
            <a:off x="251520" y="5004465"/>
            <a:ext cx="8293012" cy="584775"/>
          </a:xfrm>
          <a:prstGeom prst="rect">
            <a:avLst/>
          </a:prstGeom>
          <a:noFill/>
        </p:spPr>
        <p:txBody>
          <a:bodyPr wrap="square" rtlCol="0">
            <a:spAutoFit/>
          </a:bodyPr>
          <a:lstStyle/>
          <a:p>
            <a:pPr marL="457200" indent="-457200">
              <a:buBlip>
                <a:blip r:embed="rId2"/>
              </a:buBlip>
            </a:pPr>
            <a:r>
              <a:rPr lang="en-US" altLang="fr-FR" sz="3200" dirty="0">
                <a:solidFill>
                  <a:srgbClr val="002060"/>
                </a:solidFill>
                <a:latin typeface="+mj-lt"/>
                <a:cs typeface="Arial" panose="020B0604020202020204" pitchFamily="34" charset="0"/>
              </a:rPr>
              <a:t>Format </a:t>
            </a:r>
            <a:r>
              <a:rPr lang="en-US" altLang="fr-FR" sz="3200">
                <a:solidFill>
                  <a:srgbClr val="002060"/>
                </a:solidFill>
                <a:latin typeface="+mj-lt"/>
                <a:cs typeface="Arial" panose="020B0604020202020204" pitchFamily="34" charset="0"/>
              </a:rPr>
              <a:t>de la trame</a:t>
            </a:r>
            <a:r>
              <a:rPr lang="en-US" altLang="fr-FR" sz="3200" dirty="0">
                <a:solidFill>
                  <a:srgbClr val="002060"/>
                </a:solidFill>
                <a:latin typeface="+mj-lt"/>
                <a:cs typeface="Arial" panose="020B0604020202020204" pitchFamily="34" charset="0"/>
              </a:rPr>
              <a:t> 802.11</a:t>
            </a:r>
          </a:p>
        </p:txBody>
      </p:sp>
    </p:spTree>
    <p:extLst>
      <p:ext uri="{BB962C8B-B14F-4D97-AF65-F5344CB8AC3E}">
        <p14:creationId xmlns:p14="http://schemas.microsoft.com/office/powerpoint/2010/main" val="3661084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F1EE9EF7-1663-4D5E-BC81-A13CBDA11409}" type="slidenum">
              <a:rPr lang="fr-FR" smtClean="0"/>
              <a:pPr/>
              <a:t>20</a:t>
            </a:fld>
            <a:endParaRPr lang="fr-FR"/>
          </a:p>
        </p:txBody>
      </p:sp>
      <p:sp>
        <p:nvSpPr>
          <p:cNvPr id="11" name="ZoneTexte 10"/>
          <p:cNvSpPr txBox="1"/>
          <p:nvPr/>
        </p:nvSpPr>
        <p:spPr>
          <a:xfrm>
            <a:off x="247545" y="908720"/>
            <a:ext cx="8293012" cy="584775"/>
          </a:xfrm>
          <a:prstGeom prst="rect">
            <a:avLst/>
          </a:prstGeom>
          <a:noFill/>
        </p:spPr>
        <p:txBody>
          <a:bodyPr wrap="square" rtlCol="0">
            <a:spAutoFit/>
          </a:bodyPr>
          <a:lstStyle/>
          <a:p>
            <a:pPr marL="457200" indent="-457200">
              <a:buBlip>
                <a:blip r:embed="rId3"/>
              </a:buBlip>
            </a:pPr>
            <a:r>
              <a:rPr lang="en-US" altLang="fr-FR" sz="3200" dirty="0">
                <a:solidFill>
                  <a:srgbClr val="002060"/>
                </a:solidFill>
                <a:latin typeface="+mj-lt"/>
                <a:cs typeface="Arial" panose="020B0604020202020204" pitchFamily="34" charset="0"/>
              </a:rPr>
              <a:t>Les versions</a:t>
            </a:r>
          </a:p>
        </p:txBody>
      </p:sp>
      <p:grpSp>
        <p:nvGrpSpPr>
          <p:cNvPr id="13" name="Groupe 12"/>
          <p:cNvGrpSpPr/>
          <p:nvPr/>
        </p:nvGrpSpPr>
        <p:grpSpPr>
          <a:xfrm>
            <a:off x="379399" y="1543195"/>
            <a:ext cx="8293012" cy="4460867"/>
            <a:chOff x="1403648" y="2717626"/>
            <a:chExt cx="6667500" cy="4095750"/>
          </a:xfrm>
        </p:grpSpPr>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2717626"/>
              <a:ext cx="666750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a:xfrm>
              <a:off x="1534280" y="3789040"/>
              <a:ext cx="6520539" cy="1512168"/>
            </a:xfrm>
            <a:prstGeom prst="rect">
              <a:avLst/>
            </a:prstGeom>
            <a:solidFill>
              <a:schemeClr val="bg1">
                <a:lumMod val="6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512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59068" y="958420"/>
            <a:ext cx="1806176" cy="485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a:extLst>
              <a:ext uri="{FF2B5EF4-FFF2-40B4-BE49-F238E27FC236}">
                <a16:creationId xmlns:a16="http://schemas.microsoft.com/office/drawing/2014/main" id="{23D607BD-AE61-40B1-95BE-2098FC24FD1F}"/>
              </a:ext>
            </a:extLst>
          </p:cNvPr>
          <p:cNvSpPr txBox="1">
            <a:spLocks/>
          </p:cNvSpPr>
          <p:nvPr/>
        </p:nvSpPr>
        <p:spPr>
          <a:xfrm>
            <a:off x="-324544" y="-184356"/>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3"/>
              </a:buBlip>
            </a:pPr>
            <a:r>
              <a:rPr lang="en-US" sz="4000" dirty="0">
                <a:latin typeface="+mn-lt"/>
              </a:rPr>
              <a:t>La </a:t>
            </a:r>
            <a:r>
              <a:rPr lang="en-US" sz="4000" dirty="0" err="1">
                <a:latin typeface="+mn-lt"/>
              </a:rPr>
              <a:t>norme</a:t>
            </a:r>
            <a:r>
              <a:rPr lang="en-US" sz="4000" dirty="0">
                <a:latin typeface="+mn-lt"/>
              </a:rPr>
              <a:t> IEEE802.11 </a:t>
            </a:r>
            <a:r>
              <a:rPr lang="en-US" sz="3200" dirty="0">
                <a:latin typeface="+mn-lt"/>
              </a:rPr>
              <a:t>(7/12)</a:t>
            </a:r>
            <a:endParaRPr lang="fr-FR" sz="4000" dirty="0">
              <a:latin typeface="+mn-lt"/>
            </a:endParaRPr>
          </a:p>
        </p:txBody>
      </p:sp>
    </p:spTree>
    <p:extLst>
      <p:ext uri="{BB962C8B-B14F-4D97-AF65-F5344CB8AC3E}">
        <p14:creationId xmlns:p14="http://schemas.microsoft.com/office/powerpoint/2010/main" val="3357003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47545" y="908720"/>
            <a:ext cx="8293012" cy="584775"/>
          </a:xfrm>
          <a:prstGeom prst="rect">
            <a:avLst/>
          </a:prstGeom>
          <a:noFill/>
        </p:spPr>
        <p:txBody>
          <a:bodyPr wrap="square" rtlCol="0">
            <a:spAutoFit/>
          </a:bodyPr>
          <a:lstStyle/>
          <a:p>
            <a:pPr marL="457200" indent="-457200">
              <a:buBlip>
                <a:blip r:embed="rId2"/>
              </a:buBlip>
            </a:pPr>
            <a:r>
              <a:rPr lang="en-US" altLang="fr-FR" sz="3200" dirty="0" err="1">
                <a:solidFill>
                  <a:srgbClr val="002060"/>
                </a:solidFill>
                <a:latin typeface="+mj-lt"/>
                <a:cs typeface="Arial" panose="020B0604020202020204" pitchFamily="34" charset="0"/>
              </a:rPr>
              <a:t>Problème</a:t>
            </a:r>
            <a:r>
              <a:rPr lang="en-US" altLang="fr-FR" sz="3200" dirty="0">
                <a:solidFill>
                  <a:srgbClr val="002060"/>
                </a:solidFill>
                <a:latin typeface="+mj-lt"/>
                <a:cs typeface="Arial" panose="020B0604020202020204" pitchFamily="34" charset="0"/>
              </a:rPr>
              <a:t> </a:t>
            </a:r>
            <a:r>
              <a:rPr lang="en-US" altLang="fr-FR" sz="3200" dirty="0" err="1">
                <a:solidFill>
                  <a:srgbClr val="002060"/>
                </a:solidFill>
                <a:latin typeface="+mj-lt"/>
                <a:cs typeface="Arial" panose="020B0604020202020204" pitchFamily="34" charset="0"/>
              </a:rPr>
              <a:t>d’accès</a:t>
            </a:r>
            <a:endParaRPr lang="en-US" altLang="fr-FR" sz="3200" dirty="0">
              <a:solidFill>
                <a:srgbClr val="002060"/>
              </a:solidFill>
              <a:latin typeface="+mj-lt"/>
              <a:cs typeface="Arial" panose="020B0604020202020204" pitchFamily="34" charset="0"/>
            </a:endParaRPr>
          </a:p>
        </p:txBody>
      </p:sp>
      <p:sp>
        <p:nvSpPr>
          <p:cNvPr id="6" name="ZoneTexte 5"/>
          <p:cNvSpPr txBox="1"/>
          <p:nvPr/>
        </p:nvSpPr>
        <p:spPr>
          <a:xfrm>
            <a:off x="467544" y="1493495"/>
            <a:ext cx="8136904" cy="3170099"/>
          </a:xfrm>
          <a:prstGeom prst="rect">
            <a:avLst/>
          </a:prstGeom>
          <a:noFill/>
        </p:spPr>
        <p:txBody>
          <a:bodyPr wrap="square" rtlCol="0">
            <a:spAutoFit/>
          </a:bodyPr>
          <a:lstStyle/>
          <a:p>
            <a:pPr marL="742950" lvl="2" indent="-285750" algn="just">
              <a:buBlip>
                <a:blip r:embed="rId3"/>
              </a:buBlip>
            </a:pPr>
            <a:r>
              <a:rPr lang="fr-FR" sz="2000" b="1" dirty="0">
                <a:solidFill>
                  <a:srgbClr val="C00000"/>
                </a:solidFill>
              </a:rPr>
              <a:t>CSMA/CD </a:t>
            </a:r>
            <a:r>
              <a:rPr lang="fr-FR" sz="2000" dirty="0"/>
              <a:t>est non applicable pour les </a:t>
            </a:r>
            <a:r>
              <a:rPr lang="fr-FR" sz="2000" dirty="0" err="1"/>
              <a:t>WLANs</a:t>
            </a:r>
            <a:r>
              <a:rPr lang="fr-FR" sz="2000" dirty="0"/>
              <a:t>: Dans un milieu sans fil, il est possible que toutes les stations ne soient pas à portée radio les unes des autres. </a:t>
            </a:r>
            <a:r>
              <a:rPr lang="fr-FR" sz="2000" b="1" dirty="0"/>
              <a:t>Or</a:t>
            </a:r>
            <a:r>
              <a:rPr lang="fr-FR" sz="2000" dirty="0"/>
              <a:t>, CSMA/CD se base sur le </a:t>
            </a:r>
            <a:r>
              <a:rPr lang="fr-FR" sz="2000" b="1" dirty="0">
                <a:solidFill>
                  <a:srgbClr val="C00000"/>
                </a:solidFill>
              </a:rPr>
              <a:t>principe que le signal se propage à toutes les stations du réseau à un instant donné.</a:t>
            </a:r>
          </a:p>
          <a:p>
            <a:pPr marL="742950" lvl="2" indent="-285750" algn="just">
              <a:buBlip>
                <a:blip r:embed="rId3"/>
              </a:buBlip>
            </a:pPr>
            <a:endParaRPr lang="fr-CA" sz="2000" b="1" i="1" u="sng" dirty="0"/>
          </a:p>
          <a:p>
            <a:pPr marL="457200" lvl="2" algn="just"/>
            <a:endParaRPr lang="en-US" altLang="fr-FR" sz="2000" b="1" dirty="0">
              <a:solidFill>
                <a:srgbClr val="5F5F5F"/>
              </a:solidFill>
              <a:cs typeface="Arial" panose="020B0604020202020204" pitchFamily="34" charset="0"/>
            </a:endParaRPr>
          </a:p>
          <a:p>
            <a:pPr marL="742950" lvl="2" indent="-285750" algn="just">
              <a:buBlip>
                <a:blip r:embed="rId3"/>
              </a:buBlip>
            </a:pPr>
            <a:r>
              <a:rPr lang="en-US" altLang="fr-FR" sz="2000" dirty="0"/>
              <a:t>Deux  types </a:t>
            </a:r>
            <a:r>
              <a:rPr lang="en-US" altLang="fr-FR" sz="2000" dirty="0" err="1"/>
              <a:t>d’accès</a:t>
            </a:r>
            <a:r>
              <a:rPr lang="en-US" altLang="fr-FR" sz="2000" dirty="0"/>
              <a:t> au support </a:t>
            </a:r>
            <a:r>
              <a:rPr lang="en-US" altLang="fr-FR" sz="2000" dirty="0" err="1"/>
              <a:t>sont</a:t>
            </a:r>
            <a:r>
              <a:rPr lang="en-US" altLang="fr-FR" sz="2000" dirty="0"/>
              <a:t> </a:t>
            </a:r>
            <a:r>
              <a:rPr lang="en-US" altLang="fr-FR" sz="2000" dirty="0" err="1"/>
              <a:t>normalisés</a:t>
            </a:r>
            <a:r>
              <a:rPr lang="en-US" altLang="fr-FR" sz="2000" dirty="0"/>
              <a:t>:</a:t>
            </a:r>
          </a:p>
          <a:p>
            <a:pPr marL="457200" lvl="2" algn="just"/>
            <a:endParaRPr lang="en-US" altLang="fr-FR" sz="2000" dirty="0"/>
          </a:p>
          <a:p>
            <a:pPr marL="742950" lvl="2" indent="155575" algn="just">
              <a:buBlip>
                <a:blip r:embed="rId3"/>
              </a:buBlip>
            </a:pPr>
            <a:r>
              <a:rPr lang="en-US" altLang="fr-FR" sz="2000" b="1" dirty="0">
                <a:solidFill>
                  <a:srgbClr val="C00000"/>
                </a:solidFill>
                <a:cs typeface="Arial" panose="020B0604020202020204" pitchFamily="34" charset="0"/>
              </a:rPr>
              <a:t>PCF (Point Coordination Function) </a:t>
            </a:r>
          </a:p>
          <a:p>
            <a:pPr marL="742950" lvl="2" indent="155575" algn="just">
              <a:buBlip>
                <a:blip r:embed="rId3"/>
              </a:buBlip>
            </a:pPr>
            <a:r>
              <a:rPr lang="en-US" altLang="fr-FR" sz="2000" b="1" dirty="0">
                <a:solidFill>
                  <a:srgbClr val="C00000"/>
                </a:solidFill>
                <a:cs typeface="Arial" panose="020B0604020202020204" pitchFamily="34" charset="0"/>
              </a:rPr>
              <a:t>DCF (Distributed Coordination Function</a:t>
            </a:r>
            <a:r>
              <a:rPr lang="fr-FR" altLang="fr-FR" sz="2000" b="1" dirty="0">
                <a:solidFill>
                  <a:srgbClr val="C00000"/>
                </a:solidFill>
                <a:cs typeface="Arial" panose="020B0604020202020204" pitchFamily="34" charset="0"/>
              </a:rPr>
              <a:t>)</a:t>
            </a:r>
            <a:endParaRPr lang="en-US" altLang="fr-FR" sz="2000" b="1" dirty="0">
              <a:solidFill>
                <a:srgbClr val="C00000"/>
              </a:solidFill>
              <a:cs typeface="Arial" panose="020B0604020202020204" pitchFamily="34" charset="0"/>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21</a:t>
            </a:fld>
            <a:endParaRPr lang="fr-FR"/>
          </a:p>
        </p:txBody>
      </p:sp>
      <p:sp>
        <p:nvSpPr>
          <p:cNvPr id="9" name="Title 1"/>
          <p:cNvSpPr txBox="1">
            <a:spLocks/>
          </p:cNvSpPr>
          <p:nvPr/>
        </p:nvSpPr>
        <p:spPr>
          <a:xfrm>
            <a:off x="-146349" y="-184356"/>
            <a:ext cx="9290349"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2"/>
              </a:buBlip>
            </a:pPr>
            <a:r>
              <a:rPr lang="en-US" sz="4000" dirty="0" err="1">
                <a:latin typeface="+mn-lt"/>
              </a:rPr>
              <a:t>Méthodes</a:t>
            </a:r>
            <a:r>
              <a:rPr lang="en-US" sz="4000" dirty="0">
                <a:latin typeface="+mn-lt"/>
              </a:rPr>
              <a:t> </a:t>
            </a:r>
            <a:r>
              <a:rPr lang="en-US" sz="4000" dirty="0" err="1">
                <a:latin typeface="+mn-lt"/>
              </a:rPr>
              <a:t>d’accès</a:t>
            </a:r>
            <a:r>
              <a:rPr lang="en-US" sz="4000" dirty="0">
                <a:latin typeface="+mn-lt"/>
              </a:rPr>
              <a:t> CSMA/CA </a:t>
            </a:r>
            <a:r>
              <a:rPr lang="en-US" sz="3200" dirty="0">
                <a:latin typeface="+mn-lt"/>
              </a:rPr>
              <a:t>(1/13)</a:t>
            </a:r>
            <a:endParaRPr lang="fr-FR" sz="4000" dirty="0">
              <a:latin typeface="+mn-lt"/>
            </a:endParaRPr>
          </a:p>
        </p:txBody>
      </p:sp>
    </p:spTree>
    <p:extLst>
      <p:ext uri="{BB962C8B-B14F-4D97-AF65-F5344CB8AC3E}">
        <p14:creationId xmlns:p14="http://schemas.microsoft.com/office/powerpoint/2010/main" val="3457824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67544" y="1493495"/>
            <a:ext cx="8136904" cy="3016210"/>
          </a:xfrm>
          <a:prstGeom prst="rect">
            <a:avLst/>
          </a:prstGeom>
          <a:noFill/>
        </p:spPr>
        <p:txBody>
          <a:bodyPr wrap="square" rtlCol="0">
            <a:spAutoFit/>
          </a:bodyPr>
          <a:lstStyle/>
          <a:p>
            <a:pPr marL="742950" lvl="2" indent="-285750" algn="just">
              <a:buBlip>
                <a:blip r:embed="rId2"/>
              </a:buBlip>
            </a:pPr>
            <a:r>
              <a:rPr lang="fr-FR" sz="2400" b="1" i="1" u="sng" dirty="0"/>
              <a:t>Problème de la station cachée</a:t>
            </a:r>
          </a:p>
          <a:p>
            <a:pPr marL="742950" lvl="2" indent="-285750" algn="just">
              <a:buBlip>
                <a:blip r:embed="rId2"/>
              </a:buBlip>
            </a:pPr>
            <a:endParaRPr lang="fr-FR" sz="2000" b="1" i="1" u="sng" dirty="0"/>
          </a:p>
          <a:p>
            <a:pPr marL="742950" lvl="2" indent="-285750" algn="just">
              <a:buBlip>
                <a:blip r:embed="rId2"/>
              </a:buBlip>
            </a:pPr>
            <a:endParaRPr lang="fr-FR" sz="2000" b="1" i="1" u="sng" dirty="0"/>
          </a:p>
          <a:p>
            <a:pPr marL="742950" lvl="2" indent="-285750" algn="just">
              <a:buBlip>
                <a:blip r:embed="rId2"/>
              </a:buBlip>
            </a:pPr>
            <a:endParaRPr lang="fr-FR" sz="2000" b="1" i="1" u="sng" dirty="0"/>
          </a:p>
          <a:p>
            <a:pPr marL="742950" lvl="2" indent="-285750" algn="just">
              <a:buBlip>
                <a:blip r:embed="rId2"/>
              </a:buBlip>
            </a:pPr>
            <a:endParaRPr lang="fr-FR" sz="2000" b="1" i="1" u="sng" dirty="0"/>
          </a:p>
          <a:p>
            <a:pPr marL="742950" lvl="2" indent="-285750" algn="just">
              <a:buBlip>
                <a:blip r:embed="rId2"/>
              </a:buBlip>
            </a:pPr>
            <a:endParaRPr lang="fr-FR" sz="2000" b="1" i="1" u="sng" dirty="0"/>
          </a:p>
          <a:p>
            <a:pPr marL="742950" lvl="2" indent="-285750" algn="just">
              <a:buBlip>
                <a:blip r:embed="rId2"/>
              </a:buBlip>
            </a:pPr>
            <a:endParaRPr lang="fr-FR" sz="2400" b="1" i="1" u="sng" dirty="0"/>
          </a:p>
          <a:p>
            <a:pPr marL="742950" lvl="2" indent="-285750" algn="just">
              <a:buBlip>
                <a:blip r:embed="rId2"/>
              </a:buBlip>
            </a:pPr>
            <a:r>
              <a:rPr lang="fr-FR" sz="2400" b="1" i="1" u="sng" dirty="0"/>
              <a:t>Problème de la station exposée</a:t>
            </a:r>
            <a:endParaRPr lang="fr-CA" sz="2000" b="1" i="1" u="sng" dirty="0"/>
          </a:p>
          <a:p>
            <a:pPr marL="742950" lvl="2" indent="-285750" algn="just">
              <a:buBlip>
                <a:blip r:embed="rId2"/>
              </a:buBlip>
            </a:pPr>
            <a:endParaRPr lang="en-US" altLang="fr-FR" b="1" dirty="0">
              <a:solidFill>
                <a:srgbClr val="5F5F5F"/>
              </a:solidFill>
              <a:cs typeface="Arial" panose="020B0604020202020204" pitchFamily="34" charset="0"/>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22</a:t>
            </a:fld>
            <a:endParaRPr lang="fr-FR"/>
          </a:p>
        </p:txBody>
      </p:sp>
      <p:grpSp>
        <p:nvGrpSpPr>
          <p:cNvPr id="12" name="Group 48"/>
          <p:cNvGrpSpPr>
            <a:grpSpLocks/>
          </p:cNvGrpSpPr>
          <p:nvPr/>
        </p:nvGrpSpPr>
        <p:grpSpPr bwMode="auto">
          <a:xfrm>
            <a:off x="1257300" y="2060848"/>
            <a:ext cx="7391400" cy="1301750"/>
            <a:chOff x="1200" y="1632"/>
            <a:chExt cx="4656" cy="820"/>
          </a:xfrm>
        </p:grpSpPr>
        <p:grpSp>
          <p:nvGrpSpPr>
            <p:cNvPr id="14" name="Group 16"/>
            <p:cNvGrpSpPr>
              <a:grpSpLocks/>
            </p:cNvGrpSpPr>
            <p:nvPr/>
          </p:nvGrpSpPr>
          <p:grpSpPr bwMode="auto">
            <a:xfrm>
              <a:off x="1200" y="1680"/>
              <a:ext cx="3024" cy="624"/>
              <a:chOff x="1143" y="1968"/>
              <a:chExt cx="3561" cy="864"/>
            </a:xfrm>
          </p:grpSpPr>
          <p:sp>
            <p:nvSpPr>
              <p:cNvPr id="16" name="Oval 7"/>
              <p:cNvSpPr>
                <a:spLocks noChangeArrowheads="1"/>
              </p:cNvSpPr>
              <p:nvPr/>
            </p:nvSpPr>
            <p:spPr bwMode="auto">
              <a:xfrm>
                <a:off x="1143" y="1968"/>
                <a:ext cx="2283" cy="863"/>
              </a:xfrm>
              <a:prstGeom prst="ellipse">
                <a:avLst/>
              </a:prstGeom>
              <a:noFill/>
              <a:ln w="28575">
                <a:solidFill>
                  <a:schemeClr val="tx2"/>
                </a:solidFill>
                <a:prstDash val="dash"/>
                <a:round/>
                <a:headEnd/>
                <a:tailEnd/>
              </a:ln>
              <a:extLst>
                <a:ext uri="{909E8E84-426E-40DD-AFC4-6F175D3DCCD1}">
                  <a14:hiddenFill xmlns:a14="http://schemas.microsoft.com/office/drawing/2010/main">
                    <a:solidFill>
                      <a:srgbClr val="FFFFFF"/>
                    </a:solidFill>
                  </a14:hiddenFill>
                </a:ext>
              </a:extLst>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fr-FR"/>
              </a:p>
            </p:txBody>
          </p:sp>
          <p:sp>
            <p:nvSpPr>
              <p:cNvPr id="17" name="Oval 8"/>
              <p:cNvSpPr>
                <a:spLocks noChangeArrowheads="1"/>
              </p:cNvSpPr>
              <p:nvPr/>
            </p:nvSpPr>
            <p:spPr bwMode="auto">
              <a:xfrm>
                <a:off x="2330" y="1969"/>
                <a:ext cx="2374" cy="863"/>
              </a:xfrm>
              <a:prstGeom prst="ellipse">
                <a:avLst/>
              </a:prstGeom>
              <a:noFill/>
              <a:ln w="28575">
                <a:solidFill>
                  <a:schemeClr val="hlink"/>
                </a:solidFill>
                <a:prstDash val="dash"/>
                <a:round/>
                <a:headEnd/>
                <a:tailEnd/>
              </a:ln>
              <a:extLst>
                <a:ext uri="{909E8E84-426E-40DD-AFC4-6F175D3DCCD1}">
                  <a14:hiddenFill xmlns:a14="http://schemas.microsoft.com/office/drawing/2010/main">
                    <a:solidFill>
                      <a:srgbClr val="FFFFFF"/>
                    </a:solidFill>
                  </a14:hiddenFill>
                </a:ext>
              </a:extLst>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fr-FR">
                  <a:solidFill>
                    <a:schemeClr val="hlink"/>
                  </a:solidFill>
                </a:endParaRPr>
              </a:p>
            </p:txBody>
          </p:sp>
          <p:sp>
            <p:nvSpPr>
              <p:cNvPr id="18" name="Rectangle 17"/>
              <p:cNvSpPr>
                <a:spLocks noChangeArrowheads="1"/>
              </p:cNvSpPr>
              <p:nvPr/>
            </p:nvSpPr>
            <p:spPr bwMode="auto">
              <a:xfrm>
                <a:off x="1691" y="2400"/>
                <a:ext cx="91" cy="87"/>
              </a:xfrm>
              <a:prstGeom prst="rect">
                <a:avLst/>
              </a:prstGeom>
              <a:solidFill>
                <a:schemeClr val="tx2"/>
              </a:solidFill>
              <a:ln w="9525">
                <a:solidFill>
                  <a:srgbClr val="000000"/>
                </a:solidFill>
                <a:miter lim="800000"/>
                <a:headEnd/>
                <a:tailEnd/>
              </a:ln>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fr-FR"/>
              </a:p>
            </p:txBody>
          </p:sp>
          <p:sp>
            <p:nvSpPr>
              <p:cNvPr id="19" name="Rectangle 18"/>
              <p:cNvSpPr>
                <a:spLocks noChangeArrowheads="1"/>
              </p:cNvSpPr>
              <p:nvPr/>
            </p:nvSpPr>
            <p:spPr bwMode="auto">
              <a:xfrm>
                <a:off x="2878" y="2400"/>
                <a:ext cx="91" cy="87"/>
              </a:xfrm>
              <a:prstGeom prst="rect">
                <a:avLst/>
              </a:prstGeom>
              <a:solidFill>
                <a:srgbClr val="33CC33"/>
              </a:solidFill>
              <a:ln w="9525">
                <a:solidFill>
                  <a:srgbClr val="000000"/>
                </a:solidFill>
                <a:miter lim="800000"/>
                <a:headEnd/>
                <a:tailEnd/>
              </a:ln>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fr-FR"/>
              </a:p>
            </p:txBody>
          </p:sp>
          <p:sp>
            <p:nvSpPr>
              <p:cNvPr id="20" name="Rectangle 19"/>
              <p:cNvSpPr>
                <a:spLocks noChangeArrowheads="1"/>
              </p:cNvSpPr>
              <p:nvPr/>
            </p:nvSpPr>
            <p:spPr bwMode="auto">
              <a:xfrm>
                <a:off x="4065" y="2400"/>
                <a:ext cx="91" cy="87"/>
              </a:xfrm>
              <a:prstGeom prst="rect">
                <a:avLst/>
              </a:prstGeom>
              <a:solidFill>
                <a:schemeClr val="hlink"/>
              </a:solidFill>
              <a:ln w="9525">
                <a:solidFill>
                  <a:srgbClr val="000000"/>
                </a:solidFill>
                <a:miter lim="800000"/>
                <a:headEnd/>
                <a:tailEnd/>
              </a:ln>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fr-FR"/>
              </a:p>
            </p:txBody>
          </p:sp>
          <p:sp>
            <p:nvSpPr>
              <p:cNvPr id="21" name="Text Box 12"/>
              <p:cNvSpPr txBox="1">
                <a:spLocks noChangeArrowheads="1"/>
              </p:cNvSpPr>
              <p:nvPr/>
            </p:nvSpPr>
            <p:spPr bwMode="auto">
              <a:xfrm>
                <a:off x="1440" y="2298"/>
                <a:ext cx="27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just" eaLnBrk="0" hangingPunct="0"/>
                <a:r>
                  <a:rPr lang="fr-FR" sz="2000">
                    <a:solidFill>
                      <a:schemeClr val="tx2"/>
                    </a:solidFill>
                    <a:latin typeface="Times New Roman" charset="0"/>
                  </a:rPr>
                  <a:t>A</a:t>
                </a:r>
              </a:p>
            </p:txBody>
          </p:sp>
          <p:sp>
            <p:nvSpPr>
              <p:cNvPr id="22" name="Text Box 13"/>
              <p:cNvSpPr txBox="1">
                <a:spLocks noChangeArrowheads="1"/>
              </p:cNvSpPr>
              <p:nvPr/>
            </p:nvSpPr>
            <p:spPr bwMode="auto">
              <a:xfrm>
                <a:off x="3821" y="2305"/>
                <a:ext cx="27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just" eaLnBrk="0" hangingPunct="0"/>
                <a:r>
                  <a:rPr lang="fr-FR" sz="2000">
                    <a:solidFill>
                      <a:schemeClr val="hlink"/>
                    </a:solidFill>
                    <a:latin typeface="Times New Roman" charset="0"/>
                  </a:rPr>
                  <a:t>C</a:t>
                </a:r>
              </a:p>
            </p:txBody>
          </p:sp>
          <p:sp>
            <p:nvSpPr>
              <p:cNvPr id="23" name="Text Box 14"/>
              <p:cNvSpPr txBox="1">
                <a:spLocks noChangeArrowheads="1"/>
              </p:cNvSpPr>
              <p:nvPr/>
            </p:nvSpPr>
            <p:spPr bwMode="auto">
              <a:xfrm>
                <a:off x="2642" y="2305"/>
                <a:ext cx="27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just" eaLnBrk="0" hangingPunct="0"/>
                <a:r>
                  <a:rPr lang="fr-FR" sz="2000">
                    <a:solidFill>
                      <a:srgbClr val="33CC33"/>
                    </a:solidFill>
                    <a:latin typeface="Times New Roman" charset="0"/>
                  </a:rPr>
                  <a:t>B</a:t>
                </a:r>
              </a:p>
            </p:txBody>
          </p:sp>
        </p:grpSp>
        <p:sp>
          <p:nvSpPr>
            <p:cNvPr id="15" name="Text Box 17"/>
            <p:cNvSpPr txBox="1">
              <a:spLocks noChangeArrowheads="1"/>
            </p:cNvSpPr>
            <p:nvPr/>
          </p:nvSpPr>
          <p:spPr bwMode="auto">
            <a:xfrm>
              <a:off x="4320" y="1632"/>
              <a:ext cx="1536" cy="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20000"/>
                </a:spcBef>
                <a:buClr>
                  <a:schemeClr val="folHlink"/>
                </a:buClr>
                <a:buFont typeface="Symbol" pitchFamily="18" charset="2"/>
                <a:buChar char="-"/>
              </a:pPr>
              <a:r>
                <a:rPr lang="fr-FR" sz="1800" i="1" dirty="0"/>
                <a:t> A émet vers B</a:t>
              </a:r>
            </a:p>
            <a:p>
              <a:pPr>
                <a:spcBef>
                  <a:spcPct val="20000"/>
                </a:spcBef>
                <a:buClr>
                  <a:schemeClr val="folHlink"/>
                </a:buClr>
                <a:buFont typeface="Symbol" pitchFamily="18" charset="2"/>
                <a:buChar char="-"/>
              </a:pPr>
              <a:r>
                <a:rPr lang="fr-FR" sz="1800" i="1" dirty="0"/>
                <a:t> C écoute et C émet vers B</a:t>
              </a:r>
            </a:p>
            <a:p>
              <a:pPr>
                <a:spcBef>
                  <a:spcPct val="20000"/>
                </a:spcBef>
                <a:buClr>
                  <a:schemeClr val="folHlink"/>
                </a:buClr>
                <a:buFont typeface="Symbol" pitchFamily="18" charset="2"/>
                <a:buChar char="Þ"/>
              </a:pPr>
              <a:r>
                <a:rPr lang="fr-FR" sz="1800" i="1" dirty="0"/>
                <a:t>Interférences</a:t>
              </a:r>
              <a:endParaRPr lang="fr-FR" dirty="0"/>
            </a:p>
          </p:txBody>
        </p:sp>
      </p:grpSp>
      <p:grpSp>
        <p:nvGrpSpPr>
          <p:cNvPr id="26" name="Group 47"/>
          <p:cNvGrpSpPr>
            <a:grpSpLocks/>
          </p:cNvGrpSpPr>
          <p:nvPr/>
        </p:nvGrpSpPr>
        <p:grpSpPr bwMode="auto">
          <a:xfrm>
            <a:off x="1257300" y="4365104"/>
            <a:ext cx="7391400" cy="1084263"/>
            <a:chOff x="1200" y="2828"/>
            <a:chExt cx="4656" cy="683"/>
          </a:xfrm>
        </p:grpSpPr>
        <p:sp>
          <p:nvSpPr>
            <p:cNvPr id="27" name="Text Box 30"/>
            <p:cNvSpPr txBox="1">
              <a:spLocks noChangeArrowheads="1"/>
            </p:cNvSpPr>
            <p:nvPr/>
          </p:nvSpPr>
          <p:spPr bwMode="auto">
            <a:xfrm>
              <a:off x="4320" y="2828"/>
              <a:ext cx="1536"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spcBef>
                  <a:spcPct val="20000"/>
                </a:spcBef>
                <a:buClr>
                  <a:schemeClr val="folHlink"/>
                </a:buClr>
                <a:buFont typeface="Symbol" pitchFamily="18" charset="2"/>
                <a:buChar char="-"/>
              </a:pPr>
              <a:r>
                <a:rPr lang="fr-FR" sz="1800" i="1" dirty="0"/>
                <a:t> B émet vers A</a:t>
              </a:r>
            </a:p>
            <a:p>
              <a:pPr>
                <a:spcBef>
                  <a:spcPct val="20000"/>
                </a:spcBef>
                <a:buClr>
                  <a:schemeClr val="folHlink"/>
                </a:buClr>
                <a:buFont typeface="Symbol" pitchFamily="18" charset="2"/>
                <a:buChar char="-"/>
              </a:pPr>
              <a:r>
                <a:rPr lang="fr-FR" sz="1800" i="1" dirty="0"/>
                <a:t> C écoute et reporte son émission</a:t>
              </a:r>
              <a:endParaRPr lang="fr-FR" dirty="0"/>
            </a:p>
          </p:txBody>
        </p:sp>
        <p:grpSp>
          <p:nvGrpSpPr>
            <p:cNvPr id="28" name="Group 46"/>
            <p:cNvGrpSpPr>
              <a:grpSpLocks/>
            </p:cNvGrpSpPr>
            <p:nvPr/>
          </p:nvGrpSpPr>
          <p:grpSpPr bwMode="auto">
            <a:xfrm>
              <a:off x="1200" y="2832"/>
              <a:ext cx="3024" cy="679"/>
              <a:chOff x="1552" y="2880"/>
              <a:chExt cx="2755" cy="631"/>
            </a:xfrm>
          </p:grpSpPr>
          <p:sp>
            <p:nvSpPr>
              <p:cNvPr id="29" name="Oval 33"/>
              <p:cNvSpPr>
                <a:spLocks noChangeArrowheads="1"/>
              </p:cNvSpPr>
              <p:nvPr/>
            </p:nvSpPr>
            <p:spPr bwMode="auto">
              <a:xfrm>
                <a:off x="1552" y="2880"/>
                <a:ext cx="2336" cy="631"/>
              </a:xfrm>
              <a:prstGeom prst="ellipse">
                <a:avLst/>
              </a:prstGeom>
              <a:noFill/>
              <a:ln w="28575">
                <a:solidFill>
                  <a:srgbClr val="33CC33"/>
                </a:solidFill>
                <a:prstDash val="dash"/>
                <a:round/>
                <a:headEnd/>
                <a:tailEnd/>
              </a:ln>
              <a:extLst>
                <a:ext uri="{909E8E84-426E-40DD-AFC4-6F175D3DCCD1}">
                  <a14:hiddenFill xmlns:a14="http://schemas.microsoft.com/office/drawing/2010/main">
                    <a:solidFill>
                      <a:srgbClr val="FFFFFF"/>
                    </a:solidFill>
                  </a14:hiddenFill>
                </a:ext>
              </a:extLst>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fr-FR"/>
              </a:p>
            </p:txBody>
          </p:sp>
          <p:sp>
            <p:nvSpPr>
              <p:cNvPr id="30" name="Oval 34"/>
              <p:cNvSpPr>
                <a:spLocks noChangeArrowheads="1"/>
              </p:cNvSpPr>
              <p:nvPr/>
            </p:nvSpPr>
            <p:spPr bwMode="auto">
              <a:xfrm>
                <a:off x="2207" y="2881"/>
                <a:ext cx="2100" cy="630"/>
              </a:xfrm>
              <a:prstGeom prst="ellipse">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fr-FR"/>
              </a:p>
            </p:txBody>
          </p:sp>
          <p:sp>
            <p:nvSpPr>
              <p:cNvPr id="31" name="Rectangle 30"/>
              <p:cNvSpPr>
                <a:spLocks noChangeArrowheads="1"/>
              </p:cNvSpPr>
              <p:nvPr/>
            </p:nvSpPr>
            <p:spPr bwMode="auto">
              <a:xfrm>
                <a:off x="1647" y="3196"/>
                <a:ext cx="80" cy="63"/>
              </a:xfrm>
              <a:prstGeom prst="rect">
                <a:avLst/>
              </a:prstGeom>
              <a:solidFill>
                <a:schemeClr val="tx2"/>
              </a:solidFill>
              <a:ln w="9525">
                <a:solidFill>
                  <a:schemeClr val="tx1"/>
                </a:solidFill>
                <a:miter lim="800000"/>
                <a:headEnd/>
                <a:tailEnd/>
              </a:ln>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fr-FR"/>
              </a:p>
            </p:txBody>
          </p:sp>
          <p:sp>
            <p:nvSpPr>
              <p:cNvPr id="32" name="Rectangle 31"/>
              <p:cNvSpPr>
                <a:spLocks noChangeArrowheads="1"/>
              </p:cNvSpPr>
              <p:nvPr/>
            </p:nvSpPr>
            <p:spPr bwMode="auto">
              <a:xfrm>
                <a:off x="2687" y="3196"/>
                <a:ext cx="80" cy="63"/>
              </a:xfrm>
              <a:prstGeom prst="rect">
                <a:avLst/>
              </a:prstGeom>
              <a:solidFill>
                <a:srgbClr val="33CC33"/>
              </a:solidFill>
              <a:ln w="9525">
                <a:solidFill>
                  <a:schemeClr val="tx1"/>
                </a:solidFill>
                <a:miter lim="800000"/>
                <a:headEnd/>
                <a:tailEnd/>
              </a:ln>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fr-FR"/>
              </a:p>
            </p:txBody>
          </p:sp>
          <p:sp>
            <p:nvSpPr>
              <p:cNvPr id="33" name="Rectangle 32"/>
              <p:cNvSpPr>
                <a:spLocks noChangeArrowheads="1"/>
              </p:cNvSpPr>
              <p:nvPr/>
            </p:nvSpPr>
            <p:spPr bwMode="auto">
              <a:xfrm>
                <a:off x="3165" y="3196"/>
                <a:ext cx="80" cy="63"/>
              </a:xfrm>
              <a:prstGeom prst="rect">
                <a:avLst/>
              </a:prstGeom>
              <a:solidFill>
                <a:srgbClr val="FF0000"/>
              </a:solidFill>
              <a:ln w="9525">
                <a:solidFill>
                  <a:schemeClr val="tx1"/>
                </a:solidFill>
                <a:miter lim="800000"/>
                <a:headEnd/>
                <a:tailEnd/>
              </a:ln>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fr-FR"/>
              </a:p>
            </p:txBody>
          </p:sp>
          <p:sp>
            <p:nvSpPr>
              <p:cNvPr id="34" name="Text Box 38"/>
              <p:cNvSpPr txBox="1">
                <a:spLocks noChangeArrowheads="1"/>
              </p:cNvSpPr>
              <p:nvPr/>
            </p:nvSpPr>
            <p:spPr bwMode="auto">
              <a:xfrm>
                <a:off x="1563" y="2967"/>
                <a:ext cx="24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just" eaLnBrk="0" hangingPunct="0"/>
                <a:r>
                  <a:rPr lang="fr-FR" sz="2000">
                    <a:solidFill>
                      <a:schemeClr val="tx2"/>
                    </a:solidFill>
                    <a:latin typeface="Times New Roman" charset="0"/>
                  </a:rPr>
                  <a:t>A</a:t>
                </a:r>
              </a:p>
            </p:txBody>
          </p:sp>
          <p:sp>
            <p:nvSpPr>
              <p:cNvPr id="35" name="Text Box 39"/>
              <p:cNvSpPr txBox="1">
                <a:spLocks noChangeArrowheads="1"/>
              </p:cNvSpPr>
              <p:nvPr/>
            </p:nvSpPr>
            <p:spPr bwMode="auto">
              <a:xfrm>
                <a:off x="3082" y="2977"/>
                <a:ext cx="22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just" eaLnBrk="0" hangingPunct="0"/>
                <a:r>
                  <a:rPr lang="fr-FR" sz="2000" dirty="0">
                    <a:solidFill>
                      <a:srgbClr val="FF0000"/>
                    </a:solidFill>
                    <a:latin typeface="Times New Roman" charset="0"/>
                  </a:rPr>
                  <a:t>C</a:t>
                </a:r>
              </a:p>
            </p:txBody>
          </p:sp>
          <p:sp>
            <p:nvSpPr>
              <p:cNvPr id="36" name="Text Box 40"/>
              <p:cNvSpPr txBox="1">
                <a:spLocks noChangeArrowheads="1"/>
              </p:cNvSpPr>
              <p:nvPr/>
            </p:nvSpPr>
            <p:spPr bwMode="auto">
              <a:xfrm>
                <a:off x="2608" y="2971"/>
                <a:ext cx="240"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just" eaLnBrk="0" hangingPunct="0"/>
                <a:r>
                  <a:rPr lang="fr-FR" sz="2000">
                    <a:solidFill>
                      <a:srgbClr val="33CC33"/>
                    </a:solidFill>
                    <a:latin typeface="Times New Roman" charset="0"/>
                  </a:rPr>
                  <a:t>B</a:t>
                </a:r>
              </a:p>
            </p:txBody>
          </p:sp>
          <p:sp>
            <p:nvSpPr>
              <p:cNvPr id="37" name="Rectangle 36"/>
              <p:cNvSpPr>
                <a:spLocks noChangeArrowheads="1"/>
              </p:cNvSpPr>
              <p:nvPr/>
            </p:nvSpPr>
            <p:spPr bwMode="auto">
              <a:xfrm>
                <a:off x="4147" y="3194"/>
                <a:ext cx="80" cy="63"/>
              </a:xfrm>
              <a:prstGeom prst="rect">
                <a:avLst/>
              </a:prstGeom>
              <a:solidFill>
                <a:srgbClr val="000000"/>
              </a:solidFill>
              <a:ln w="9525">
                <a:solidFill>
                  <a:srgbClr val="000000"/>
                </a:solidFill>
                <a:miter lim="800000"/>
                <a:headEnd/>
                <a:tailEnd/>
              </a:ln>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fr-FR"/>
              </a:p>
            </p:txBody>
          </p:sp>
          <p:sp>
            <p:nvSpPr>
              <p:cNvPr id="38" name="Text Box 42"/>
              <p:cNvSpPr txBox="1">
                <a:spLocks noChangeArrowheads="1"/>
              </p:cNvSpPr>
              <p:nvPr/>
            </p:nvSpPr>
            <p:spPr bwMode="auto">
              <a:xfrm>
                <a:off x="4061" y="2975"/>
                <a:ext cx="240"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just" eaLnBrk="0" hangingPunct="0"/>
                <a:r>
                  <a:rPr lang="fr-FR" sz="2000">
                    <a:latin typeface="Times New Roman" charset="0"/>
                  </a:rPr>
                  <a:t>D</a:t>
                </a:r>
              </a:p>
            </p:txBody>
          </p:sp>
          <p:sp>
            <p:nvSpPr>
              <p:cNvPr id="39" name="Line 43"/>
              <p:cNvSpPr>
                <a:spLocks noChangeShapeType="1"/>
              </p:cNvSpPr>
              <p:nvPr/>
            </p:nvSpPr>
            <p:spPr bwMode="auto">
              <a:xfrm flipH="1">
                <a:off x="1735" y="3228"/>
                <a:ext cx="947" cy="0"/>
              </a:xfrm>
              <a:prstGeom prst="line">
                <a:avLst/>
              </a:prstGeom>
              <a:noFill/>
              <a:ln w="28575">
                <a:solidFill>
                  <a:srgbClr val="33CC33"/>
                </a:solidFill>
                <a:round/>
                <a:headEnd/>
                <a:tailEnd type="triangle" w="med" len="med"/>
              </a:ln>
              <a:extLst>
                <a:ext uri="{909E8E84-426E-40DD-AFC4-6F175D3DCCD1}">
                  <a14:hiddenFill xmlns:a14="http://schemas.microsoft.com/office/drawing/2010/main">
                    <a:noFill/>
                  </a14:hiddenFill>
                </a:ext>
              </a:extLst>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fr-FR"/>
              </a:p>
            </p:txBody>
          </p:sp>
          <p:sp>
            <p:nvSpPr>
              <p:cNvPr id="40" name="Line 44"/>
              <p:cNvSpPr>
                <a:spLocks noChangeShapeType="1"/>
              </p:cNvSpPr>
              <p:nvPr/>
            </p:nvSpPr>
            <p:spPr bwMode="auto">
              <a:xfrm>
                <a:off x="3318" y="3228"/>
                <a:ext cx="815" cy="0"/>
              </a:xfrm>
              <a:prstGeom prst="line">
                <a:avLst/>
              </a:prstGeom>
              <a:noFill/>
              <a:ln w="28575">
                <a:solidFill>
                  <a:schemeClr val="hlink"/>
                </a:solidFill>
                <a:prstDash val="sysDot"/>
                <a:round/>
                <a:headEnd/>
                <a:tailEnd type="triangle" w="med" len="med"/>
              </a:ln>
              <a:extLst>
                <a:ext uri="{909E8E84-426E-40DD-AFC4-6F175D3DCCD1}">
                  <a14:hiddenFill xmlns:a14="http://schemas.microsoft.com/office/drawing/2010/main">
                    <a:noFill/>
                  </a14:hiddenFill>
                </a:ext>
              </a:extLst>
            </p:spPr>
            <p:txBody>
              <a:bodyPr/>
              <a:ls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endParaRPr lang="fr-FR"/>
              </a:p>
            </p:txBody>
          </p:sp>
        </p:grpSp>
      </p:grpSp>
      <p:sp>
        <p:nvSpPr>
          <p:cNvPr id="42" name="Title 1">
            <a:extLst>
              <a:ext uri="{FF2B5EF4-FFF2-40B4-BE49-F238E27FC236}">
                <a16:creationId xmlns:a16="http://schemas.microsoft.com/office/drawing/2014/main" id="{FB109E3E-BBE2-4930-ADEC-EE006BF3AAD0}"/>
              </a:ext>
            </a:extLst>
          </p:cNvPr>
          <p:cNvSpPr txBox="1">
            <a:spLocks/>
          </p:cNvSpPr>
          <p:nvPr/>
        </p:nvSpPr>
        <p:spPr>
          <a:xfrm>
            <a:off x="-146349" y="-184356"/>
            <a:ext cx="9290349"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3"/>
              </a:buBlip>
            </a:pPr>
            <a:r>
              <a:rPr lang="en-US" sz="4000" dirty="0" err="1">
                <a:latin typeface="+mn-lt"/>
              </a:rPr>
              <a:t>Méthodes</a:t>
            </a:r>
            <a:r>
              <a:rPr lang="en-US" sz="4000" dirty="0">
                <a:latin typeface="+mn-lt"/>
              </a:rPr>
              <a:t> </a:t>
            </a:r>
            <a:r>
              <a:rPr lang="en-US" sz="4000" dirty="0" err="1">
                <a:latin typeface="+mn-lt"/>
              </a:rPr>
              <a:t>d’accès</a:t>
            </a:r>
            <a:r>
              <a:rPr lang="en-US" sz="4000" dirty="0">
                <a:latin typeface="+mn-lt"/>
              </a:rPr>
              <a:t> CSMA/CA </a:t>
            </a:r>
            <a:r>
              <a:rPr lang="en-US" sz="3200" dirty="0">
                <a:latin typeface="+mn-lt"/>
              </a:rPr>
              <a:t>(2/13)</a:t>
            </a:r>
            <a:endParaRPr lang="fr-FR" sz="4000" dirty="0">
              <a:latin typeface="+mn-lt"/>
            </a:endParaRPr>
          </a:p>
        </p:txBody>
      </p:sp>
    </p:spTree>
    <p:extLst>
      <p:ext uri="{BB962C8B-B14F-4D97-AF65-F5344CB8AC3E}">
        <p14:creationId xmlns:p14="http://schemas.microsoft.com/office/powerpoint/2010/main" val="2374263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67544" y="1493495"/>
            <a:ext cx="8136904" cy="4068806"/>
          </a:xfrm>
          <a:prstGeom prst="rect">
            <a:avLst/>
          </a:prstGeom>
          <a:noFill/>
        </p:spPr>
        <p:txBody>
          <a:bodyPr wrap="square" rtlCol="0">
            <a:spAutoFit/>
          </a:bodyPr>
          <a:lstStyle/>
          <a:p>
            <a:pPr marL="0" lvl="1" algn="just"/>
            <a:endParaRPr lang="en-US" altLang="fr-FR" sz="3200" b="1" dirty="0">
              <a:solidFill>
                <a:schemeClr val="bg1">
                  <a:lumMod val="50000"/>
                </a:schemeClr>
              </a:solidFill>
              <a:cs typeface="Arial" panose="020B0604020202020204" pitchFamily="34" charset="0"/>
            </a:endParaRPr>
          </a:p>
          <a:p>
            <a:pPr marL="742950" lvl="2" indent="-285750" algn="just">
              <a:buBlip>
                <a:blip r:embed="rId2"/>
              </a:buBlip>
            </a:pPr>
            <a:r>
              <a:rPr lang="fr-CA" sz="2400" dirty="0"/>
              <a:t>Méthode centralisée,</a:t>
            </a:r>
          </a:p>
          <a:p>
            <a:pPr marL="742950" lvl="2" indent="-285750" algn="just">
              <a:buBlip>
                <a:blip r:embed="rId2"/>
              </a:buBlip>
            </a:pPr>
            <a:r>
              <a:rPr lang="fr-CA" sz="2400" dirty="0"/>
              <a:t>Relation baptisée </a:t>
            </a:r>
            <a:r>
              <a:rPr lang="fr-CA" sz="2400" b="1" dirty="0"/>
              <a:t>Maître/Esclave</a:t>
            </a:r>
            <a:r>
              <a:rPr lang="fr-CA" sz="2400" dirty="0"/>
              <a:t>: L’AP est le maître et il attribue des intervalles de communication pour les </a:t>
            </a:r>
            <a:r>
              <a:rPr lang="fr-CA" sz="2400" dirty="0" err="1"/>
              <a:t>UMs</a:t>
            </a:r>
            <a:r>
              <a:rPr lang="fr-CA" sz="2400" dirty="0"/>
              <a:t> esclaves.</a:t>
            </a:r>
          </a:p>
          <a:p>
            <a:pPr marL="457200" lvl="2" algn="just"/>
            <a:endParaRPr lang="fr-CA" sz="2400" dirty="0"/>
          </a:p>
          <a:p>
            <a:pPr marL="800100" lvl="1" indent="-342900">
              <a:lnSpc>
                <a:spcPct val="90000"/>
              </a:lnSpc>
              <a:buClr>
                <a:srgbClr val="FF0000"/>
              </a:buClr>
              <a:buFont typeface="Wingdings"/>
              <a:buChar char="J"/>
            </a:pPr>
            <a:r>
              <a:rPr lang="fr-FR" sz="2400" dirty="0"/>
              <a:t>Elle est mieux adaptée aux flux de type « temps réel ».</a:t>
            </a:r>
          </a:p>
          <a:p>
            <a:pPr lvl="1">
              <a:lnSpc>
                <a:spcPct val="90000"/>
              </a:lnSpc>
            </a:pPr>
            <a:endParaRPr lang="fr-FR" sz="2400" dirty="0"/>
          </a:p>
          <a:p>
            <a:pPr lvl="1">
              <a:lnSpc>
                <a:spcPct val="90000"/>
              </a:lnSpc>
            </a:pPr>
            <a:r>
              <a:rPr lang="fr-FR" sz="2400" dirty="0">
                <a:solidFill>
                  <a:srgbClr val="FF0000"/>
                </a:solidFill>
                <a:sym typeface="Wingdings" pitchFamily="2" charset="2"/>
              </a:rPr>
              <a:t> </a:t>
            </a:r>
            <a:r>
              <a:rPr lang="fr-FR" sz="2400" dirty="0"/>
              <a:t>Mais son efficacité diminue avec la mise en veille des postes et leur changement de BSS.</a:t>
            </a:r>
          </a:p>
          <a:p>
            <a:pPr marL="457200" lvl="2" algn="just"/>
            <a:endParaRPr lang="en-US" altLang="fr-FR" sz="2000" b="1" dirty="0">
              <a:solidFill>
                <a:srgbClr val="5F5F5F"/>
              </a:solidFill>
              <a:cs typeface="Arial" panose="020B0604020202020204" pitchFamily="34" charset="0"/>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23</a:t>
            </a:fld>
            <a:endParaRPr lang="fr-FR"/>
          </a:p>
        </p:txBody>
      </p:sp>
      <p:sp>
        <p:nvSpPr>
          <p:cNvPr id="10" name="ZoneTexte 9"/>
          <p:cNvSpPr txBox="1"/>
          <p:nvPr/>
        </p:nvSpPr>
        <p:spPr>
          <a:xfrm>
            <a:off x="247545" y="908720"/>
            <a:ext cx="8293012" cy="584775"/>
          </a:xfrm>
          <a:prstGeom prst="rect">
            <a:avLst/>
          </a:prstGeom>
          <a:noFill/>
        </p:spPr>
        <p:txBody>
          <a:bodyPr wrap="square" rtlCol="0">
            <a:spAutoFit/>
          </a:bodyPr>
          <a:lstStyle/>
          <a:p>
            <a:pPr marL="457200" indent="-457200">
              <a:buBlip>
                <a:blip r:embed="rId3"/>
              </a:buBlip>
            </a:pPr>
            <a:r>
              <a:rPr lang="en-US" altLang="fr-FR" sz="3200" dirty="0">
                <a:solidFill>
                  <a:srgbClr val="002060"/>
                </a:solidFill>
                <a:latin typeface="+mj-lt"/>
                <a:cs typeface="Arial" panose="020B0604020202020204" pitchFamily="34" charset="0"/>
              </a:rPr>
              <a:t>PCF (Point Coordination Function)</a:t>
            </a:r>
          </a:p>
        </p:txBody>
      </p:sp>
      <p:sp>
        <p:nvSpPr>
          <p:cNvPr id="8" name="Title 1">
            <a:extLst>
              <a:ext uri="{FF2B5EF4-FFF2-40B4-BE49-F238E27FC236}">
                <a16:creationId xmlns:a16="http://schemas.microsoft.com/office/drawing/2014/main" id="{5B55597E-3188-48B0-8AB8-4965F64C7F30}"/>
              </a:ext>
            </a:extLst>
          </p:cNvPr>
          <p:cNvSpPr txBox="1">
            <a:spLocks/>
          </p:cNvSpPr>
          <p:nvPr/>
        </p:nvSpPr>
        <p:spPr>
          <a:xfrm>
            <a:off x="-146349" y="-184356"/>
            <a:ext cx="9290349"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3"/>
              </a:buBlip>
            </a:pPr>
            <a:r>
              <a:rPr lang="en-US" sz="4000" dirty="0" err="1">
                <a:latin typeface="+mn-lt"/>
              </a:rPr>
              <a:t>Méthodes</a:t>
            </a:r>
            <a:r>
              <a:rPr lang="en-US" sz="4000" dirty="0">
                <a:latin typeface="+mn-lt"/>
              </a:rPr>
              <a:t> </a:t>
            </a:r>
            <a:r>
              <a:rPr lang="en-US" sz="4000" dirty="0" err="1">
                <a:latin typeface="+mn-lt"/>
              </a:rPr>
              <a:t>d’accès</a:t>
            </a:r>
            <a:r>
              <a:rPr lang="en-US" sz="4000" dirty="0">
                <a:latin typeface="+mn-lt"/>
              </a:rPr>
              <a:t> CSMA/CA </a:t>
            </a:r>
            <a:r>
              <a:rPr lang="en-US" sz="3200" dirty="0">
                <a:latin typeface="+mn-lt"/>
              </a:rPr>
              <a:t>(3/13)</a:t>
            </a:r>
            <a:endParaRPr lang="fr-FR" sz="4000" dirty="0">
              <a:latin typeface="+mn-lt"/>
            </a:endParaRPr>
          </a:p>
        </p:txBody>
      </p:sp>
    </p:spTree>
    <p:extLst>
      <p:ext uri="{BB962C8B-B14F-4D97-AF65-F5344CB8AC3E}">
        <p14:creationId xmlns:p14="http://schemas.microsoft.com/office/powerpoint/2010/main" val="2564715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67544" y="1493495"/>
            <a:ext cx="8136904" cy="4487382"/>
          </a:xfrm>
          <a:prstGeom prst="rect">
            <a:avLst/>
          </a:prstGeom>
          <a:noFill/>
        </p:spPr>
        <p:txBody>
          <a:bodyPr wrap="square" rtlCol="0">
            <a:spAutoFit/>
          </a:bodyPr>
          <a:lstStyle/>
          <a:p>
            <a:pPr marL="742950" lvl="2" indent="-285750" algn="just">
              <a:buBlip>
                <a:blip r:embed="rId2"/>
              </a:buBlip>
            </a:pPr>
            <a:r>
              <a:rPr lang="fr-FR" sz="2400" dirty="0"/>
              <a:t>Méthode distribuée,</a:t>
            </a:r>
          </a:p>
          <a:p>
            <a:pPr marL="742950" lvl="2" indent="-285750" algn="just">
              <a:buBlip>
                <a:blip r:embed="rId2"/>
              </a:buBlip>
            </a:pPr>
            <a:r>
              <a:rPr lang="fr-FR" sz="2400" dirty="0"/>
              <a:t>Utilisé à la fois pour les communications via un AP et pour les communications directes d’UM à UM.</a:t>
            </a:r>
          </a:p>
          <a:p>
            <a:pPr lvl="1">
              <a:lnSpc>
                <a:spcPct val="90000"/>
              </a:lnSpc>
            </a:pPr>
            <a:endParaRPr lang="fr-FR" sz="2400" dirty="0">
              <a:solidFill>
                <a:schemeClr val="hlink"/>
              </a:solidFill>
              <a:sym typeface="Wingdings" pitchFamily="2" charset="2"/>
            </a:endParaRPr>
          </a:p>
          <a:p>
            <a:pPr lvl="1">
              <a:lnSpc>
                <a:spcPct val="90000"/>
              </a:lnSpc>
            </a:pPr>
            <a:r>
              <a:rPr lang="fr-FR" sz="2400" dirty="0">
                <a:solidFill>
                  <a:srgbClr val="FF0000"/>
                </a:solidFill>
                <a:sym typeface="Wingdings" pitchFamily="2" charset="2"/>
              </a:rPr>
              <a:t> </a:t>
            </a:r>
            <a:r>
              <a:rPr lang="fr-FR" sz="2400" dirty="0"/>
              <a:t>Elle est mieux adaptée à un trafic déséquilibré entre les postes.</a:t>
            </a:r>
          </a:p>
          <a:p>
            <a:pPr lvl="1">
              <a:lnSpc>
                <a:spcPct val="90000"/>
              </a:lnSpc>
            </a:pPr>
            <a:endParaRPr lang="fr-FR" sz="2400" dirty="0">
              <a:solidFill>
                <a:srgbClr val="FF0000"/>
              </a:solidFill>
              <a:sym typeface="Wingdings" pitchFamily="2" charset="2"/>
            </a:endParaRPr>
          </a:p>
          <a:p>
            <a:pPr lvl="1">
              <a:lnSpc>
                <a:spcPct val="90000"/>
              </a:lnSpc>
            </a:pPr>
            <a:r>
              <a:rPr lang="fr-FR" sz="2400" dirty="0">
                <a:solidFill>
                  <a:srgbClr val="FF0000"/>
                </a:solidFill>
                <a:sym typeface="Wingdings" pitchFamily="2" charset="2"/>
              </a:rPr>
              <a:t></a:t>
            </a:r>
            <a:r>
              <a:rPr lang="fr-FR" sz="2400" dirty="0">
                <a:solidFill>
                  <a:schemeClr val="hlink"/>
                </a:solidFill>
                <a:sym typeface="Wingdings" pitchFamily="2" charset="2"/>
              </a:rPr>
              <a:t> </a:t>
            </a:r>
            <a:r>
              <a:rPr lang="fr-FR" sz="2400" dirty="0"/>
              <a:t>Elle est moins efficace pour les trafics temps réel.</a:t>
            </a:r>
          </a:p>
          <a:p>
            <a:pPr lvl="1">
              <a:lnSpc>
                <a:spcPct val="90000"/>
              </a:lnSpc>
            </a:pPr>
            <a:endParaRPr lang="fr-FR" sz="2400" dirty="0"/>
          </a:p>
          <a:p>
            <a:pPr marL="742950" lvl="2" indent="-285750" algn="just">
              <a:buBlip>
                <a:blip r:embed="rId2"/>
              </a:buBlip>
            </a:pPr>
            <a:r>
              <a:rPr lang="fr-FR" sz="2400" dirty="0"/>
              <a:t>Permet de résoudre le problème de la station cachée avec le mécanisme RTS/CTS</a:t>
            </a:r>
          </a:p>
          <a:p>
            <a:pPr lvl="1">
              <a:lnSpc>
                <a:spcPct val="90000"/>
              </a:lnSpc>
            </a:pPr>
            <a:endParaRPr lang="fr-FR" sz="2000" dirty="0"/>
          </a:p>
          <a:p>
            <a:pPr marL="457200" lvl="2" algn="just"/>
            <a:endParaRPr lang="fr-FR" b="1" dirty="0"/>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24</a:t>
            </a:fld>
            <a:endParaRPr lang="fr-FR"/>
          </a:p>
        </p:txBody>
      </p:sp>
      <p:sp>
        <p:nvSpPr>
          <p:cNvPr id="10" name="ZoneTexte 9"/>
          <p:cNvSpPr txBox="1"/>
          <p:nvPr/>
        </p:nvSpPr>
        <p:spPr>
          <a:xfrm>
            <a:off x="247545" y="908720"/>
            <a:ext cx="8293012" cy="584775"/>
          </a:xfrm>
          <a:prstGeom prst="rect">
            <a:avLst/>
          </a:prstGeom>
          <a:noFill/>
        </p:spPr>
        <p:txBody>
          <a:bodyPr wrap="square" rtlCol="0">
            <a:spAutoFit/>
          </a:bodyPr>
          <a:lstStyle/>
          <a:p>
            <a:pPr marL="457200" indent="-457200">
              <a:buBlip>
                <a:blip r:embed="rId3"/>
              </a:buBlip>
            </a:pPr>
            <a:r>
              <a:rPr lang="en-US" altLang="fr-FR" sz="3200" dirty="0">
                <a:solidFill>
                  <a:srgbClr val="002060"/>
                </a:solidFill>
                <a:latin typeface="+mj-lt"/>
                <a:cs typeface="Arial" panose="020B0604020202020204" pitchFamily="34" charset="0"/>
              </a:rPr>
              <a:t>DCF (Distributed Coordination Function)</a:t>
            </a:r>
          </a:p>
        </p:txBody>
      </p:sp>
      <p:sp>
        <p:nvSpPr>
          <p:cNvPr id="8" name="Title 1">
            <a:extLst>
              <a:ext uri="{FF2B5EF4-FFF2-40B4-BE49-F238E27FC236}">
                <a16:creationId xmlns:a16="http://schemas.microsoft.com/office/drawing/2014/main" id="{AA3030A5-10DB-4C29-87CC-50F076CBC453}"/>
              </a:ext>
            </a:extLst>
          </p:cNvPr>
          <p:cNvSpPr txBox="1">
            <a:spLocks/>
          </p:cNvSpPr>
          <p:nvPr/>
        </p:nvSpPr>
        <p:spPr>
          <a:xfrm>
            <a:off x="-146349" y="-184356"/>
            <a:ext cx="9290349"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3"/>
              </a:buBlip>
            </a:pPr>
            <a:r>
              <a:rPr lang="en-US" sz="4000" dirty="0" err="1">
                <a:latin typeface="+mn-lt"/>
              </a:rPr>
              <a:t>Méthodes</a:t>
            </a:r>
            <a:r>
              <a:rPr lang="en-US" sz="4000" dirty="0">
                <a:latin typeface="+mn-lt"/>
              </a:rPr>
              <a:t> </a:t>
            </a:r>
            <a:r>
              <a:rPr lang="en-US" sz="4000" dirty="0" err="1">
                <a:latin typeface="+mn-lt"/>
              </a:rPr>
              <a:t>d’accès</a:t>
            </a:r>
            <a:r>
              <a:rPr lang="en-US" sz="4000" dirty="0">
                <a:latin typeface="+mn-lt"/>
              </a:rPr>
              <a:t> CSMA/CA </a:t>
            </a:r>
            <a:r>
              <a:rPr lang="en-US" sz="3200" dirty="0">
                <a:latin typeface="+mn-lt"/>
              </a:rPr>
              <a:t>(4/13)</a:t>
            </a:r>
            <a:endParaRPr lang="fr-FR" sz="4000" dirty="0">
              <a:latin typeface="+mn-lt"/>
            </a:endParaRPr>
          </a:p>
        </p:txBody>
      </p:sp>
    </p:spTree>
    <p:extLst>
      <p:ext uri="{BB962C8B-B14F-4D97-AF65-F5344CB8AC3E}">
        <p14:creationId xmlns:p14="http://schemas.microsoft.com/office/powerpoint/2010/main" val="2838705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numéro de diapositive 12"/>
          <p:cNvSpPr>
            <a:spLocks noGrp="1"/>
          </p:cNvSpPr>
          <p:nvPr>
            <p:ph type="sldNum" sz="quarter" idx="12"/>
          </p:nvPr>
        </p:nvSpPr>
        <p:spPr>
          <a:xfrm>
            <a:off x="6553200" y="6309320"/>
            <a:ext cx="2133600" cy="365125"/>
          </a:xfrm>
        </p:spPr>
        <p:txBody>
          <a:bodyPr/>
          <a:lstStyle/>
          <a:p>
            <a:fld id="{F1EE9EF7-1663-4D5E-BC81-A13CBDA11409}" type="slidenum">
              <a:rPr lang="fr-FR" smtClean="0"/>
              <a:pPr/>
              <a:t>25</a:t>
            </a:fld>
            <a:endParaRPr lang="fr-FR" dirty="0"/>
          </a:p>
        </p:txBody>
      </p:sp>
      <p:sp>
        <p:nvSpPr>
          <p:cNvPr id="8" name="Text Box 1028"/>
          <p:cNvSpPr txBox="1">
            <a:spLocks noChangeArrowheads="1"/>
          </p:cNvSpPr>
          <p:nvPr/>
        </p:nvSpPr>
        <p:spPr bwMode="auto">
          <a:xfrm>
            <a:off x="838200" y="2348880"/>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pPr algn="l"/>
            <a:r>
              <a:rPr lang="fr-FR" sz="1800" b="0" dirty="0"/>
              <a:t>Station1</a:t>
            </a:r>
            <a:endParaRPr lang="fr-FR" sz="2400" b="0" dirty="0"/>
          </a:p>
        </p:txBody>
      </p:sp>
      <p:sp>
        <p:nvSpPr>
          <p:cNvPr id="9" name="Text Box 1029"/>
          <p:cNvSpPr txBox="1">
            <a:spLocks noChangeArrowheads="1"/>
          </p:cNvSpPr>
          <p:nvPr/>
        </p:nvSpPr>
        <p:spPr bwMode="auto">
          <a:xfrm>
            <a:off x="838200" y="3311103"/>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pPr algn="l"/>
            <a:r>
              <a:rPr lang="fr-FR" sz="1800" b="0"/>
              <a:t>Station2</a:t>
            </a:r>
            <a:endParaRPr lang="fr-FR" sz="2400" b="0"/>
          </a:p>
        </p:txBody>
      </p:sp>
      <p:grpSp>
        <p:nvGrpSpPr>
          <p:cNvPr id="10" name="Group 1035"/>
          <p:cNvGrpSpPr>
            <a:grpSpLocks/>
          </p:cNvGrpSpPr>
          <p:nvPr/>
        </p:nvGrpSpPr>
        <p:grpSpPr bwMode="auto">
          <a:xfrm>
            <a:off x="3962400" y="2744167"/>
            <a:ext cx="990600" cy="457200"/>
            <a:chOff x="2016" y="1488"/>
            <a:chExt cx="624" cy="288"/>
          </a:xfrm>
        </p:grpSpPr>
        <p:sp>
          <p:nvSpPr>
            <p:cNvPr id="11" name="Rectangle 1036"/>
            <p:cNvSpPr>
              <a:spLocks noChangeArrowheads="1"/>
            </p:cNvSpPr>
            <p:nvPr/>
          </p:nvSpPr>
          <p:spPr bwMode="auto">
            <a:xfrm>
              <a:off x="2016" y="1488"/>
              <a:ext cx="624" cy="288"/>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Text Box 1037"/>
            <p:cNvSpPr txBox="1">
              <a:spLocks noChangeArrowheads="1"/>
            </p:cNvSpPr>
            <p:nvPr/>
          </p:nvSpPr>
          <p:spPr bwMode="auto">
            <a:xfrm>
              <a:off x="2112" y="1497"/>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pPr algn="l"/>
              <a:r>
                <a:rPr lang="fr-FR" sz="1800" b="0" dirty="0">
                  <a:solidFill>
                    <a:schemeClr val="bg1"/>
                  </a:solidFill>
                </a:rPr>
                <a:t>trame3</a:t>
              </a:r>
              <a:endParaRPr lang="fr-FR" sz="2400" b="0" dirty="0"/>
            </a:p>
          </p:txBody>
        </p:sp>
      </p:grpSp>
      <p:grpSp>
        <p:nvGrpSpPr>
          <p:cNvPr id="14" name="Group 1038"/>
          <p:cNvGrpSpPr>
            <a:grpSpLocks/>
          </p:cNvGrpSpPr>
          <p:nvPr/>
        </p:nvGrpSpPr>
        <p:grpSpPr bwMode="auto">
          <a:xfrm>
            <a:off x="7239000" y="3810967"/>
            <a:ext cx="990600" cy="457200"/>
            <a:chOff x="3264" y="2448"/>
            <a:chExt cx="624" cy="288"/>
          </a:xfrm>
        </p:grpSpPr>
        <p:sp>
          <p:nvSpPr>
            <p:cNvPr id="15" name="Rectangle 1039"/>
            <p:cNvSpPr>
              <a:spLocks noChangeArrowheads="1"/>
            </p:cNvSpPr>
            <p:nvPr/>
          </p:nvSpPr>
          <p:spPr bwMode="auto">
            <a:xfrm>
              <a:off x="3264" y="2448"/>
              <a:ext cx="624" cy="288"/>
            </a:xfrm>
            <a:prstGeom prst="rect">
              <a:avLst/>
            </a:prstGeom>
            <a:solidFill>
              <a:srgbClr val="33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Text Box 1040"/>
            <p:cNvSpPr txBox="1">
              <a:spLocks noChangeArrowheads="1"/>
            </p:cNvSpPr>
            <p:nvPr/>
          </p:nvSpPr>
          <p:spPr bwMode="auto">
            <a:xfrm>
              <a:off x="3360" y="2457"/>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pPr algn="l"/>
              <a:r>
                <a:rPr lang="fr-FR" sz="1800" b="0">
                  <a:solidFill>
                    <a:schemeClr val="bg1"/>
                  </a:solidFill>
                </a:rPr>
                <a:t>trame3</a:t>
              </a:r>
              <a:endParaRPr lang="fr-FR" b="0"/>
            </a:p>
          </p:txBody>
        </p:sp>
      </p:grpSp>
      <p:sp>
        <p:nvSpPr>
          <p:cNvPr id="17" name="Line 1041"/>
          <p:cNvSpPr>
            <a:spLocks noChangeShapeType="1"/>
          </p:cNvSpPr>
          <p:nvPr/>
        </p:nvSpPr>
        <p:spPr bwMode="auto">
          <a:xfrm>
            <a:off x="2819400" y="3201367"/>
            <a:ext cx="556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Line 1042"/>
          <p:cNvSpPr>
            <a:spLocks noChangeShapeType="1"/>
          </p:cNvSpPr>
          <p:nvPr/>
        </p:nvSpPr>
        <p:spPr bwMode="auto">
          <a:xfrm>
            <a:off x="2819400" y="4268167"/>
            <a:ext cx="556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19" name="Group 1087"/>
          <p:cNvGrpSpPr>
            <a:grpSpLocks/>
          </p:cNvGrpSpPr>
          <p:nvPr/>
        </p:nvGrpSpPr>
        <p:grpSpPr bwMode="auto">
          <a:xfrm>
            <a:off x="990600" y="2708920"/>
            <a:ext cx="914400" cy="1524000"/>
            <a:chOff x="624" y="2112"/>
            <a:chExt cx="576" cy="960"/>
          </a:xfrm>
        </p:grpSpPr>
        <p:grpSp>
          <p:nvGrpSpPr>
            <p:cNvPr id="20" name="Group 1052"/>
            <p:cNvGrpSpPr>
              <a:grpSpLocks/>
            </p:cNvGrpSpPr>
            <p:nvPr/>
          </p:nvGrpSpPr>
          <p:grpSpPr bwMode="auto">
            <a:xfrm>
              <a:off x="624" y="2784"/>
              <a:ext cx="576" cy="288"/>
              <a:chOff x="432" y="2784"/>
              <a:chExt cx="576" cy="288"/>
            </a:xfrm>
          </p:grpSpPr>
          <p:sp>
            <p:nvSpPr>
              <p:cNvPr id="24" name="Rectangle 1053"/>
              <p:cNvSpPr>
                <a:spLocks noChangeArrowheads="1"/>
              </p:cNvSpPr>
              <p:nvPr/>
            </p:nvSpPr>
            <p:spPr bwMode="auto">
              <a:xfrm>
                <a:off x="432" y="2784"/>
                <a:ext cx="144"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5" name="Rectangle 1054"/>
              <p:cNvSpPr>
                <a:spLocks noChangeArrowheads="1"/>
              </p:cNvSpPr>
              <p:nvPr/>
            </p:nvSpPr>
            <p:spPr bwMode="auto">
              <a:xfrm>
                <a:off x="576" y="2784"/>
                <a:ext cx="144"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 name="Rectangle 1055"/>
              <p:cNvSpPr>
                <a:spLocks noChangeArrowheads="1"/>
              </p:cNvSpPr>
              <p:nvPr/>
            </p:nvSpPr>
            <p:spPr bwMode="auto">
              <a:xfrm>
                <a:off x="720" y="2784"/>
                <a:ext cx="144"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7" name="Rectangle 1056"/>
              <p:cNvSpPr>
                <a:spLocks noChangeArrowheads="1"/>
              </p:cNvSpPr>
              <p:nvPr/>
            </p:nvSpPr>
            <p:spPr bwMode="auto">
              <a:xfrm>
                <a:off x="864" y="2784"/>
                <a:ext cx="144"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21" name="Group 1058"/>
            <p:cNvGrpSpPr>
              <a:grpSpLocks/>
            </p:cNvGrpSpPr>
            <p:nvPr/>
          </p:nvGrpSpPr>
          <p:grpSpPr bwMode="auto">
            <a:xfrm>
              <a:off x="624" y="2112"/>
              <a:ext cx="288" cy="288"/>
              <a:chOff x="432" y="2112"/>
              <a:chExt cx="288" cy="288"/>
            </a:xfrm>
          </p:grpSpPr>
          <p:sp>
            <p:nvSpPr>
              <p:cNvPr id="22" name="Rectangle 1059"/>
              <p:cNvSpPr>
                <a:spLocks noChangeArrowheads="1"/>
              </p:cNvSpPr>
              <p:nvPr/>
            </p:nvSpPr>
            <p:spPr bwMode="auto">
              <a:xfrm>
                <a:off x="432" y="2112"/>
                <a:ext cx="144"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3" name="Rectangle 1060"/>
              <p:cNvSpPr>
                <a:spLocks noChangeArrowheads="1"/>
              </p:cNvSpPr>
              <p:nvPr/>
            </p:nvSpPr>
            <p:spPr bwMode="auto">
              <a:xfrm>
                <a:off x="576" y="2112"/>
                <a:ext cx="144" cy="28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grpSp>
        <p:nvGrpSpPr>
          <p:cNvPr id="28" name="Group 1091"/>
          <p:cNvGrpSpPr>
            <a:grpSpLocks/>
          </p:cNvGrpSpPr>
          <p:nvPr/>
        </p:nvGrpSpPr>
        <p:grpSpPr bwMode="auto">
          <a:xfrm>
            <a:off x="1447800" y="3779763"/>
            <a:ext cx="5562600" cy="488950"/>
            <a:chOff x="912" y="2794"/>
            <a:chExt cx="3504" cy="308"/>
          </a:xfrm>
        </p:grpSpPr>
        <p:sp>
          <p:nvSpPr>
            <p:cNvPr id="29" name="Rectangle 1034"/>
            <p:cNvSpPr>
              <a:spLocks noChangeArrowheads="1"/>
            </p:cNvSpPr>
            <p:nvPr/>
          </p:nvSpPr>
          <p:spPr bwMode="auto">
            <a:xfrm>
              <a:off x="4272" y="2814"/>
              <a:ext cx="144" cy="28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 name="Rectangle 1063"/>
            <p:cNvSpPr>
              <a:spLocks noChangeArrowheads="1"/>
            </p:cNvSpPr>
            <p:nvPr/>
          </p:nvSpPr>
          <p:spPr bwMode="auto">
            <a:xfrm>
              <a:off x="912" y="2794"/>
              <a:ext cx="144" cy="28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dirty="0"/>
            </a:p>
          </p:txBody>
        </p:sp>
      </p:grpSp>
      <p:grpSp>
        <p:nvGrpSpPr>
          <p:cNvPr id="31" name="Group 1092"/>
          <p:cNvGrpSpPr>
            <a:grpSpLocks/>
          </p:cNvGrpSpPr>
          <p:nvPr/>
        </p:nvGrpSpPr>
        <p:grpSpPr bwMode="auto">
          <a:xfrm>
            <a:off x="1676400" y="3779762"/>
            <a:ext cx="5562600" cy="488950"/>
            <a:chOff x="1056" y="2794"/>
            <a:chExt cx="3504" cy="308"/>
          </a:xfrm>
        </p:grpSpPr>
        <p:sp>
          <p:nvSpPr>
            <p:cNvPr id="32" name="Rectangle 1033"/>
            <p:cNvSpPr>
              <a:spLocks noChangeArrowheads="1"/>
            </p:cNvSpPr>
            <p:nvPr/>
          </p:nvSpPr>
          <p:spPr bwMode="auto">
            <a:xfrm>
              <a:off x="4416" y="2814"/>
              <a:ext cx="144" cy="28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3" name="Rectangle 1064"/>
            <p:cNvSpPr>
              <a:spLocks noChangeArrowheads="1"/>
            </p:cNvSpPr>
            <p:nvPr/>
          </p:nvSpPr>
          <p:spPr bwMode="auto">
            <a:xfrm>
              <a:off x="1056" y="2794"/>
              <a:ext cx="144" cy="28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dirty="0"/>
            </a:p>
          </p:txBody>
        </p:sp>
      </p:grpSp>
      <p:grpSp>
        <p:nvGrpSpPr>
          <p:cNvPr id="34" name="Group 1088"/>
          <p:cNvGrpSpPr>
            <a:grpSpLocks/>
          </p:cNvGrpSpPr>
          <p:nvPr/>
        </p:nvGrpSpPr>
        <p:grpSpPr bwMode="auto">
          <a:xfrm>
            <a:off x="990600" y="2713417"/>
            <a:ext cx="2743200" cy="1555750"/>
            <a:chOff x="624" y="2112"/>
            <a:chExt cx="1728" cy="980"/>
          </a:xfrm>
        </p:grpSpPr>
        <p:sp>
          <p:nvSpPr>
            <p:cNvPr id="35" name="Rectangle 1031"/>
            <p:cNvSpPr>
              <a:spLocks noChangeArrowheads="1"/>
            </p:cNvSpPr>
            <p:nvPr/>
          </p:nvSpPr>
          <p:spPr bwMode="auto">
            <a:xfrm>
              <a:off x="2208" y="2129"/>
              <a:ext cx="144" cy="28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 name="Rectangle 1032"/>
            <p:cNvSpPr>
              <a:spLocks noChangeArrowheads="1"/>
            </p:cNvSpPr>
            <p:nvPr/>
          </p:nvSpPr>
          <p:spPr bwMode="auto">
            <a:xfrm>
              <a:off x="2208" y="2804"/>
              <a:ext cx="144" cy="28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7" name="Rectangle 1061"/>
            <p:cNvSpPr>
              <a:spLocks noChangeArrowheads="1"/>
            </p:cNvSpPr>
            <p:nvPr/>
          </p:nvSpPr>
          <p:spPr bwMode="auto">
            <a:xfrm>
              <a:off x="624" y="2784"/>
              <a:ext cx="144" cy="28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 name="Rectangle 1065"/>
            <p:cNvSpPr>
              <a:spLocks noChangeArrowheads="1"/>
            </p:cNvSpPr>
            <p:nvPr/>
          </p:nvSpPr>
          <p:spPr bwMode="auto">
            <a:xfrm>
              <a:off x="624" y="2112"/>
              <a:ext cx="144" cy="28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39" name="Group 1089"/>
          <p:cNvGrpSpPr>
            <a:grpSpLocks/>
          </p:cNvGrpSpPr>
          <p:nvPr/>
        </p:nvGrpSpPr>
        <p:grpSpPr bwMode="auto">
          <a:xfrm>
            <a:off x="1219200" y="2709242"/>
            <a:ext cx="2743200" cy="1558925"/>
            <a:chOff x="768" y="1754"/>
            <a:chExt cx="1728" cy="982"/>
          </a:xfrm>
        </p:grpSpPr>
        <p:sp>
          <p:nvSpPr>
            <p:cNvPr id="40" name="Rectangle 1030"/>
            <p:cNvSpPr>
              <a:spLocks noChangeArrowheads="1"/>
            </p:cNvSpPr>
            <p:nvPr/>
          </p:nvSpPr>
          <p:spPr bwMode="auto">
            <a:xfrm>
              <a:off x="2352" y="2448"/>
              <a:ext cx="144" cy="28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1" name="Rectangle 1057"/>
            <p:cNvSpPr>
              <a:spLocks noChangeArrowheads="1"/>
            </p:cNvSpPr>
            <p:nvPr/>
          </p:nvSpPr>
          <p:spPr bwMode="auto">
            <a:xfrm>
              <a:off x="2352" y="1776"/>
              <a:ext cx="144" cy="28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2" name="Rectangle 1062"/>
            <p:cNvSpPr>
              <a:spLocks noChangeArrowheads="1"/>
            </p:cNvSpPr>
            <p:nvPr/>
          </p:nvSpPr>
          <p:spPr bwMode="auto">
            <a:xfrm>
              <a:off x="768" y="2429"/>
              <a:ext cx="144" cy="28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3" name="Rectangle 1066"/>
            <p:cNvSpPr>
              <a:spLocks noChangeArrowheads="1"/>
            </p:cNvSpPr>
            <p:nvPr/>
          </p:nvSpPr>
          <p:spPr bwMode="auto">
            <a:xfrm>
              <a:off x="768" y="1754"/>
              <a:ext cx="144" cy="288"/>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44" name="Line 1067"/>
          <p:cNvSpPr>
            <a:spLocks noChangeShapeType="1"/>
          </p:cNvSpPr>
          <p:nvPr/>
        </p:nvSpPr>
        <p:spPr bwMode="auto">
          <a:xfrm>
            <a:off x="2971800" y="2439367"/>
            <a:ext cx="0" cy="2971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 name="Text Box 1074"/>
          <p:cNvSpPr txBox="1">
            <a:spLocks noChangeArrowheads="1"/>
          </p:cNvSpPr>
          <p:nvPr/>
        </p:nvSpPr>
        <p:spPr bwMode="auto">
          <a:xfrm>
            <a:off x="904528" y="4725144"/>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pPr algn="l"/>
            <a:r>
              <a:rPr lang="fr-FR" sz="1800" b="0" dirty="0"/>
              <a:t>Station3</a:t>
            </a:r>
            <a:endParaRPr lang="fr-FR" sz="2400" b="0" dirty="0"/>
          </a:p>
        </p:txBody>
      </p:sp>
      <p:sp>
        <p:nvSpPr>
          <p:cNvPr id="46" name="Line 1075"/>
          <p:cNvSpPr>
            <a:spLocks noChangeShapeType="1"/>
          </p:cNvSpPr>
          <p:nvPr/>
        </p:nvSpPr>
        <p:spPr bwMode="auto">
          <a:xfrm>
            <a:off x="2819400" y="5258767"/>
            <a:ext cx="5562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47" name="Group 1079"/>
          <p:cNvGrpSpPr>
            <a:grpSpLocks/>
          </p:cNvGrpSpPr>
          <p:nvPr/>
        </p:nvGrpSpPr>
        <p:grpSpPr bwMode="auto">
          <a:xfrm>
            <a:off x="5410200" y="4801567"/>
            <a:ext cx="838200" cy="457200"/>
            <a:chOff x="3264" y="2448"/>
            <a:chExt cx="624" cy="288"/>
          </a:xfrm>
        </p:grpSpPr>
        <p:sp>
          <p:nvSpPr>
            <p:cNvPr id="48" name="Rectangle 1080"/>
            <p:cNvSpPr>
              <a:spLocks noChangeArrowheads="1"/>
            </p:cNvSpPr>
            <p:nvPr/>
          </p:nvSpPr>
          <p:spPr bwMode="auto">
            <a:xfrm>
              <a:off x="3264" y="2448"/>
              <a:ext cx="624" cy="288"/>
            </a:xfrm>
            <a:prstGeom prst="rect">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9" name="Text Box 1081"/>
            <p:cNvSpPr txBox="1">
              <a:spLocks noChangeArrowheads="1"/>
            </p:cNvSpPr>
            <p:nvPr/>
          </p:nvSpPr>
          <p:spPr bwMode="auto">
            <a:xfrm>
              <a:off x="3360" y="2457"/>
              <a:ext cx="528" cy="231"/>
            </a:xfrm>
            <a:prstGeom prst="rec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pPr algn="l"/>
              <a:r>
                <a:rPr lang="fr-FR" sz="1800" b="0">
                  <a:solidFill>
                    <a:schemeClr val="bg1"/>
                  </a:solidFill>
                </a:rPr>
                <a:t>Ack1</a:t>
              </a:r>
              <a:endParaRPr lang="fr-FR" b="0"/>
            </a:p>
          </p:txBody>
        </p:sp>
      </p:grpSp>
      <p:grpSp>
        <p:nvGrpSpPr>
          <p:cNvPr id="50" name="Group 1114"/>
          <p:cNvGrpSpPr>
            <a:grpSpLocks/>
          </p:cNvGrpSpPr>
          <p:nvPr/>
        </p:nvGrpSpPr>
        <p:grpSpPr bwMode="auto">
          <a:xfrm>
            <a:off x="2917825" y="2348880"/>
            <a:ext cx="681038" cy="1919287"/>
            <a:chOff x="1838" y="1527"/>
            <a:chExt cx="429" cy="1209"/>
          </a:xfrm>
        </p:grpSpPr>
        <p:grpSp>
          <p:nvGrpSpPr>
            <p:cNvPr id="51" name="Group 1099"/>
            <p:cNvGrpSpPr>
              <a:grpSpLocks/>
            </p:cNvGrpSpPr>
            <p:nvPr/>
          </p:nvGrpSpPr>
          <p:grpSpPr bwMode="auto">
            <a:xfrm>
              <a:off x="1838" y="1527"/>
              <a:ext cx="428" cy="537"/>
              <a:chOff x="1838" y="1527"/>
              <a:chExt cx="428" cy="537"/>
            </a:xfrm>
          </p:grpSpPr>
          <p:sp>
            <p:nvSpPr>
              <p:cNvPr id="55" name="Line 1095"/>
              <p:cNvSpPr>
                <a:spLocks noChangeShapeType="1"/>
              </p:cNvSpPr>
              <p:nvPr/>
            </p:nvSpPr>
            <p:spPr bwMode="auto">
              <a:xfrm>
                <a:off x="2208" y="1584"/>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6" name="Text Box 1097"/>
              <p:cNvSpPr txBox="1">
                <a:spLocks noChangeArrowheads="1"/>
              </p:cNvSpPr>
              <p:nvPr/>
            </p:nvSpPr>
            <p:spPr bwMode="auto">
              <a:xfrm>
                <a:off x="1838" y="1527"/>
                <a:ext cx="4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r>
                  <a:rPr lang="fr-FR" sz="1800" b="0" dirty="0"/>
                  <a:t>DIFS</a:t>
                </a:r>
                <a:endParaRPr lang="fr-FR" dirty="0"/>
              </a:p>
            </p:txBody>
          </p:sp>
        </p:grpSp>
        <p:grpSp>
          <p:nvGrpSpPr>
            <p:cNvPr id="52" name="Group 1100"/>
            <p:cNvGrpSpPr>
              <a:grpSpLocks/>
            </p:cNvGrpSpPr>
            <p:nvPr/>
          </p:nvGrpSpPr>
          <p:grpSpPr bwMode="auto">
            <a:xfrm>
              <a:off x="1839" y="2199"/>
              <a:ext cx="428" cy="537"/>
              <a:chOff x="1839" y="2199"/>
              <a:chExt cx="428" cy="537"/>
            </a:xfrm>
          </p:grpSpPr>
          <p:sp>
            <p:nvSpPr>
              <p:cNvPr id="53" name="Line 1096"/>
              <p:cNvSpPr>
                <a:spLocks noChangeShapeType="1"/>
              </p:cNvSpPr>
              <p:nvPr/>
            </p:nvSpPr>
            <p:spPr bwMode="auto">
              <a:xfrm>
                <a:off x="2208" y="225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4" name="Text Box 1098"/>
              <p:cNvSpPr txBox="1">
                <a:spLocks noChangeArrowheads="1"/>
              </p:cNvSpPr>
              <p:nvPr/>
            </p:nvSpPr>
            <p:spPr bwMode="auto">
              <a:xfrm>
                <a:off x="1839" y="2199"/>
                <a:ext cx="4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r>
                  <a:rPr lang="fr-FR" sz="1800" b="0"/>
                  <a:t>DIFS</a:t>
                </a:r>
                <a:endParaRPr lang="fr-FR"/>
              </a:p>
            </p:txBody>
          </p:sp>
        </p:grpSp>
      </p:grpSp>
      <p:grpSp>
        <p:nvGrpSpPr>
          <p:cNvPr id="57" name="Group 1117"/>
          <p:cNvGrpSpPr>
            <a:grpSpLocks/>
          </p:cNvGrpSpPr>
          <p:nvPr/>
        </p:nvGrpSpPr>
        <p:grpSpPr bwMode="auto">
          <a:xfrm>
            <a:off x="4862513" y="4374530"/>
            <a:ext cx="641350" cy="884237"/>
            <a:chOff x="3063" y="3091"/>
            <a:chExt cx="404" cy="557"/>
          </a:xfrm>
        </p:grpSpPr>
        <p:sp>
          <p:nvSpPr>
            <p:cNvPr id="58" name="Line 1106"/>
            <p:cNvSpPr>
              <a:spLocks noChangeShapeType="1"/>
            </p:cNvSpPr>
            <p:nvPr/>
          </p:nvSpPr>
          <p:spPr bwMode="auto">
            <a:xfrm>
              <a:off x="3120"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9" name="Line 1107"/>
            <p:cNvSpPr>
              <a:spLocks noChangeShapeType="1"/>
            </p:cNvSpPr>
            <p:nvPr/>
          </p:nvSpPr>
          <p:spPr bwMode="auto">
            <a:xfrm>
              <a:off x="3408" y="316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0" name="Text Box 1108"/>
            <p:cNvSpPr txBox="1">
              <a:spLocks noChangeArrowheads="1"/>
            </p:cNvSpPr>
            <p:nvPr/>
          </p:nvSpPr>
          <p:spPr bwMode="auto">
            <a:xfrm>
              <a:off x="3063" y="3091"/>
              <a:ext cx="40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r>
                <a:rPr lang="fr-FR" sz="1800" b="0"/>
                <a:t>SIFS</a:t>
              </a:r>
              <a:endParaRPr lang="fr-FR"/>
            </a:p>
          </p:txBody>
        </p:sp>
      </p:grpSp>
      <p:grpSp>
        <p:nvGrpSpPr>
          <p:cNvPr id="61" name="Group 1109"/>
          <p:cNvGrpSpPr>
            <a:grpSpLocks/>
          </p:cNvGrpSpPr>
          <p:nvPr/>
        </p:nvGrpSpPr>
        <p:grpSpPr bwMode="auto">
          <a:xfrm>
            <a:off x="6196013" y="3415680"/>
            <a:ext cx="679450" cy="852487"/>
            <a:chOff x="3087" y="2199"/>
            <a:chExt cx="428" cy="537"/>
          </a:xfrm>
        </p:grpSpPr>
        <p:grpSp>
          <p:nvGrpSpPr>
            <p:cNvPr id="62" name="Group 1110"/>
            <p:cNvGrpSpPr>
              <a:grpSpLocks/>
            </p:cNvGrpSpPr>
            <p:nvPr/>
          </p:nvGrpSpPr>
          <p:grpSpPr bwMode="auto">
            <a:xfrm>
              <a:off x="3087" y="2199"/>
              <a:ext cx="428" cy="537"/>
              <a:chOff x="1839" y="2199"/>
              <a:chExt cx="428" cy="537"/>
            </a:xfrm>
          </p:grpSpPr>
          <p:sp>
            <p:nvSpPr>
              <p:cNvPr id="64" name="Line 1111"/>
              <p:cNvSpPr>
                <a:spLocks noChangeShapeType="1"/>
              </p:cNvSpPr>
              <p:nvPr/>
            </p:nvSpPr>
            <p:spPr bwMode="auto">
              <a:xfrm>
                <a:off x="2208" y="225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 name="Text Box 1112"/>
              <p:cNvSpPr txBox="1">
                <a:spLocks noChangeArrowheads="1"/>
              </p:cNvSpPr>
              <p:nvPr/>
            </p:nvSpPr>
            <p:spPr bwMode="auto">
              <a:xfrm>
                <a:off x="1839" y="2199"/>
                <a:ext cx="42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r>
                  <a:rPr lang="fr-FR" sz="1800" b="0"/>
                  <a:t>DIFS</a:t>
                </a:r>
                <a:endParaRPr lang="fr-FR"/>
              </a:p>
            </p:txBody>
          </p:sp>
        </p:grpSp>
        <p:sp>
          <p:nvSpPr>
            <p:cNvPr id="63" name="Line 1113"/>
            <p:cNvSpPr>
              <a:spLocks noChangeShapeType="1"/>
            </p:cNvSpPr>
            <p:nvPr/>
          </p:nvSpPr>
          <p:spPr bwMode="auto">
            <a:xfrm>
              <a:off x="3120" y="225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68" name="ZoneTexte 67"/>
          <p:cNvSpPr txBox="1"/>
          <p:nvPr/>
        </p:nvSpPr>
        <p:spPr>
          <a:xfrm>
            <a:off x="247544" y="908720"/>
            <a:ext cx="8896455" cy="1077218"/>
          </a:xfrm>
          <a:prstGeom prst="rect">
            <a:avLst/>
          </a:prstGeom>
          <a:noFill/>
        </p:spPr>
        <p:txBody>
          <a:bodyPr wrap="square" rtlCol="0">
            <a:spAutoFit/>
          </a:bodyPr>
          <a:lstStyle/>
          <a:p>
            <a:pPr marL="457200" indent="-457200">
              <a:buBlip>
                <a:blip r:embed="rId2"/>
              </a:buBlip>
            </a:pPr>
            <a:r>
              <a:rPr lang="en-US" altLang="fr-FR" sz="3200" dirty="0">
                <a:solidFill>
                  <a:srgbClr val="002060"/>
                </a:solidFill>
                <a:latin typeface="+mj-lt"/>
                <a:cs typeface="Arial" panose="020B0604020202020204" pitchFamily="34" charset="0"/>
              </a:rPr>
              <a:t>DCF (Distributed Coordination Function): </a:t>
            </a:r>
            <a:r>
              <a:rPr lang="en-US" altLang="fr-FR" sz="3200" dirty="0" err="1">
                <a:solidFill>
                  <a:srgbClr val="002060"/>
                </a:solidFill>
                <a:latin typeface="+mj-lt"/>
                <a:cs typeface="Arial" panose="020B0604020202020204" pitchFamily="34" charset="0"/>
              </a:rPr>
              <a:t>fonction</a:t>
            </a:r>
            <a:r>
              <a:rPr lang="en-US" altLang="fr-FR" sz="3200" dirty="0">
                <a:solidFill>
                  <a:srgbClr val="002060"/>
                </a:solidFill>
                <a:latin typeface="+mj-lt"/>
                <a:cs typeface="Arial" panose="020B0604020202020204" pitchFamily="34" charset="0"/>
              </a:rPr>
              <a:t> de base</a:t>
            </a:r>
          </a:p>
        </p:txBody>
      </p:sp>
      <p:sp>
        <p:nvSpPr>
          <p:cNvPr id="67" name="Cylindre 66">
            <a:extLst>
              <a:ext uri="{FF2B5EF4-FFF2-40B4-BE49-F238E27FC236}">
                <a16:creationId xmlns:a16="http://schemas.microsoft.com/office/drawing/2014/main" id="{6D953F01-FB62-4DF8-BBED-777948799137}"/>
              </a:ext>
            </a:extLst>
          </p:cNvPr>
          <p:cNvSpPr/>
          <p:nvPr/>
        </p:nvSpPr>
        <p:spPr>
          <a:xfrm rot="16200000">
            <a:off x="4602614" y="2180590"/>
            <a:ext cx="136594" cy="7739291"/>
          </a:xfrm>
          <a:prstGeom prst="can">
            <a:avLst/>
          </a:pr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9" name="ZoneTexte 68">
            <a:extLst>
              <a:ext uri="{FF2B5EF4-FFF2-40B4-BE49-F238E27FC236}">
                <a16:creationId xmlns:a16="http://schemas.microsoft.com/office/drawing/2014/main" id="{033CC1A7-C05C-4DC0-814C-6971B62A8181}"/>
              </a:ext>
            </a:extLst>
          </p:cNvPr>
          <p:cNvSpPr txBox="1"/>
          <p:nvPr/>
        </p:nvSpPr>
        <p:spPr>
          <a:xfrm>
            <a:off x="652706" y="5589240"/>
            <a:ext cx="1445267" cy="369332"/>
          </a:xfrm>
          <a:prstGeom prst="rect">
            <a:avLst/>
          </a:prstGeom>
          <a:noFill/>
        </p:spPr>
        <p:txBody>
          <a:bodyPr wrap="none" rtlCol="0">
            <a:spAutoFit/>
          </a:bodyPr>
          <a:lstStyle/>
          <a:p>
            <a:r>
              <a:rPr lang="fr-FR" b="1" i="1" dirty="0">
                <a:solidFill>
                  <a:srgbClr val="C00000"/>
                </a:solidFill>
              </a:rPr>
              <a:t>Canal occupé</a:t>
            </a:r>
          </a:p>
        </p:txBody>
      </p:sp>
      <p:cxnSp>
        <p:nvCxnSpPr>
          <p:cNvPr id="5" name="Connecteur droit avec flèche 4">
            <a:extLst>
              <a:ext uri="{FF2B5EF4-FFF2-40B4-BE49-F238E27FC236}">
                <a16:creationId xmlns:a16="http://schemas.microsoft.com/office/drawing/2014/main" id="{6AF3ABA6-B850-490D-9D48-654BEDFAE169}"/>
              </a:ext>
            </a:extLst>
          </p:cNvPr>
          <p:cNvCxnSpPr/>
          <p:nvPr/>
        </p:nvCxnSpPr>
        <p:spPr>
          <a:xfrm>
            <a:off x="2057400" y="2432365"/>
            <a:ext cx="0" cy="35192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70" name="Text Box 1097">
            <a:extLst>
              <a:ext uri="{FF2B5EF4-FFF2-40B4-BE49-F238E27FC236}">
                <a16:creationId xmlns:a16="http://schemas.microsoft.com/office/drawing/2014/main" id="{4F932A85-1E78-465F-846E-AFA52212B044}"/>
              </a:ext>
            </a:extLst>
          </p:cNvPr>
          <p:cNvSpPr txBox="1">
            <a:spLocks noChangeArrowheads="1"/>
          </p:cNvSpPr>
          <p:nvPr/>
        </p:nvSpPr>
        <p:spPr bwMode="auto">
          <a:xfrm>
            <a:off x="346075" y="2774404"/>
            <a:ext cx="678840"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r>
              <a:rPr lang="fr-FR" sz="1200" b="0" dirty="0" err="1"/>
              <a:t>Backoff</a:t>
            </a:r>
            <a:endParaRPr lang="fr-FR" sz="1100" dirty="0"/>
          </a:p>
        </p:txBody>
      </p:sp>
      <p:sp>
        <p:nvSpPr>
          <p:cNvPr id="71" name="Title 1">
            <a:extLst>
              <a:ext uri="{FF2B5EF4-FFF2-40B4-BE49-F238E27FC236}">
                <a16:creationId xmlns:a16="http://schemas.microsoft.com/office/drawing/2014/main" id="{3F7161E3-6B22-46F5-BE2E-9C6709095ADD}"/>
              </a:ext>
            </a:extLst>
          </p:cNvPr>
          <p:cNvSpPr txBox="1">
            <a:spLocks/>
          </p:cNvSpPr>
          <p:nvPr/>
        </p:nvSpPr>
        <p:spPr>
          <a:xfrm>
            <a:off x="-146349" y="-184356"/>
            <a:ext cx="9290349"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2"/>
              </a:buBlip>
            </a:pPr>
            <a:r>
              <a:rPr lang="en-US" sz="4000" dirty="0" err="1">
                <a:latin typeface="+mn-lt"/>
              </a:rPr>
              <a:t>Méthodes</a:t>
            </a:r>
            <a:r>
              <a:rPr lang="en-US" sz="4000" dirty="0">
                <a:latin typeface="+mn-lt"/>
              </a:rPr>
              <a:t> </a:t>
            </a:r>
            <a:r>
              <a:rPr lang="en-US" sz="4000" dirty="0" err="1">
                <a:latin typeface="+mn-lt"/>
              </a:rPr>
              <a:t>d’accès</a:t>
            </a:r>
            <a:r>
              <a:rPr lang="en-US" sz="4000" dirty="0">
                <a:latin typeface="+mn-lt"/>
              </a:rPr>
              <a:t> CSMA/CA </a:t>
            </a:r>
            <a:r>
              <a:rPr lang="en-US" sz="3200" dirty="0">
                <a:latin typeface="+mn-lt"/>
              </a:rPr>
              <a:t>(5/13)</a:t>
            </a:r>
            <a:endParaRPr lang="fr-FR" sz="4000" dirty="0">
              <a:latin typeface="+mn-lt"/>
            </a:endParaRPr>
          </a:p>
        </p:txBody>
      </p:sp>
    </p:spTree>
    <p:extLst>
      <p:ext uri="{BB962C8B-B14F-4D97-AF65-F5344CB8AC3E}">
        <p14:creationId xmlns:p14="http://schemas.microsoft.com/office/powerpoint/2010/main" val="351974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9"/>
                                        </p:tgtEl>
                                        <p:attrNameLst>
                                          <p:attrName>style.visibility</p:attrName>
                                        </p:attrNameLst>
                                      </p:cBhvr>
                                      <p:to>
                                        <p:strVal val="visible"/>
                                      </p:to>
                                    </p:se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wipe(left)">
                                      <p:cBhvr>
                                        <p:cTn id="14" dur="500"/>
                                        <p:tgtEl>
                                          <p:spTgt spid="34"/>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wipe(left)">
                                      <p:cBhvr>
                                        <p:cTn id="20" dur="500"/>
                                        <p:tgtEl>
                                          <p:spTgt spid="39"/>
                                        </p:tgtEl>
                                      </p:cBhvr>
                                    </p:animEffect>
                                  </p:childTnLst>
                                </p:cTn>
                              </p:par>
                            </p:childTnLst>
                          </p:cTn>
                        </p:par>
                        <p:par>
                          <p:cTn id="21" fill="hold">
                            <p:stCondLst>
                              <p:cond delay="20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childTnLst>
                          </p:cTn>
                        </p:par>
                        <p:par>
                          <p:cTn id="29" fill="hold">
                            <p:stCondLst>
                              <p:cond delay="3000"/>
                            </p:stCondLst>
                            <p:childTnLst>
                              <p:par>
                                <p:cTn id="30" presetID="22" presetClass="entr" presetSubtype="8"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left)">
                                      <p:cBhvr>
                                        <p:cTn id="32" dur="500"/>
                                        <p:tgtEl>
                                          <p:spTgt spid="47"/>
                                        </p:tgtEl>
                                      </p:cBhvr>
                                    </p:animEffect>
                                  </p:childTnLst>
                                </p:cTn>
                              </p:par>
                            </p:childTnLst>
                          </p:cTn>
                        </p:par>
                        <p:par>
                          <p:cTn id="33" fill="hold">
                            <p:stCondLst>
                              <p:cond delay="3500"/>
                            </p:stCondLst>
                            <p:childTnLst>
                              <p:par>
                                <p:cTn id="34" presetID="22" presetClass="entr" presetSubtype="8" fill="hold" nodeType="afterEffect">
                                  <p:stCondLst>
                                    <p:cond delay="0"/>
                                  </p:stCondLst>
                                  <p:childTnLst>
                                    <p:set>
                                      <p:cBhvr>
                                        <p:cTn id="35" dur="1" fill="hold">
                                          <p:stCondLst>
                                            <p:cond delay="0"/>
                                          </p:stCondLst>
                                        </p:cTn>
                                        <p:tgtEl>
                                          <p:spTgt spid="61"/>
                                        </p:tgtEl>
                                        <p:attrNameLst>
                                          <p:attrName>style.visibility</p:attrName>
                                        </p:attrNameLst>
                                      </p:cBhvr>
                                      <p:to>
                                        <p:strVal val="visible"/>
                                      </p:to>
                                    </p:set>
                                    <p:animEffect transition="in" filter="wipe(left)">
                                      <p:cBhvr>
                                        <p:cTn id="36" dur="500"/>
                                        <p:tgtEl>
                                          <p:spTgt spid="61"/>
                                        </p:tgtEl>
                                      </p:cBhvr>
                                    </p:animEffect>
                                  </p:childTnLst>
                                </p:cTn>
                              </p:par>
                            </p:childTnLst>
                          </p:cTn>
                        </p:par>
                        <p:par>
                          <p:cTn id="37" fill="hold">
                            <p:stCondLst>
                              <p:cond delay="4000"/>
                            </p:stCondLst>
                            <p:childTnLst>
                              <p:par>
                                <p:cTn id="38" presetID="22" presetClass="entr" presetSubtype="8" fill="hold" nodeType="after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childTnLst>
                          </p:cTn>
                        </p:par>
                        <p:par>
                          <p:cTn id="41" fill="hold">
                            <p:stCondLst>
                              <p:cond delay="4500"/>
                            </p:stCondLst>
                            <p:childTnLst>
                              <p:par>
                                <p:cTn id="42" presetID="22" presetClass="entr" presetSubtype="8"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par>
                          <p:cTn id="45" fill="hold">
                            <p:stCondLst>
                              <p:cond delay="5000"/>
                            </p:stCondLst>
                            <p:childTnLst>
                              <p:par>
                                <p:cTn id="46" presetID="22" presetClass="entr" presetSubtype="8"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par>
                          <p:cTn id="49" fill="hold">
                            <p:stCondLst>
                              <p:cond delay="5500"/>
                            </p:stCondLst>
                            <p:childTnLst>
                              <p:par>
                                <p:cTn id="50" presetID="53" presetClass="entr" presetSubtype="16" fill="hold" grpId="0" nodeType="afterEffect">
                                  <p:stCondLst>
                                    <p:cond delay="0"/>
                                  </p:stCondLst>
                                  <p:childTnLst>
                                    <p:set>
                                      <p:cBhvr>
                                        <p:cTn id="51" dur="1" fill="hold">
                                          <p:stCondLst>
                                            <p:cond delay="0"/>
                                          </p:stCondLst>
                                        </p:cTn>
                                        <p:tgtEl>
                                          <p:spTgt spid="69"/>
                                        </p:tgtEl>
                                        <p:attrNameLst>
                                          <p:attrName>style.visibility</p:attrName>
                                        </p:attrNameLst>
                                      </p:cBhvr>
                                      <p:to>
                                        <p:strVal val="visible"/>
                                      </p:to>
                                    </p:set>
                                    <p:anim calcmode="lin" valueType="num">
                                      <p:cBhvr>
                                        <p:cTn id="52" dur="500" fill="hold"/>
                                        <p:tgtEl>
                                          <p:spTgt spid="69"/>
                                        </p:tgtEl>
                                        <p:attrNameLst>
                                          <p:attrName>ppt_w</p:attrName>
                                        </p:attrNameLst>
                                      </p:cBhvr>
                                      <p:tavLst>
                                        <p:tav tm="0">
                                          <p:val>
                                            <p:fltVal val="0"/>
                                          </p:val>
                                        </p:tav>
                                        <p:tav tm="100000">
                                          <p:val>
                                            <p:strVal val="#ppt_w"/>
                                          </p:val>
                                        </p:tav>
                                      </p:tavLst>
                                    </p:anim>
                                    <p:anim calcmode="lin" valueType="num">
                                      <p:cBhvr>
                                        <p:cTn id="53" dur="500" fill="hold"/>
                                        <p:tgtEl>
                                          <p:spTgt spid="69"/>
                                        </p:tgtEl>
                                        <p:attrNameLst>
                                          <p:attrName>ppt_h</p:attrName>
                                        </p:attrNameLst>
                                      </p:cBhvr>
                                      <p:tavLst>
                                        <p:tav tm="0">
                                          <p:val>
                                            <p:fltVal val="0"/>
                                          </p:val>
                                        </p:tav>
                                        <p:tav tm="100000">
                                          <p:val>
                                            <p:strVal val="#ppt_h"/>
                                          </p:val>
                                        </p:tav>
                                      </p:tavLst>
                                    </p:anim>
                                    <p:animEffect transition="in" filter="fade">
                                      <p:cBhvr>
                                        <p:cTn id="5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F1EE9EF7-1663-4D5E-BC81-A13CBDA11409}" type="slidenum">
              <a:rPr lang="fr-FR" smtClean="0"/>
              <a:pPr/>
              <a:t>26</a:t>
            </a:fld>
            <a:endParaRPr lang="fr-FR"/>
          </a:p>
        </p:txBody>
      </p:sp>
      <p:sp>
        <p:nvSpPr>
          <p:cNvPr id="6" name="ZoneTexte 5"/>
          <p:cNvSpPr txBox="1"/>
          <p:nvPr/>
        </p:nvSpPr>
        <p:spPr>
          <a:xfrm>
            <a:off x="467544" y="1493495"/>
            <a:ext cx="8136904" cy="4401205"/>
          </a:xfrm>
          <a:prstGeom prst="rect">
            <a:avLst/>
          </a:prstGeom>
          <a:noFill/>
        </p:spPr>
        <p:txBody>
          <a:bodyPr wrap="square" rtlCol="0">
            <a:spAutoFit/>
          </a:bodyPr>
          <a:lstStyle/>
          <a:p>
            <a:pPr lvl="1" indent="-457200" algn="just">
              <a:buBlip>
                <a:blip r:embed="rId3"/>
              </a:buBlip>
            </a:pPr>
            <a:r>
              <a:rPr lang="fr-FR" altLang="fr-FR" sz="2800" i="1" dirty="0">
                <a:solidFill>
                  <a:schemeClr val="bg1">
                    <a:lumMod val="50000"/>
                  </a:schemeClr>
                </a:solidFill>
              </a:rPr>
              <a:t>Inter Frame </a:t>
            </a:r>
            <a:r>
              <a:rPr lang="fr-FR" altLang="fr-FR" sz="2800" i="1" dirty="0" err="1">
                <a:solidFill>
                  <a:schemeClr val="bg1">
                    <a:lumMod val="50000"/>
                  </a:schemeClr>
                </a:solidFill>
              </a:rPr>
              <a:t>Space</a:t>
            </a:r>
            <a:r>
              <a:rPr lang="fr-FR" altLang="fr-FR" sz="2800" i="1" dirty="0">
                <a:solidFill>
                  <a:schemeClr val="bg1">
                    <a:lumMod val="50000"/>
                  </a:schemeClr>
                </a:solidFill>
              </a:rPr>
              <a:t> </a:t>
            </a:r>
            <a:r>
              <a:rPr lang="fr-FR" altLang="fr-FR" sz="2800" dirty="0">
                <a:solidFill>
                  <a:schemeClr val="bg1">
                    <a:lumMod val="50000"/>
                  </a:schemeClr>
                </a:solidFill>
              </a:rPr>
              <a:t>(</a:t>
            </a:r>
            <a:r>
              <a:rPr lang="fr-FR" altLang="fr-FR" sz="2800" i="1" dirty="0">
                <a:solidFill>
                  <a:schemeClr val="bg1">
                    <a:lumMod val="50000"/>
                  </a:schemeClr>
                </a:solidFill>
              </a:rPr>
              <a:t>IFS</a:t>
            </a:r>
            <a:r>
              <a:rPr lang="fr-FR" altLang="fr-FR" sz="2800" dirty="0">
                <a:solidFill>
                  <a:schemeClr val="bg1">
                    <a:lumMod val="50000"/>
                  </a:schemeClr>
                </a:solidFill>
              </a:rPr>
              <a:t>)</a:t>
            </a:r>
          </a:p>
          <a:p>
            <a:pPr marL="742950" lvl="2" indent="-285750" algn="just">
              <a:buBlip>
                <a:blip r:embed="rId4"/>
              </a:buBlip>
            </a:pPr>
            <a:r>
              <a:rPr lang="fr-FR" sz="2000" dirty="0"/>
              <a:t>L’accès au support est contrôlé par l’utilisation d’espace </a:t>
            </a:r>
            <a:r>
              <a:rPr lang="fr-FR" sz="2000" dirty="0" err="1"/>
              <a:t>intertrame</a:t>
            </a:r>
            <a:r>
              <a:rPr lang="fr-FR" sz="2000" dirty="0"/>
              <a:t>, ou </a:t>
            </a:r>
            <a:r>
              <a:rPr lang="fr-FR" sz="2000" b="1" dirty="0"/>
              <a:t>IFS</a:t>
            </a:r>
            <a:r>
              <a:rPr lang="fr-FR" sz="2000" dirty="0"/>
              <a:t> ( Inter Frame </a:t>
            </a:r>
            <a:r>
              <a:rPr lang="fr-FR" sz="2000" dirty="0" err="1"/>
              <a:t>Spacing</a:t>
            </a:r>
            <a:r>
              <a:rPr lang="fr-FR" sz="2000" dirty="0"/>
              <a:t> ) qui correspond a l’intervalle de temps entre la transmission de deux trames. 3 types IFS:</a:t>
            </a:r>
            <a:endParaRPr lang="fr-FR" altLang="fr-FR" sz="2000" b="1" dirty="0">
              <a:solidFill>
                <a:schemeClr val="bg1">
                  <a:lumMod val="50000"/>
                </a:schemeClr>
              </a:solidFill>
            </a:endParaRPr>
          </a:p>
          <a:p>
            <a:pPr marL="979488" lvl="2" indent="-80963" algn="just">
              <a:buBlip>
                <a:blip r:embed="rId4"/>
              </a:buBlip>
            </a:pPr>
            <a:r>
              <a:rPr lang="fr-FR" b="1" dirty="0">
                <a:solidFill>
                  <a:srgbClr val="C00000"/>
                </a:solidFill>
              </a:rPr>
              <a:t>SIFS</a:t>
            </a:r>
            <a:r>
              <a:rPr lang="fr-FR" dirty="0">
                <a:solidFill>
                  <a:srgbClr val="C00000"/>
                </a:solidFill>
              </a:rPr>
              <a:t> (</a:t>
            </a:r>
            <a:r>
              <a:rPr lang="fr-FR" b="1" i="1" dirty="0">
                <a:solidFill>
                  <a:srgbClr val="C00000"/>
                </a:solidFill>
              </a:rPr>
              <a:t>Short Inter Frame </a:t>
            </a:r>
            <a:r>
              <a:rPr lang="fr-FR" b="1" i="1" dirty="0" err="1">
                <a:solidFill>
                  <a:srgbClr val="C00000"/>
                </a:solidFill>
              </a:rPr>
              <a:t>Space</a:t>
            </a:r>
            <a:r>
              <a:rPr lang="fr-FR" dirty="0">
                <a:solidFill>
                  <a:srgbClr val="C00000"/>
                </a:solidFill>
              </a:rPr>
              <a:t>) </a:t>
            </a:r>
            <a:r>
              <a:rPr lang="fr-FR" dirty="0"/>
              <a:t>est utilisé pour séparer les transmissions appartenant à un même dialogue (</a:t>
            </a:r>
            <a:r>
              <a:rPr lang="fr-FR" dirty="0" err="1"/>
              <a:t>eg</a:t>
            </a:r>
            <a:r>
              <a:rPr lang="fr-FR" dirty="0"/>
              <a:t>. Fragment – </a:t>
            </a:r>
            <a:r>
              <a:rPr lang="fr-FR" dirty="0" err="1"/>
              <a:t>Ack</a:t>
            </a:r>
            <a:r>
              <a:rPr lang="fr-FR" dirty="0"/>
              <a:t>). </a:t>
            </a:r>
          </a:p>
          <a:p>
            <a:pPr marL="979488" lvl="2" indent="-80963" algn="just">
              <a:buBlip>
                <a:blip r:embed="rId4"/>
              </a:buBlip>
            </a:pPr>
            <a:r>
              <a:rPr lang="fr-FR" b="1" dirty="0">
                <a:solidFill>
                  <a:srgbClr val="C00000"/>
                </a:solidFill>
              </a:rPr>
              <a:t>DIFS </a:t>
            </a:r>
            <a:r>
              <a:rPr lang="fr-FR" sz="2000" dirty="0">
                <a:solidFill>
                  <a:srgbClr val="C00000"/>
                </a:solidFill>
              </a:rPr>
              <a:t>(</a:t>
            </a:r>
            <a:r>
              <a:rPr lang="fr-FR" b="1" i="1" dirty="0" err="1">
                <a:solidFill>
                  <a:srgbClr val="C00000"/>
                </a:solidFill>
              </a:rPr>
              <a:t>Distributed</a:t>
            </a:r>
            <a:r>
              <a:rPr lang="fr-FR" b="1" i="1" dirty="0">
                <a:solidFill>
                  <a:srgbClr val="C00000"/>
                </a:solidFill>
              </a:rPr>
              <a:t> IFS</a:t>
            </a:r>
            <a:r>
              <a:rPr lang="fr-FR" i="1" dirty="0">
                <a:solidFill>
                  <a:srgbClr val="C00000"/>
                </a:solidFill>
              </a:rPr>
              <a:t>)</a:t>
            </a:r>
            <a:r>
              <a:rPr lang="fr-FR" b="1" i="1" dirty="0">
                <a:solidFill>
                  <a:srgbClr val="C00000"/>
                </a:solidFill>
              </a:rPr>
              <a:t> </a:t>
            </a:r>
            <a:r>
              <a:rPr lang="fr-FR" dirty="0"/>
              <a:t>est utilisé par une station voulant commencer une nouvelle transmission</a:t>
            </a:r>
          </a:p>
          <a:p>
            <a:pPr marL="979488" lvl="2" indent="-80963" algn="just">
              <a:buBlip>
                <a:blip r:embed="rId4"/>
              </a:buBlip>
            </a:pPr>
            <a:r>
              <a:rPr lang="fr-FR" b="1" dirty="0">
                <a:solidFill>
                  <a:srgbClr val="C00000"/>
                </a:solidFill>
              </a:rPr>
              <a:t>PIFS</a:t>
            </a:r>
            <a:r>
              <a:rPr lang="fr-FR" dirty="0">
                <a:solidFill>
                  <a:srgbClr val="C00000"/>
                </a:solidFill>
              </a:rPr>
              <a:t> </a:t>
            </a:r>
            <a:r>
              <a:rPr lang="fr-FR" b="1" i="1" dirty="0">
                <a:solidFill>
                  <a:srgbClr val="C00000"/>
                </a:solidFill>
              </a:rPr>
              <a:t>(Point Coordination IFS</a:t>
            </a:r>
            <a:r>
              <a:rPr lang="fr-FR" i="1" dirty="0">
                <a:solidFill>
                  <a:srgbClr val="C00000"/>
                </a:solidFill>
              </a:rPr>
              <a:t>)</a:t>
            </a:r>
            <a:r>
              <a:rPr lang="fr-FR" b="1" i="1" dirty="0">
                <a:solidFill>
                  <a:srgbClr val="C00000"/>
                </a:solidFill>
              </a:rPr>
              <a:t> </a:t>
            </a:r>
            <a:r>
              <a:rPr lang="fr-FR" dirty="0"/>
              <a:t>est utilisé par l’AP pour gagner l’accès au support avant n’importe quelle autre station</a:t>
            </a:r>
          </a:p>
          <a:p>
            <a:pPr marL="742950" lvl="2" indent="-285750" algn="just">
              <a:buBlip>
                <a:blip r:embed="rId4"/>
              </a:buBlip>
            </a:pPr>
            <a:endParaRPr lang="fr-FR" dirty="0"/>
          </a:p>
          <a:p>
            <a:pPr marL="457200" lvl="2" algn="just"/>
            <a:endParaRPr lang="fr-FR" dirty="0"/>
          </a:p>
          <a:p>
            <a:pPr marL="0" lvl="1" algn="just"/>
            <a:endParaRPr lang="fr-FR" altLang="fr-FR" sz="2800" b="1" dirty="0">
              <a:solidFill>
                <a:schemeClr val="bg1">
                  <a:lumMod val="50000"/>
                </a:schemeClr>
              </a:solidFill>
            </a:endParaRPr>
          </a:p>
          <a:p>
            <a:endParaRPr lang="fr-FR" dirty="0"/>
          </a:p>
        </p:txBody>
      </p:sp>
      <p:sp>
        <p:nvSpPr>
          <p:cNvPr id="7" name="ZoneTexte 6"/>
          <p:cNvSpPr txBox="1"/>
          <p:nvPr/>
        </p:nvSpPr>
        <p:spPr>
          <a:xfrm>
            <a:off x="247545" y="908720"/>
            <a:ext cx="8293012" cy="584775"/>
          </a:xfrm>
          <a:prstGeom prst="rect">
            <a:avLst/>
          </a:prstGeom>
          <a:noFill/>
        </p:spPr>
        <p:txBody>
          <a:bodyPr wrap="square" rtlCol="0">
            <a:spAutoFit/>
          </a:bodyPr>
          <a:lstStyle/>
          <a:p>
            <a:pPr marL="457200" indent="-457200">
              <a:buBlip>
                <a:blip r:embed="rId5"/>
              </a:buBlip>
            </a:pPr>
            <a:r>
              <a:rPr lang="en-US" altLang="fr-FR" sz="3200" dirty="0">
                <a:solidFill>
                  <a:srgbClr val="002060"/>
                </a:solidFill>
                <a:latin typeface="+mj-lt"/>
                <a:cs typeface="Arial" panose="020B0604020202020204" pitchFamily="34" charset="0"/>
              </a:rPr>
              <a:t>Le </a:t>
            </a:r>
            <a:r>
              <a:rPr lang="en-US" altLang="fr-FR" sz="3200" dirty="0" err="1">
                <a:solidFill>
                  <a:srgbClr val="002060"/>
                </a:solidFill>
                <a:latin typeface="+mj-lt"/>
                <a:cs typeface="Arial" panose="020B0604020202020204" pitchFamily="34" charset="0"/>
              </a:rPr>
              <a:t>protocole</a:t>
            </a:r>
            <a:r>
              <a:rPr lang="en-US" altLang="fr-FR" sz="3200" dirty="0">
                <a:solidFill>
                  <a:srgbClr val="002060"/>
                </a:solidFill>
                <a:latin typeface="+mj-lt"/>
                <a:cs typeface="Arial" panose="020B0604020202020204" pitchFamily="34" charset="0"/>
              </a:rPr>
              <a:t> CSMA/CA</a:t>
            </a:r>
          </a:p>
        </p:txBody>
      </p:sp>
      <p:graphicFrame>
        <p:nvGraphicFramePr>
          <p:cNvPr id="10" name="Objet 9"/>
          <p:cNvGraphicFramePr>
            <a:graphicFrameLocks noChangeAspect="1"/>
          </p:cNvGraphicFramePr>
          <p:nvPr>
            <p:extLst>
              <p:ext uri="{D42A27DB-BD31-4B8C-83A1-F6EECF244321}">
                <p14:modId xmlns:p14="http://schemas.microsoft.com/office/powerpoint/2010/main" val="3537983006"/>
              </p:ext>
            </p:extLst>
          </p:nvPr>
        </p:nvGraphicFramePr>
        <p:xfrm>
          <a:off x="467544" y="4563488"/>
          <a:ext cx="8351912" cy="2033864"/>
        </p:xfrm>
        <a:graphic>
          <a:graphicData uri="http://schemas.openxmlformats.org/presentationml/2006/ole">
            <mc:AlternateContent xmlns:mc="http://schemas.openxmlformats.org/markup-compatibility/2006">
              <mc:Choice xmlns:v="urn:schemas-microsoft-com:vml" Requires="v">
                <p:oleObj spid="_x0000_s2730" name="Image bitmap" r:id="rId6" imgW="6687483" imgH="1628571" progId="PBrush">
                  <p:embed/>
                </p:oleObj>
              </mc:Choice>
              <mc:Fallback>
                <p:oleObj name="Image bitmap" r:id="rId6" imgW="6687483" imgH="1628571" progId="PBrush">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544" y="4563488"/>
                        <a:ext cx="8351912" cy="2033864"/>
                      </a:xfrm>
                      <a:prstGeom prst="rect">
                        <a:avLst/>
                      </a:prstGeom>
                      <a:noFill/>
                      <a:ln>
                        <a:noFill/>
                      </a:ln>
                      <a:effectLst/>
                    </p:spPr>
                  </p:pic>
                </p:oleObj>
              </mc:Fallback>
            </mc:AlternateContent>
          </a:graphicData>
        </a:graphic>
      </p:graphicFrame>
      <p:sp>
        <p:nvSpPr>
          <p:cNvPr id="9" name="Title 1">
            <a:extLst>
              <a:ext uri="{FF2B5EF4-FFF2-40B4-BE49-F238E27FC236}">
                <a16:creationId xmlns:a16="http://schemas.microsoft.com/office/drawing/2014/main" id="{9405CAA7-1873-4F7E-8DF0-A293101C7604}"/>
              </a:ext>
            </a:extLst>
          </p:cNvPr>
          <p:cNvSpPr txBox="1">
            <a:spLocks/>
          </p:cNvSpPr>
          <p:nvPr/>
        </p:nvSpPr>
        <p:spPr>
          <a:xfrm>
            <a:off x="-146349" y="-184356"/>
            <a:ext cx="9290349"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5"/>
              </a:buBlip>
            </a:pPr>
            <a:r>
              <a:rPr lang="en-US" sz="4000" dirty="0" err="1">
                <a:latin typeface="+mn-lt"/>
              </a:rPr>
              <a:t>Méthodes</a:t>
            </a:r>
            <a:r>
              <a:rPr lang="en-US" sz="4000" dirty="0">
                <a:latin typeface="+mn-lt"/>
              </a:rPr>
              <a:t> </a:t>
            </a:r>
            <a:r>
              <a:rPr lang="en-US" sz="4000" dirty="0" err="1">
                <a:latin typeface="+mn-lt"/>
              </a:rPr>
              <a:t>d’accès</a:t>
            </a:r>
            <a:r>
              <a:rPr lang="en-US" sz="4000" dirty="0">
                <a:latin typeface="+mn-lt"/>
              </a:rPr>
              <a:t> CSMA/CA </a:t>
            </a:r>
            <a:r>
              <a:rPr lang="en-US" sz="3200" dirty="0">
                <a:latin typeface="+mn-lt"/>
              </a:rPr>
              <a:t>(6/13)</a:t>
            </a:r>
            <a:endParaRPr lang="fr-FR" sz="4000" dirty="0">
              <a:latin typeface="+mn-lt"/>
            </a:endParaRPr>
          </a:p>
        </p:txBody>
      </p:sp>
    </p:spTree>
    <p:extLst>
      <p:ext uri="{BB962C8B-B14F-4D97-AF65-F5344CB8AC3E}">
        <p14:creationId xmlns:p14="http://schemas.microsoft.com/office/powerpoint/2010/main" val="3333567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67544" y="1493495"/>
            <a:ext cx="8136904" cy="4247317"/>
          </a:xfrm>
          <a:prstGeom prst="rect">
            <a:avLst/>
          </a:prstGeom>
          <a:noFill/>
        </p:spPr>
        <p:txBody>
          <a:bodyPr wrap="square" rtlCol="0">
            <a:spAutoFit/>
          </a:bodyPr>
          <a:lstStyle/>
          <a:p>
            <a:pPr lvl="1" indent="-457200" algn="just">
              <a:buBlip>
                <a:blip r:embed="rId3"/>
              </a:buBlip>
            </a:pPr>
            <a:r>
              <a:rPr lang="fr-FR" altLang="fr-FR" sz="2800" dirty="0">
                <a:solidFill>
                  <a:schemeClr val="bg1">
                    <a:lumMod val="50000"/>
                  </a:schemeClr>
                </a:solidFill>
              </a:rPr>
              <a:t>Principe</a:t>
            </a:r>
          </a:p>
          <a:p>
            <a:pPr marL="742950" lvl="2" indent="-285750" algn="just">
              <a:buBlip>
                <a:blip r:embed="rId4"/>
              </a:buBlip>
            </a:pPr>
            <a:r>
              <a:rPr lang="fr-CA" sz="2400" dirty="0"/>
              <a:t>CSMA/CA est le protocole CSMA couplé à une </a:t>
            </a:r>
            <a:r>
              <a:rPr lang="fr-CA" sz="2400" b="1" dirty="0"/>
              <a:t>« fiabilité »</a:t>
            </a:r>
          </a:p>
          <a:p>
            <a:pPr marL="742950" lvl="2" indent="-285750" algn="just">
              <a:buBlip>
                <a:blip r:embed="rId4"/>
              </a:buBlip>
            </a:pPr>
            <a:r>
              <a:rPr lang="fr-CA" sz="2400" dirty="0"/>
              <a:t>Le principe de base de CSMA/CA sont: </a:t>
            </a:r>
          </a:p>
          <a:p>
            <a:pPr marL="800100" algn="just">
              <a:spcBef>
                <a:spcPct val="20000"/>
              </a:spcBef>
              <a:buFontTx/>
              <a:buAutoNum type="arabicParenR"/>
            </a:pPr>
            <a:r>
              <a:rPr lang="fi-FI" sz="2200" dirty="0"/>
              <a:t> Écoute du canal,</a:t>
            </a:r>
          </a:p>
          <a:p>
            <a:pPr marL="800100" algn="just">
              <a:spcBef>
                <a:spcPct val="20000"/>
              </a:spcBef>
              <a:buFontTx/>
              <a:buAutoNum type="arabicParenR"/>
            </a:pPr>
            <a:r>
              <a:rPr lang="fi-FI" sz="2200" dirty="0"/>
              <a:t> Attente pour un canal libre, </a:t>
            </a:r>
          </a:p>
          <a:p>
            <a:pPr marL="800100" algn="just">
              <a:spcBef>
                <a:spcPct val="20000"/>
              </a:spcBef>
              <a:buFontTx/>
              <a:buAutoNum type="arabicParenR"/>
            </a:pPr>
            <a:r>
              <a:rPr lang="fi-FI" sz="2200" dirty="0"/>
              <a:t>T</a:t>
            </a:r>
            <a:r>
              <a:rPr lang="fr-FR" sz="2200" dirty="0" err="1"/>
              <a:t>ransmission</a:t>
            </a:r>
            <a:r>
              <a:rPr lang="fr-FR" sz="2200" dirty="0"/>
              <a:t> est différée après un </a:t>
            </a:r>
            <a:r>
              <a:rPr lang="fr-FR" sz="2200" dirty="0">
                <a:solidFill>
                  <a:srgbClr val="C00000"/>
                </a:solidFill>
              </a:rPr>
              <a:t>DIFS + </a:t>
            </a:r>
            <a:r>
              <a:rPr lang="fi-FI" sz="2200" b="1" dirty="0">
                <a:solidFill>
                  <a:srgbClr val="C00000"/>
                </a:solidFill>
              </a:rPr>
              <a:t>backoff</a:t>
            </a:r>
            <a:r>
              <a:rPr lang="fr-FR" sz="2200" dirty="0">
                <a:solidFill>
                  <a:srgbClr val="C00000"/>
                </a:solidFill>
              </a:rPr>
              <a:t>, si le canal est occupé</a:t>
            </a:r>
            <a:r>
              <a:rPr lang="fr-FR" sz="2200" dirty="0"/>
              <a:t> </a:t>
            </a:r>
            <a:r>
              <a:rPr lang="fr-FR" sz="2200" b="1" dirty="0"/>
              <a:t>et pendant </a:t>
            </a:r>
            <a:r>
              <a:rPr lang="fr-FR" sz="2200" dirty="0">
                <a:solidFill>
                  <a:srgbClr val="C00000"/>
                </a:solidFill>
              </a:rPr>
              <a:t>un</a:t>
            </a:r>
            <a:r>
              <a:rPr lang="fr-FR" sz="2200" b="1" dirty="0">
                <a:solidFill>
                  <a:srgbClr val="C00000"/>
                </a:solidFill>
              </a:rPr>
              <a:t> DIFS uniquement </a:t>
            </a:r>
            <a:r>
              <a:rPr lang="fr-FR" sz="2200" b="1" dirty="0"/>
              <a:t>si le </a:t>
            </a:r>
            <a:r>
              <a:rPr lang="fr-FR" sz="2200" dirty="0">
                <a:solidFill>
                  <a:srgbClr val="C00000"/>
                </a:solidFill>
              </a:rPr>
              <a:t>canal est libre</a:t>
            </a:r>
            <a:r>
              <a:rPr lang="fr-FR" sz="2200" dirty="0"/>
              <a:t>,</a:t>
            </a:r>
          </a:p>
          <a:p>
            <a:pPr marL="800100" algn="just">
              <a:spcBef>
                <a:spcPct val="20000"/>
              </a:spcBef>
              <a:buFontTx/>
              <a:buAutoNum type="arabicParenR"/>
            </a:pPr>
            <a:r>
              <a:rPr lang="fi-FI" sz="2200" dirty="0"/>
              <a:t> Transmission data,</a:t>
            </a:r>
          </a:p>
          <a:p>
            <a:pPr marL="800100" algn="just">
              <a:spcBef>
                <a:spcPct val="20000"/>
              </a:spcBef>
              <a:buFontTx/>
              <a:buAutoNum type="arabicParenR"/>
            </a:pPr>
            <a:r>
              <a:rPr lang="fi-FI" sz="2200" dirty="0"/>
              <a:t> En cas de collision: Aucun acquittement n’est reçu.</a:t>
            </a:r>
          </a:p>
          <a:p>
            <a:endParaRPr lang="fr-FR" dirty="0"/>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27</a:t>
            </a:fld>
            <a:endParaRPr lang="fr-FR"/>
          </a:p>
        </p:txBody>
      </p:sp>
      <p:sp>
        <p:nvSpPr>
          <p:cNvPr id="7" name="ZoneTexte 6"/>
          <p:cNvSpPr txBox="1"/>
          <p:nvPr/>
        </p:nvSpPr>
        <p:spPr>
          <a:xfrm>
            <a:off x="247545" y="908720"/>
            <a:ext cx="8293012" cy="584775"/>
          </a:xfrm>
          <a:prstGeom prst="rect">
            <a:avLst/>
          </a:prstGeom>
          <a:noFill/>
        </p:spPr>
        <p:txBody>
          <a:bodyPr wrap="square" rtlCol="0">
            <a:spAutoFit/>
          </a:bodyPr>
          <a:lstStyle/>
          <a:p>
            <a:pPr marL="457200" indent="-457200">
              <a:buBlip>
                <a:blip r:embed="rId5"/>
              </a:buBlip>
            </a:pPr>
            <a:r>
              <a:rPr lang="en-US" altLang="fr-FR" sz="3200" dirty="0">
                <a:solidFill>
                  <a:srgbClr val="002060"/>
                </a:solidFill>
                <a:latin typeface="+mj-lt"/>
                <a:cs typeface="Arial" panose="020B0604020202020204" pitchFamily="34" charset="0"/>
              </a:rPr>
              <a:t>Le </a:t>
            </a:r>
            <a:r>
              <a:rPr lang="en-US" altLang="fr-FR" sz="3200" dirty="0" err="1">
                <a:solidFill>
                  <a:srgbClr val="002060"/>
                </a:solidFill>
                <a:latin typeface="+mj-lt"/>
                <a:cs typeface="Arial" panose="020B0604020202020204" pitchFamily="34" charset="0"/>
              </a:rPr>
              <a:t>protocole</a:t>
            </a:r>
            <a:r>
              <a:rPr lang="en-US" altLang="fr-FR" sz="3200" dirty="0">
                <a:solidFill>
                  <a:srgbClr val="002060"/>
                </a:solidFill>
                <a:latin typeface="+mj-lt"/>
                <a:cs typeface="Arial" panose="020B0604020202020204" pitchFamily="34" charset="0"/>
              </a:rPr>
              <a:t> CSMA/CA</a:t>
            </a:r>
          </a:p>
        </p:txBody>
      </p:sp>
      <p:sp>
        <p:nvSpPr>
          <p:cNvPr id="9" name="Text Box 5"/>
          <p:cNvSpPr txBox="1">
            <a:spLocks noChangeArrowheads="1"/>
          </p:cNvSpPr>
          <p:nvPr/>
        </p:nvSpPr>
        <p:spPr bwMode="auto">
          <a:xfrm>
            <a:off x="6084168" y="2400012"/>
            <a:ext cx="2843808" cy="1169551"/>
          </a:xfrm>
          <a:prstGeom prst="rect">
            <a:avLst/>
          </a:prstGeom>
          <a:solidFill>
            <a:schemeClr val="bg2">
              <a:lumMod val="90000"/>
            </a:schemeClr>
          </a:solidFill>
          <a:ln>
            <a:noFill/>
          </a:ln>
          <a:effectLst/>
          <a:extLst/>
        </p:spPr>
        <p:txBody>
          <a:bodyPr wrap="square">
            <a:spAutoFit/>
          </a:bodyPr>
          <a:lstStyle>
            <a:defPPr>
              <a:defRPr lang="en-GB"/>
            </a:defPPr>
            <a:lvl1pPr algn="l" rtl="0" eaLnBrk="0" fontAlgn="base" hangingPunct="0">
              <a:spcBef>
                <a:spcPct val="0"/>
              </a:spcBef>
              <a:spcAft>
                <a:spcPct val="0"/>
              </a:spcAft>
              <a:defRPr sz="2000"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sz="2000"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sz="2000"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Verdana" pitchFamily="34" charset="0"/>
                <a:ea typeface="+mn-ea"/>
                <a:cs typeface="+mn-cs"/>
              </a:defRPr>
            </a:lvl5pPr>
            <a:lvl6pPr marL="2286000" algn="l" defTabSz="914400" rtl="0" eaLnBrk="1" latinLnBrk="0" hangingPunct="1">
              <a:defRPr sz="2000" kern="1200">
                <a:solidFill>
                  <a:schemeClr val="tx1"/>
                </a:solidFill>
                <a:latin typeface="Verdana" pitchFamily="34" charset="0"/>
                <a:ea typeface="+mn-ea"/>
                <a:cs typeface="+mn-cs"/>
              </a:defRPr>
            </a:lvl6pPr>
            <a:lvl7pPr marL="2743200" algn="l" defTabSz="914400" rtl="0" eaLnBrk="1" latinLnBrk="0" hangingPunct="1">
              <a:defRPr sz="2000" kern="1200">
                <a:solidFill>
                  <a:schemeClr val="tx1"/>
                </a:solidFill>
                <a:latin typeface="Verdana" pitchFamily="34" charset="0"/>
                <a:ea typeface="+mn-ea"/>
                <a:cs typeface="+mn-cs"/>
              </a:defRPr>
            </a:lvl7pPr>
            <a:lvl8pPr marL="3200400" algn="l" defTabSz="914400" rtl="0" eaLnBrk="1" latinLnBrk="0" hangingPunct="1">
              <a:defRPr sz="2000" kern="1200">
                <a:solidFill>
                  <a:schemeClr val="tx1"/>
                </a:solidFill>
                <a:latin typeface="Verdana" pitchFamily="34" charset="0"/>
                <a:ea typeface="+mn-ea"/>
                <a:cs typeface="+mn-cs"/>
              </a:defRPr>
            </a:lvl8pPr>
            <a:lvl9pPr marL="3657600" algn="l" defTabSz="914400" rtl="0" eaLnBrk="1" latinLnBrk="0" hangingPunct="1">
              <a:defRPr sz="2000" kern="1200">
                <a:solidFill>
                  <a:schemeClr val="tx1"/>
                </a:solidFill>
                <a:latin typeface="Verdana" pitchFamily="34" charset="0"/>
                <a:ea typeface="+mn-ea"/>
                <a:cs typeface="+mn-cs"/>
              </a:defRPr>
            </a:lvl9pPr>
          </a:lstStyle>
          <a:p>
            <a:pPr algn="ctr">
              <a:spcBef>
                <a:spcPct val="50000"/>
              </a:spcBef>
            </a:pPr>
            <a:r>
              <a:rPr lang="fi-FI" b="1" dirty="0">
                <a:solidFill>
                  <a:srgbClr val="C00000"/>
                </a:solidFill>
                <a:latin typeface="+mn-lt"/>
              </a:rPr>
              <a:t>CSMA/CA </a:t>
            </a:r>
          </a:p>
          <a:p>
            <a:pPr algn="ctr">
              <a:spcBef>
                <a:spcPct val="50000"/>
              </a:spcBef>
            </a:pPr>
            <a:r>
              <a:rPr lang="fi-FI" b="1" dirty="0">
                <a:solidFill>
                  <a:srgbClr val="C00000"/>
                </a:solidFill>
                <a:latin typeface="+mn-lt"/>
              </a:rPr>
              <a:t>Backoff avant collision ≠CSMA/CD</a:t>
            </a:r>
            <a:endParaRPr lang="en-US" b="1" dirty="0">
              <a:solidFill>
                <a:srgbClr val="C00000"/>
              </a:solidFill>
              <a:latin typeface="+mn-lt"/>
            </a:endParaRPr>
          </a:p>
        </p:txBody>
      </p:sp>
      <p:sp>
        <p:nvSpPr>
          <p:cNvPr id="10" name="Title 1">
            <a:extLst>
              <a:ext uri="{FF2B5EF4-FFF2-40B4-BE49-F238E27FC236}">
                <a16:creationId xmlns:a16="http://schemas.microsoft.com/office/drawing/2014/main" id="{04AF22E4-759E-414F-8ABA-01244825CDE6}"/>
              </a:ext>
            </a:extLst>
          </p:cNvPr>
          <p:cNvSpPr txBox="1">
            <a:spLocks/>
          </p:cNvSpPr>
          <p:nvPr/>
        </p:nvSpPr>
        <p:spPr>
          <a:xfrm>
            <a:off x="-146349" y="-184356"/>
            <a:ext cx="9290349"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5"/>
              </a:buBlip>
            </a:pPr>
            <a:r>
              <a:rPr lang="en-US" sz="4000" dirty="0" err="1">
                <a:latin typeface="+mn-lt"/>
              </a:rPr>
              <a:t>Méthodes</a:t>
            </a:r>
            <a:r>
              <a:rPr lang="en-US" sz="4000" dirty="0">
                <a:latin typeface="+mn-lt"/>
              </a:rPr>
              <a:t> </a:t>
            </a:r>
            <a:r>
              <a:rPr lang="en-US" sz="4000" dirty="0" err="1">
                <a:latin typeface="+mn-lt"/>
              </a:rPr>
              <a:t>d’accès</a:t>
            </a:r>
            <a:r>
              <a:rPr lang="en-US" sz="4000" dirty="0">
                <a:latin typeface="+mn-lt"/>
              </a:rPr>
              <a:t> CSMA/CA </a:t>
            </a:r>
            <a:r>
              <a:rPr lang="en-US" sz="3200" dirty="0">
                <a:latin typeface="+mn-lt"/>
              </a:rPr>
              <a:t>(7/13)</a:t>
            </a:r>
            <a:endParaRPr lang="fr-FR" sz="4000" dirty="0">
              <a:latin typeface="+mn-lt"/>
            </a:endParaRPr>
          </a:p>
        </p:txBody>
      </p:sp>
    </p:spTree>
    <p:extLst>
      <p:ext uri="{BB962C8B-B14F-4D97-AF65-F5344CB8AC3E}">
        <p14:creationId xmlns:p14="http://schemas.microsoft.com/office/powerpoint/2010/main" val="19393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numéro de diapositive 12"/>
          <p:cNvSpPr>
            <a:spLocks noGrp="1"/>
          </p:cNvSpPr>
          <p:nvPr>
            <p:ph type="sldNum" sz="quarter" idx="12"/>
          </p:nvPr>
        </p:nvSpPr>
        <p:spPr/>
        <p:txBody>
          <a:bodyPr/>
          <a:lstStyle/>
          <a:p>
            <a:fld id="{F1EE9EF7-1663-4D5E-BC81-A13CBDA11409}" type="slidenum">
              <a:rPr lang="fr-FR" smtClean="0"/>
              <a:pPr/>
              <a:t>28</a:t>
            </a:fld>
            <a:endParaRPr lang="fr-FR"/>
          </a:p>
        </p:txBody>
      </p:sp>
      <p:grpSp>
        <p:nvGrpSpPr>
          <p:cNvPr id="11" name="Group 10"/>
          <p:cNvGrpSpPr>
            <a:grpSpLocks/>
          </p:cNvGrpSpPr>
          <p:nvPr/>
        </p:nvGrpSpPr>
        <p:grpSpPr bwMode="auto">
          <a:xfrm>
            <a:off x="3347864" y="4683224"/>
            <a:ext cx="1198562" cy="762000"/>
            <a:chOff x="625" y="1488"/>
            <a:chExt cx="1136" cy="576"/>
          </a:xfrm>
        </p:grpSpPr>
        <p:sp>
          <p:nvSpPr>
            <p:cNvPr id="24" name="Oval 11"/>
            <p:cNvSpPr>
              <a:spLocks noChangeArrowheads="1"/>
            </p:cNvSpPr>
            <p:nvPr/>
          </p:nvSpPr>
          <p:spPr bwMode="auto">
            <a:xfrm>
              <a:off x="720" y="1488"/>
              <a:ext cx="912" cy="576"/>
            </a:xfrm>
            <a:prstGeom prst="ellipse">
              <a:avLst/>
            </a:prstGeom>
            <a:solidFill>
              <a:schemeClr val="tx2">
                <a:lumMod val="20000"/>
                <a:lumOff val="80000"/>
                <a:alpha val="50195"/>
              </a:schemeClr>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algn="ctr" rtl="0" eaLnBrk="0" fontAlgn="base" hangingPunct="0">
                <a:spcBef>
                  <a:spcPct val="50000"/>
                </a:spcBef>
                <a:spcAft>
                  <a:spcPct val="0"/>
                </a:spcAft>
                <a:defRPr sz="1600" b="1" kern="1200">
                  <a:solidFill>
                    <a:schemeClr val="tx1"/>
                  </a:solidFill>
                  <a:latin typeface="Times New Roman" charset="0"/>
                  <a:ea typeface="+mn-ea"/>
                  <a:cs typeface="+mn-cs"/>
                </a:defRPr>
              </a:lvl1pPr>
              <a:lvl2pPr marL="457200" algn="ctr" rtl="0" eaLnBrk="0" fontAlgn="base" hangingPunct="0">
                <a:spcBef>
                  <a:spcPct val="50000"/>
                </a:spcBef>
                <a:spcAft>
                  <a:spcPct val="0"/>
                </a:spcAft>
                <a:defRPr sz="1600" b="1" kern="1200">
                  <a:solidFill>
                    <a:schemeClr val="tx1"/>
                  </a:solidFill>
                  <a:latin typeface="Times New Roman" charset="0"/>
                  <a:ea typeface="+mn-ea"/>
                  <a:cs typeface="+mn-cs"/>
                </a:defRPr>
              </a:lvl2pPr>
              <a:lvl3pPr marL="914400" algn="ctr" rtl="0" eaLnBrk="0" fontAlgn="base" hangingPunct="0">
                <a:spcBef>
                  <a:spcPct val="50000"/>
                </a:spcBef>
                <a:spcAft>
                  <a:spcPct val="0"/>
                </a:spcAft>
                <a:defRPr sz="1600" b="1" kern="1200">
                  <a:solidFill>
                    <a:schemeClr val="tx1"/>
                  </a:solidFill>
                  <a:latin typeface="Times New Roman" charset="0"/>
                  <a:ea typeface="+mn-ea"/>
                  <a:cs typeface="+mn-cs"/>
                </a:defRPr>
              </a:lvl3pPr>
              <a:lvl4pPr marL="1371600" algn="ctr" rtl="0" eaLnBrk="0" fontAlgn="base" hangingPunct="0">
                <a:spcBef>
                  <a:spcPct val="50000"/>
                </a:spcBef>
                <a:spcAft>
                  <a:spcPct val="0"/>
                </a:spcAft>
                <a:defRPr sz="1600" b="1" kern="1200">
                  <a:solidFill>
                    <a:schemeClr val="tx1"/>
                  </a:solidFill>
                  <a:latin typeface="Times New Roman" charset="0"/>
                  <a:ea typeface="+mn-ea"/>
                  <a:cs typeface="+mn-cs"/>
                </a:defRPr>
              </a:lvl4pPr>
              <a:lvl5pPr marL="1828800" algn="ctr" rtl="0" eaLnBrk="0" fontAlgn="base" hangingPunct="0">
                <a:spcBef>
                  <a:spcPct val="50000"/>
                </a:spcBef>
                <a:spcAft>
                  <a:spcPct val="0"/>
                </a:spcAft>
                <a:defRPr sz="1600" b="1" kern="1200">
                  <a:solidFill>
                    <a:schemeClr val="tx1"/>
                  </a:solidFill>
                  <a:latin typeface="Times New Roman" charset="0"/>
                  <a:ea typeface="+mn-ea"/>
                  <a:cs typeface="+mn-cs"/>
                </a:defRPr>
              </a:lvl5pPr>
              <a:lvl6pPr marL="2286000" algn="l" defTabSz="914400" rtl="0" eaLnBrk="1" latinLnBrk="0" hangingPunct="1">
                <a:defRPr sz="1600" b="1" kern="1200">
                  <a:solidFill>
                    <a:schemeClr val="tx1"/>
                  </a:solidFill>
                  <a:latin typeface="Times New Roman" charset="0"/>
                  <a:ea typeface="+mn-ea"/>
                  <a:cs typeface="+mn-cs"/>
                </a:defRPr>
              </a:lvl6pPr>
              <a:lvl7pPr marL="2743200" algn="l" defTabSz="914400" rtl="0" eaLnBrk="1" latinLnBrk="0" hangingPunct="1">
                <a:defRPr sz="1600" b="1" kern="1200">
                  <a:solidFill>
                    <a:schemeClr val="tx1"/>
                  </a:solidFill>
                  <a:latin typeface="Times New Roman" charset="0"/>
                  <a:ea typeface="+mn-ea"/>
                  <a:cs typeface="+mn-cs"/>
                </a:defRPr>
              </a:lvl7pPr>
              <a:lvl8pPr marL="3200400" algn="l" defTabSz="914400" rtl="0" eaLnBrk="1" latinLnBrk="0" hangingPunct="1">
                <a:defRPr sz="1600" b="1" kern="1200">
                  <a:solidFill>
                    <a:schemeClr val="tx1"/>
                  </a:solidFill>
                  <a:latin typeface="Times New Roman" charset="0"/>
                  <a:ea typeface="+mn-ea"/>
                  <a:cs typeface="+mn-cs"/>
                </a:defRPr>
              </a:lvl8pPr>
              <a:lvl9pPr marL="3657600" algn="l" defTabSz="914400" rtl="0" eaLnBrk="1" latinLnBrk="0" hangingPunct="1">
                <a:defRPr sz="1600" b="1" kern="1200">
                  <a:solidFill>
                    <a:schemeClr val="tx1"/>
                  </a:solidFill>
                  <a:latin typeface="Times New Roman" charset="0"/>
                  <a:ea typeface="+mn-ea"/>
                  <a:cs typeface="+mn-cs"/>
                </a:defRPr>
              </a:lvl9pPr>
            </a:lstStyle>
            <a:p>
              <a:endParaRPr lang="fr-FR"/>
            </a:p>
          </p:txBody>
        </p:sp>
        <p:sp>
          <p:nvSpPr>
            <p:cNvPr id="25" name="Text Box 12"/>
            <p:cNvSpPr txBox="1">
              <a:spLocks noChangeArrowheads="1"/>
            </p:cNvSpPr>
            <p:nvPr/>
          </p:nvSpPr>
          <p:spPr bwMode="auto">
            <a:xfrm>
              <a:off x="625" y="1603"/>
              <a:ext cx="11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fr-FR"/>
              </a:defPPr>
              <a:lvl1pPr algn="ctr" rtl="0" eaLnBrk="0" fontAlgn="base" hangingPunct="0">
                <a:spcBef>
                  <a:spcPct val="50000"/>
                </a:spcBef>
                <a:spcAft>
                  <a:spcPct val="0"/>
                </a:spcAft>
                <a:defRPr sz="1600" b="1" kern="1200">
                  <a:solidFill>
                    <a:schemeClr val="tx1"/>
                  </a:solidFill>
                  <a:latin typeface="Times New Roman" charset="0"/>
                  <a:ea typeface="+mn-ea"/>
                  <a:cs typeface="+mn-cs"/>
                </a:defRPr>
              </a:lvl1pPr>
              <a:lvl2pPr marL="457200" algn="ctr" rtl="0" eaLnBrk="0" fontAlgn="base" hangingPunct="0">
                <a:spcBef>
                  <a:spcPct val="50000"/>
                </a:spcBef>
                <a:spcAft>
                  <a:spcPct val="0"/>
                </a:spcAft>
                <a:defRPr sz="1600" b="1" kern="1200">
                  <a:solidFill>
                    <a:schemeClr val="tx1"/>
                  </a:solidFill>
                  <a:latin typeface="Times New Roman" charset="0"/>
                  <a:ea typeface="+mn-ea"/>
                  <a:cs typeface="+mn-cs"/>
                </a:defRPr>
              </a:lvl2pPr>
              <a:lvl3pPr marL="914400" algn="ctr" rtl="0" eaLnBrk="0" fontAlgn="base" hangingPunct="0">
                <a:spcBef>
                  <a:spcPct val="50000"/>
                </a:spcBef>
                <a:spcAft>
                  <a:spcPct val="0"/>
                </a:spcAft>
                <a:defRPr sz="1600" b="1" kern="1200">
                  <a:solidFill>
                    <a:schemeClr val="tx1"/>
                  </a:solidFill>
                  <a:latin typeface="Times New Roman" charset="0"/>
                  <a:ea typeface="+mn-ea"/>
                  <a:cs typeface="+mn-cs"/>
                </a:defRPr>
              </a:lvl3pPr>
              <a:lvl4pPr marL="1371600" algn="ctr" rtl="0" eaLnBrk="0" fontAlgn="base" hangingPunct="0">
                <a:spcBef>
                  <a:spcPct val="50000"/>
                </a:spcBef>
                <a:spcAft>
                  <a:spcPct val="0"/>
                </a:spcAft>
                <a:defRPr sz="1600" b="1" kern="1200">
                  <a:solidFill>
                    <a:schemeClr val="tx1"/>
                  </a:solidFill>
                  <a:latin typeface="Times New Roman" charset="0"/>
                  <a:ea typeface="+mn-ea"/>
                  <a:cs typeface="+mn-cs"/>
                </a:defRPr>
              </a:lvl4pPr>
              <a:lvl5pPr marL="1828800" algn="ctr" rtl="0" eaLnBrk="0" fontAlgn="base" hangingPunct="0">
                <a:spcBef>
                  <a:spcPct val="50000"/>
                </a:spcBef>
                <a:spcAft>
                  <a:spcPct val="0"/>
                </a:spcAft>
                <a:defRPr sz="1600" b="1" kern="1200">
                  <a:solidFill>
                    <a:schemeClr val="tx1"/>
                  </a:solidFill>
                  <a:latin typeface="Times New Roman" charset="0"/>
                  <a:ea typeface="+mn-ea"/>
                  <a:cs typeface="+mn-cs"/>
                </a:defRPr>
              </a:lvl5pPr>
              <a:lvl6pPr marL="2286000" algn="l" defTabSz="914400" rtl="0" eaLnBrk="1" latinLnBrk="0" hangingPunct="1">
                <a:defRPr sz="1600" b="1" kern="1200">
                  <a:solidFill>
                    <a:schemeClr val="tx1"/>
                  </a:solidFill>
                  <a:latin typeface="Times New Roman" charset="0"/>
                  <a:ea typeface="+mn-ea"/>
                  <a:cs typeface="+mn-cs"/>
                </a:defRPr>
              </a:lvl6pPr>
              <a:lvl7pPr marL="2743200" algn="l" defTabSz="914400" rtl="0" eaLnBrk="1" latinLnBrk="0" hangingPunct="1">
                <a:defRPr sz="1600" b="1" kern="1200">
                  <a:solidFill>
                    <a:schemeClr val="tx1"/>
                  </a:solidFill>
                  <a:latin typeface="Times New Roman" charset="0"/>
                  <a:ea typeface="+mn-ea"/>
                  <a:cs typeface="+mn-cs"/>
                </a:defRPr>
              </a:lvl7pPr>
              <a:lvl8pPr marL="3200400" algn="l" defTabSz="914400" rtl="0" eaLnBrk="1" latinLnBrk="0" hangingPunct="1">
                <a:defRPr sz="1600" b="1" kern="1200">
                  <a:solidFill>
                    <a:schemeClr val="tx1"/>
                  </a:solidFill>
                  <a:latin typeface="Times New Roman" charset="0"/>
                  <a:ea typeface="+mn-ea"/>
                  <a:cs typeface="+mn-cs"/>
                </a:defRPr>
              </a:lvl8pPr>
              <a:lvl9pPr marL="3657600" algn="l" defTabSz="914400" rtl="0" eaLnBrk="1" latinLnBrk="0" hangingPunct="1">
                <a:defRPr sz="1600" b="1" kern="1200">
                  <a:solidFill>
                    <a:schemeClr val="tx1"/>
                  </a:solidFill>
                  <a:latin typeface="Times New Roman" charset="0"/>
                  <a:ea typeface="+mn-ea"/>
                  <a:cs typeface="+mn-cs"/>
                </a:defRPr>
              </a:lvl9pPr>
            </a:lstStyle>
            <a:p>
              <a:r>
                <a:rPr lang="fr-FR" sz="2400" b="0" dirty="0"/>
                <a:t>Station2</a:t>
              </a:r>
            </a:p>
          </p:txBody>
        </p:sp>
      </p:grpSp>
      <p:sp>
        <p:nvSpPr>
          <p:cNvPr id="14" name="Text Box 16"/>
          <p:cNvSpPr txBox="1">
            <a:spLocks noChangeArrowheads="1"/>
          </p:cNvSpPr>
          <p:nvPr/>
        </p:nvSpPr>
        <p:spPr bwMode="auto">
          <a:xfrm>
            <a:off x="539552" y="5663570"/>
            <a:ext cx="472924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fr-FR"/>
            </a:defPPr>
            <a:lvl1pPr algn="ctr" rtl="0" eaLnBrk="0" fontAlgn="base" hangingPunct="0">
              <a:spcBef>
                <a:spcPct val="50000"/>
              </a:spcBef>
              <a:spcAft>
                <a:spcPct val="0"/>
              </a:spcAft>
              <a:defRPr sz="1600" b="1" kern="1200">
                <a:solidFill>
                  <a:schemeClr val="tx1"/>
                </a:solidFill>
                <a:latin typeface="Times New Roman" charset="0"/>
                <a:ea typeface="+mn-ea"/>
                <a:cs typeface="+mn-cs"/>
              </a:defRPr>
            </a:lvl1pPr>
            <a:lvl2pPr marL="457200" algn="ctr" rtl="0" eaLnBrk="0" fontAlgn="base" hangingPunct="0">
              <a:spcBef>
                <a:spcPct val="50000"/>
              </a:spcBef>
              <a:spcAft>
                <a:spcPct val="0"/>
              </a:spcAft>
              <a:defRPr sz="1600" b="1" kern="1200">
                <a:solidFill>
                  <a:schemeClr val="tx1"/>
                </a:solidFill>
                <a:latin typeface="Times New Roman" charset="0"/>
                <a:ea typeface="+mn-ea"/>
                <a:cs typeface="+mn-cs"/>
              </a:defRPr>
            </a:lvl2pPr>
            <a:lvl3pPr marL="914400" algn="ctr" rtl="0" eaLnBrk="0" fontAlgn="base" hangingPunct="0">
              <a:spcBef>
                <a:spcPct val="50000"/>
              </a:spcBef>
              <a:spcAft>
                <a:spcPct val="0"/>
              </a:spcAft>
              <a:defRPr sz="1600" b="1" kern="1200">
                <a:solidFill>
                  <a:schemeClr val="tx1"/>
                </a:solidFill>
                <a:latin typeface="Times New Roman" charset="0"/>
                <a:ea typeface="+mn-ea"/>
                <a:cs typeface="+mn-cs"/>
              </a:defRPr>
            </a:lvl3pPr>
            <a:lvl4pPr marL="1371600" algn="ctr" rtl="0" eaLnBrk="0" fontAlgn="base" hangingPunct="0">
              <a:spcBef>
                <a:spcPct val="50000"/>
              </a:spcBef>
              <a:spcAft>
                <a:spcPct val="0"/>
              </a:spcAft>
              <a:defRPr sz="1600" b="1" kern="1200">
                <a:solidFill>
                  <a:schemeClr val="tx1"/>
                </a:solidFill>
                <a:latin typeface="Times New Roman" charset="0"/>
                <a:ea typeface="+mn-ea"/>
                <a:cs typeface="+mn-cs"/>
              </a:defRPr>
            </a:lvl4pPr>
            <a:lvl5pPr marL="1828800" algn="ctr" rtl="0" eaLnBrk="0" fontAlgn="base" hangingPunct="0">
              <a:spcBef>
                <a:spcPct val="50000"/>
              </a:spcBef>
              <a:spcAft>
                <a:spcPct val="0"/>
              </a:spcAft>
              <a:defRPr sz="1600" b="1" kern="1200">
                <a:solidFill>
                  <a:schemeClr val="tx1"/>
                </a:solidFill>
                <a:latin typeface="Times New Roman" charset="0"/>
                <a:ea typeface="+mn-ea"/>
                <a:cs typeface="+mn-cs"/>
              </a:defRPr>
            </a:lvl5pPr>
            <a:lvl6pPr marL="2286000" algn="l" defTabSz="914400" rtl="0" eaLnBrk="1" latinLnBrk="0" hangingPunct="1">
              <a:defRPr sz="1600" b="1" kern="1200">
                <a:solidFill>
                  <a:schemeClr val="tx1"/>
                </a:solidFill>
                <a:latin typeface="Times New Roman" charset="0"/>
                <a:ea typeface="+mn-ea"/>
                <a:cs typeface="+mn-cs"/>
              </a:defRPr>
            </a:lvl6pPr>
            <a:lvl7pPr marL="2743200" algn="l" defTabSz="914400" rtl="0" eaLnBrk="1" latinLnBrk="0" hangingPunct="1">
              <a:defRPr sz="1600" b="1" kern="1200">
                <a:solidFill>
                  <a:schemeClr val="tx1"/>
                </a:solidFill>
                <a:latin typeface="Times New Roman" charset="0"/>
                <a:ea typeface="+mn-ea"/>
                <a:cs typeface="+mn-cs"/>
              </a:defRPr>
            </a:lvl7pPr>
            <a:lvl8pPr marL="3200400" algn="l" defTabSz="914400" rtl="0" eaLnBrk="1" latinLnBrk="0" hangingPunct="1">
              <a:defRPr sz="1600" b="1" kern="1200">
                <a:solidFill>
                  <a:schemeClr val="tx1"/>
                </a:solidFill>
                <a:latin typeface="Times New Roman" charset="0"/>
                <a:ea typeface="+mn-ea"/>
                <a:cs typeface="+mn-cs"/>
              </a:defRPr>
            </a:lvl8pPr>
            <a:lvl9pPr marL="3657600" algn="l" defTabSz="914400" rtl="0" eaLnBrk="1" latinLnBrk="0" hangingPunct="1">
              <a:defRPr sz="1600" b="1" kern="1200">
                <a:solidFill>
                  <a:schemeClr val="tx1"/>
                </a:solidFill>
                <a:latin typeface="Times New Roman" charset="0"/>
                <a:ea typeface="+mn-ea"/>
                <a:cs typeface="+mn-cs"/>
              </a:defRPr>
            </a:lvl9pPr>
          </a:lstStyle>
          <a:p>
            <a:pPr algn="l">
              <a:buFontTx/>
              <a:buChar char="•"/>
            </a:pPr>
            <a:r>
              <a:rPr lang="fr-FR" sz="2000" b="0" dirty="0">
                <a:latin typeface="+mn-lt"/>
              </a:rPr>
              <a:t> Station 1 et 3 ne se voient pas</a:t>
            </a:r>
          </a:p>
          <a:p>
            <a:pPr algn="l">
              <a:buFontTx/>
              <a:buChar char="•"/>
            </a:pPr>
            <a:r>
              <a:rPr lang="fr-FR" sz="2000" b="0" dirty="0">
                <a:latin typeface="+mn-lt"/>
              </a:rPr>
              <a:t> Chacune croit le canal libre et émet vers 2</a:t>
            </a:r>
          </a:p>
        </p:txBody>
      </p:sp>
      <p:sp>
        <p:nvSpPr>
          <p:cNvPr id="28" name="Rectangle 4"/>
          <p:cNvSpPr>
            <a:spLocks noChangeArrowheads="1"/>
          </p:cNvSpPr>
          <p:nvPr/>
        </p:nvSpPr>
        <p:spPr bwMode="auto">
          <a:xfrm>
            <a:off x="3810000" y="2205608"/>
            <a:ext cx="228600" cy="1676400"/>
          </a:xfrm>
          <a:prstGeom prst="rect">
            <a:avLst/>
          </a:prstGeom>
          <a:solidFill>
            <a:schemeClr val="bg1">
              <a:lumMod val="50000"/>
            </a:schemeClr>
          </a:solidFill>
          <a:ln w="9525">
            <a:solidFill>
              <a:schemeClr val="tx1"/>
            </a:solidFill>
            <a:miter lim="800000"/>
            <a:headEnd/>
            <a:tailEnd/>
          </a:ln>
          <a:effectLst/>
        </p:spPr>
        <p:txBody>
          <a:bodyPr wrap="none" anchor="ctr"/>
          <a:lstStyle/>
          <a:p>
            <a:endParaRPr lang="fr-FR"/>
          </a:p>
        </p:txBody>
      </p:sp>
      <p:grpSp>
        <p:nvGrpSpPr>
          <p:cNvPr id="29" name="Group 5"/>
          <p:cNvGrpSpPr>
            <a:grpSpLocks/>
          </p:cNvGrpSpPr>
          <p:nvPr/>
        </p:nvGrpSpPr>
        <p:grpSpPr bwMode="auto">
          <a:xfrm>
            <a:off x="1163638" y="2129408"/>
            <a:ext cx="1198562" cy="762000"/>
            <a:chOff x="639" y="1488"/>
            <a:chExt cx="1108" cy="576"/>
          </a:xfrm>
        </p:grpSpPr>
        <p:sp>
          <p:nvSpPr>
            <p:cNvPr id="30" name="Oval 6"/>
            <p:cNvSpPr>
              <a:spLocks noChangeArrowheads="1"/>
            </p:cNvSpPr>
            <p:nvPr/>
          </p:nvSpPr>
          <p:spPr bwMode="auto">
            <a:xfrm>
              <a:off x="720" y="1488"/>
              <a:ext cx="912" cy="576"/>
            </a:xfrm>
            <a:prstGeom prst="ellipse">
              <a:avLst/>
            </a:prstGeom>
            <a:solidFill>
              <a:schemeClr val="accent2">
                <a:lumMod val="20000"/>
                <a:lumOff val="80000"/>
                <a:alpha val="5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1" name="Text Box 7"/>
            <p:cNvSpPr txBox="1">
              <a:spLocks noChangeArrowheads="1"/>
            </p:cNvSpPr>
            <p:nvPr/>
          </p:nvSpPr>
          <p:spPr bwMode="auto">
            <a:xfrm>
              <a:off x="639" y="1603"/>
              <a:ext cx="110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r>
                <a:rPr lang="fr-FR" sz="2400" b="0" dirty="0"/>
                <a:t>Station1</a:t>
              </a:r>
            </a:p>
          </p:txBody>
        </p:sp>
      </p:grpSp>
      <p:grpSp>
        <p:nvGrpSpPr>
          <p:cNvPr id="32" name="Group 13"/>
          <p:cNvGrpSpPr>
            <a:grpSpLocks/>
          </p:cNvGrpSpPr>
          <p:nvPr/>
        </p:nvGrpSpPr>
        <p:grpSpPr bwMode="auto">
          <a:xfrm>
            <a:off x="5257800" y="2129408"/>
            <a:ext cx="1198563" cy="762000"/>
            <a:chOff x="616" y="1488"/>
            <a:chExt cx="1154" cy="576"/>
          </a:xfrm>
        </p:grpSpPr>
        <p:sp>
          <p:nvSpPr>
            <p:cNvPr id="33" name="Oval 14"/>
            <p:cNvSpPr>
              <a:spLocks noChangeArrowheads="1"/>
            </p:cNvSpPr>
            <p:nvPr/>
          </p:nvSpPr>
          <p:spPr bwMode="auto">
            <a:xfrm>
              <a:off x="720" y="1488"/>
              <a:ext cx="912" cy="576"/>
            </a:xfrm>
            <a:prstGeom prst="ellipse">
              <a:avLst/>
            </a:prstGeom>
            <a:solidFill>
              <a:schemeClr val="accent2">
                <a:lumMod val="20000"/>
                <a:lumOff val="80000"/>
                <a:alpha val="5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4" name="Text Box 15"/>
            <p:cNvSpPr txBox="1">
              <a:spLocks noChangeArrowheads="1"/>
            </p:cNvSpPr>
            <p:nvPr/>
          </p:nvSpPr>
          <p:spPr bwMode="auto">
            <a:xfrm>
              <a:off x="616" y="1603"/>
              <a:ext cx="115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r>
                <a:rPr lang="fr-FR" sz="2400" b="0"/>
                <a:t>Station3</a:t>
              </a:r>
            </a:p>
          </p:txBody>
        </p:sp>
      </p:grpSp>
      <p:sp>
        <p:nvSpPr>
          <p:cNvPr id="35" name="Text Box 18"/>
          <p:cNvSpPr txBox="1">
            <a:spLocks noChangeArrowheads="1"/>
          </p:cNvSpPr>
          <p:nvPr/>
        </p:nvSpPr>
        <p:spPr bwMode="auto">
          <a:xfrm>
            <a:off x="3348038" y="4247133"/>
            <a:ext cx="1300162" cy="3968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r>
              <a:rPr lang="fr-FR" sz="2000" b="0">
                <a:solidFill>
                  <a:srgbClr val="FF3300"/>
                </a:solidFill>
              </a:rPr>
              <a:t>Collision</a:t>
            </a:r>
            <a:endParaRPr lang="fr-FR" sz="2400" b="0"/>
          </a:p>
        </p:txBody>
      </p:sp>
      <p:grpSp>
        <p:nvGrpSpPr>
          <p:cNvPr id="36" name="Group 21"/>
          <p:cNvGrpSpPr>
            <a:grpSpLocks/>
          </p:cNvGrpSpPr>
          <p:nvPr/>
        </p:nvGrpSpPr>
        <p:grpSpPr bwMode="auto">
          <a:xfrm>
            <a:off x="1752600" y="2739008"/>
            <a:ext cx="1765300" cy="1600200"/>
            <a:chOff x="1104" y="2208"/>
            <a:chExt cx="1112" cy="1008"/>
          </a:xfrm>
        </p:grpSpPr>
        <p:sp>
          <p:nvSpPr>
            <p:cNvPr id="37" name="Freeform 8"/>
            <p:cNvSpPr>
              <a:spLocks/>
            </p:cNvSpPr>
            <p:nvPr/>
          </p:nvSpPr>
          <p:spPr bwMode="auto">
            <a:xfrm>
              <a:off x="1336" y="2208"/>
              <a:ext cx="880" cy="1008"/>
            </a:xfrm>
            <a:custGeom>
              <a:avLst/>
              <a:gdLst>
                <a:gd name="T0" fmla="*/ 0 w 1056"/>
                <a:gd name="T1" fmla="*/ 0 h 1248"/>
                <a:gd name="T2" fmla="*/ 320 w 1056"/>
                <a:gd name="T3" fmla="*/ 504 h 1248"/>
                <a:gd name="T4" fmla="*/ 880 w 1056"/>
                <a:gd name="T5" fmla="*/ 1008 h 1248"/>
                <a:gd name="T6" fmla="*/ 0 60000 65536"/>
                <a:gd name="T7" fmla="*/ 0 60000 65536"/>
                <a:gd name="T8" fmla="*/ 0 60000 65536"/>
              </a:gdLst>
              <a:ahLst/>
              <a:cxnLst>
                <a:cxn ang="T6">
                  <a:pos x="T0" y="T1"/>
                </a:cxn>
                <a:cxn ang="T7">
                  <a:pos x="T2" y="T3"/>
                </a:cxn>
                <a:cxn ang="T8">
                  <a:pos x="T4" y="T5"/>
                </a:cxn>
              </a:cxnLst>
              <a:rect l="0" t="0" r="r" b="b"/>
              <a:pathLst>
                <a:path w="1056" h="1248">
                  <a:moveTo>
                    <a:pt x="0" y="0"/>
                  </a:moveTo>
                  <a:cubicBezTo>
                    <a:pt x="104" y="208"/>
                    <a:pt x="208" y="416"/>
                    <a:pt x="384" y="624"/>
                  </a:cubicBezTo>
                  <a:cubicBezTo>
                    <a:pt x="560" y="832"/>
                    <a:pt x="944" y="1144"/>
                    <a:pt x="1056" y="1248"/>
                  </a:cubicBezTo>
                </a:path>
              </a:pathLst>
            </a:custGeom>
            <a:noFill/>
            <a:ln w="38100"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8" name="Text Box 9"/>
            <p:cNvSpPr txBox="1">
              <a:spLocks noChangeArrowheads="1"/>
            </p:cNvSpPr>
            <p:nvPr/>
          </p:nvSpPr>
          <p:spPr bwMode="auto">
            <a:xfrm>
              <a:off x="1104" y="2624"/>
              <a:ext cx="5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r>
                <a:rPr lang="fr-FR" sz="1800" b="0"/>
                <a:t>Trame</a:t>
              </a:r>
              <a:endParaRPr lang="fr-FR" sz="2400" b="0"/>
            </a:p>
          </p:txBody>
        </p:sp>
      </p:grpSp>
      <p:grpSp>
        <p:nvGrpSpPr>
          <p:cNvPr id="39" name="Group 22"/>
          <p:cNvGrpSpPr>
            <a:grpSpLocks/>
          </p:cNvGrpSpPr>
          <p:nvPr/>
        </p:nvGrpSpPr>
        <p:grpSpPr bwMode="auto">
          <a:xfrm>
            <a:off x="4398961" y="2812033"/>
            <a:ext cx="1757361" cy="1527175"/>
            <a:chOff x="2771" y="2254"/>
            <a:chExt cx="1107" cy="962"/>
          </a:xfrm>
        </p:grpSpPr>
        <p:sp>
          <p:nvSpPr>
            <p:cNvPr id="40" name="Freeform 17"/>
            <p:cNvSpPr>
              <a:spLocks/>
            </p:cNvSpPr>
            <p:nvPr/>
          </p:nvSpPr>
          <p:spPr bwMode="auto">
            <a:xfrm>
              <a:off x="2771" y="2254"/>
              <a:ext cx="741" cy="962"/>
            </a:xfrm>
            <a:custGeom>
              <a:avLst/>
              <a:gdLst>
                <a:gd name="T0" fmla="*/ 741 w 768"/>
                <a:gd name="T1" fmla="*/ 0 h 1008"/>
                <a:gd name="T2" fmla="*/ 463 w 768"/>
                <a:gd name="T3" fmla="*/ 504 h 1008"/>
                <a:gd name="T4" fmla="*/ 0 w 768"/>
                <a:gd name="T5" fmla="*/ 962 h 1008"/>
                <a:gd name="T6" fmla="*/ 0 60000 65536"/>
                <a:gd name="T7" fmla="*/ 0 60000 65536"/>
                <a:gd name="T8" fmla="*/ 0 60000 65536"/>
              </a:gdLst>
              <a:ahLst/>
              <a:cxnLst>
                <a:cxn ang="T6">
                  <a:pos x="T0" y="T1"/>
                </a:cxn>
                <a:cxn ang="T7">
                  <a:pos x="T2" y="T3"/>
                </a:cxn>
                <a:cxn ang="T8">
                  <a:pos x="T4" y="T5"/>
                </a:cxn>
              </a:cxnLst>
              <a:rect l="0" t="0" r="r" b="b"/>
              <a:pathLst>
                <a:path w="768" h="1008">
                  <a:moveTo>
                    <a:pt x="768" y="0"/>
                  </a:moveTo>
                  <a:cubicBezTo>
                    <a:pt x="688" y="180"/>
                    <a:pt x="608" y="360"/>
                    <a:pt x="480" y="528"/>
                  </a:cubicBezTo>
                  <a:cubicBezTo>
                    <a:pt x="352" y="696"/>
                    <a:pt x="80" y="928"/>
                    <a:pt x="0" y="1008"/>
                  </a:cubicBezTo>
                </a:path>
              </a:pathLst>
            </a:custGeom>
            <a:noFill/>
            <a:ln w="38100"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1" name="Text Box 19"/>
            <p:cNvSpPr txBox="1">
              <a:spLocks noChangeArrowheads="1"/>
            </p:cNvSpPr>
            <p:nvPr/>
          </p:nvSpPr>
          <p:spPr bwMode="auto">
            <a:xfrm>
              <a:off x="3322" y="2661"/>
              <a:ext cx="5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r>
                <a:rPr lang="fr-FR" sz="1800" b="0" dirty="0"/>
                <a:t>Trame</a:t>
              </a:r>
              <a:endParaRPr lang="fr-FR" sz="2400" b="0" dirty="0"/>
            </a:p>
          </p:txBody>
        </p:sp>
      </p:grpSp>
      <p:sp>
        <p:nvSpPr>
          <p:cNvPr id="44" name="ZoneTexte 43"/>
          <p:cNvSpPr txBox="1"/>
          <p:nvPr/>
        </p:nvSpPr>
        <p:spPr>
          <a:xfrm>
            <a:off x="247545" y="908720"/>
            <a:ext cx="8293012" cy="584775"/>
          </a:xfrm>
          <a:prstGeom prst="rect">
            <a:avLst/>
          </a:prstGeom>
          <a:noFill/>
        </p:spPr>
        <p:txBody>
          <a:bodyPr wrap="square" rtlCol="0">
            <a:spAutoFit/>
          </a:bodyPr>
          <a:lstStyle/>
          <a:p>
            <a:pPr marL="457200" indent="-457200">
              <a:buBlip>
                <a:blip r:embed="rId2"/>
              </a:buBlip>
            </a:pPr>
            <a:r>
              <a:rPr lang="en-US" altLang="fr-FR" sz="3200" dirty="0" err="1">
                <a:solidFill>
                  <a:srgbClr val="002060"/>
                </a:solidFill>
                <a:latin typeface="+mj-lt"/>
                <a:cs typeface="Arial" panose="020B0604020202020204" pitchFamily="34" charset="0"/>
              </a:rPr>
              <a:t>Mécanisme</a:t>
            </a:r>
            <a:r>
              <a:rPr lang="en-US" altLang="fr-FR" sz="3200" dirty="0">
                <a:solidFill>
                  <a:srgbClr val="002060"/>
                </a:solidFill>
                <a:latin typeface="+mj-lt"/>
                <a:cs typeface="Arial" panose="020B0604020202020204" pitchFamily="34" charset="0"/>
              </a:rPr>
              <a:t> RTS/CTS</a:t>
            </a:r>
          </a:p>
        </p:txBody>
      </p:sp>
      <p:sp>
        <p:nvSpPr>
          <p:cNvPr id="27" name="Title 1">
            <a:extLst>
              <a:ext uri="{FF2B5EF4-FFF2-40B4-BE49-F238E27FC236}">
                <a16:creationId xmlns:a16="http://schemas.microsoft.com/office/drawing/2014/main" id="{9D1704F3-DED6-44F0-8E3E-2338F27456C7}"/>
              </a:ext>
            </a:extLst>
          </p:cNvPr>
          <p:cNvSpPr txBox="1">
            <a:spLocks/>
          </p:cNvSpPr>
          <p:nvPr/>
        </p:nvSpPr>
        <p:spPr>
          <a:xfrm>
            <a:off x="-146349" y="-184356"/>
            <a:ext cx="9290349"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2"/>
              </a:buBlip>
            </a:pPr>
            <a:r>
              <a:rPr lang="en-US" sz="4000" dirty="0" err="1">
                <a:latin typeface="+mn-lt"/>
              </a:rPr>
              <a:t>Méthodes</a:t>
            </a:r>
            <a:r>
              <a:rPr lang="en-US" sz="4000" dirty="0">
                <a:latin typeface="+mn-lt"/>
              </a:rPr>
              <a:t> </a:t>
            </a:r>
            <a:r>
              <a:rPr lang="en-US" sz="4000" dirty="0" err="1">
                <a:latin typeface="+mn-lt"/>
              </a:rPr>
              <a:t>d’accès</a:t>
            </a:r>
            <a:r>
              <a:rPr lang="en-US" sz="4000" dirty="0">
                <a:latin typeface="+mn-lt"/>
              </a:rPr>
              <a:t> CSMA/CA </a:t>
            </a:r>
            <a:r>
              <a:rPr lang="en-US" sz="3200" dirty="0">
                <a:latin typeface="+mn-lt"/>
              </a:rPr>
              <a:t>(8/13)</a:t>
            </a:r>
            <a:endParaRPr lang="fr-FR" sz="4000" dirty="0">
              <a:latin typeface="+mn-lt"/>
            </a:endParaRPr>
          </a:p>
        </p:txBody>
      </p:sp>
    </p:spTree>
    <p:extLst>
      <p:ext uri="{BB962C8B-B14F-4D97-AF65-F5344CB8AC3E}">
        <p14:creationId xmlns:p14="http://schemas.microsoft.com/office/powerpoint/2010/main" val="302345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trips(downRigh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strips(down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ox(out)">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numéro de diapositive 12"/>
          <p:cNvSpPr>
            <a:spLocks noGrp="1"/>
          </p:cNvSpPr>
          <p:nvPr>
            <p:ph type="sldNum" sz="quarter" idx="12"/>
          </p:nvPr>
        </p:nvSpPr>
        <p:spPr>
          <a:xfrm>
            <a:off x="6553200" y="5492254"/>
            <a:ext cx="2133600" cy="365125"/>
          </a:xfrm>
        </p:spPr>
        <p:txBody>
          <a:bodyPr/>
          <a:lstStyle/>
          <a:p>
            <a:fld id="{F1EE9EF7-1663-4D5E-BC81-A13CBDA11409}" type="slidenum">
              <a:rPr lang="fr-FR" smtClean="0"/>
              <a:pPr/>
              <a:t>29</a:t>
            </a:fld>
            <a:endParaRPr lang="fr-FR"/>
          </a:p>
        </p:txBody>
      </p:sp>
      <p:sp>
        <p:nvSpPr>
          <p:cNvPr id="46" name="Text Box 1043"/>
          <p:cNvSpPr txBox="1">
            <a:spLocks noChangeArrowheads="1"/>
          </p:cNvSpPr>
          <p:nvPr/>
        </p:nvSpPr>
        <p:spPr bwMode="auto">
          <a:xfrm>
            <a:off x="5181600" y="3705691"/>
            <a:ext cx="381053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pPr algn="l">
              <a:buFontTx/>
              <a:buChar char="•"/>
            </a:pPr>
            <a:r>
              <a:rPr lang="fr-FR" sz="2000" b="0" dirty="0">
                <a:latin typeface="+mn-lt"/>
              </a:rPr>
              <a:t> Station 1 et 3 ne se voient pas</a:t>
            </a:r>
          </a:p>
          <a:p>
            <a:pPr algn="l">
              <a:buFontTx/>
              <a:buChar char="•"/>
            </a:pPr>
            <a:r>
              <a:rPr lang="fr-FR" sz="2000" b="0" dirty="0">
                <a:latin typeface="+mn-lt"/>
              </a:rPr>
              <a:t> Toutes voient Station 2</a:t>
            </a:r>
          </a:p>
          <a:p>
            <a:pPr algn="l">
              <a:buFontTx/>
              <a:buChar char="•"/>
            </a:pPr>
            <a:r>
              <a:rPr lang="fr-FR" sz="2000" b="0" dirty="0">
                <a:latin typeface="+mn-lt"/>
              </a:rPr>
              <a:t> Stations 1 et 3 veulent parler à 2</a:t>
            </a:r>
            <a:endParaRPr lang="fr-FR" b="0" dirty="0">
              <a:latin typeface="+mn-lt"/>
            </a:endParaRPr>
          </a:p>
        </p:txBody>
      </p:sp>
      <p:grpSp>
        <p:nvGrpSpPr>
          <p:cNvPr id="47" name="Group 1070"/>
          <p:cNvGrpSpPr>
            <a:grpSpLocks/>
          </p:cNvGrpSpPr>
          <p:nvPr/>
        </p:nvGrpSpPr>
        <p:grpSpPr bwMode="auto">
          <a:xfrm>
            <a:off x="1447800" y="2383061"/>
            <a:ext cx="6918325" cy="3049587"/>
            <a:chOff x="912" y="1641"/>
            <a:chExt cx="4358" cy="1921"/>
          </a:xfrm>
        </p:grpSpPr>
        <p:grpSp>
          <p:nvGrpSpPr>
            <p:cNvPr id="48" name="Group 1069"/>
            <p:cNvGrpSpPr>
              <a:grpSpLocks/>
            </p:cNvGrpSpPr>
            <p:nvPr/>
          </p:nvGrpSpPr>
          <p:grpSpPr bwMode="auto">
            <a:xfrm>
              <a:off x="912" y="1641"/>
              <a:ext cx="1143" cy="1527"/>
              <a:chOff x="912" y="1641"/>
              <a:chExt cx="1143" cy="1527"/>
            </a:xfrm>
          </p:grpSpPr>
          <p:grpSp>
            <p:nvGrpSpPr>
              <p:cNvPr id="50" name="Group 1046"/>
              <p:cNvGrpSpPr>
                <a:grpSpLocks/>
              </p:cNvGrpSpPr>
              <p:nvPr/>
            </p:nvGrpSpPr>
            <p:grpSpPr bwMode="auto">
              <a:xfrm>
                <a:off x="912" y="2086"/>
                <a:ext cx="1043" cy="1082"/>
                <a:chOff x="720" y="1824"/>
                <a:chExt cx="1056" cy="1056"/>
              </a:xfrm>
            </p:grpSpPr>
            <p:sp>
              <p:nvSpPr>
                <p:cNvPr id="54" name="Freeform 1032"/>
                <p:cNvSpPr>
                  <a:spLocks/>
                </p:cNvSpPr>
                <p:nvPr/>
              </p:nvSpPr>
              <p:spPr bwMode="auto">
                <a:xfrm>
                  <a:off x="864" y="1824"/>
                  <a:ext cx="912" cy="1056"/>
                </a:xfrm>
                <a:custGeom>
                  <a:avLst/>
                  <a:gdLst>
                    <a:gd name="T0" fmla="*/ 0 w 1056"/>
                    <a:gd name="T1" fmla="*/ 0 h 1248"/>
                    <a:gd name="T2" fmla="*/ 332 w 1056"/>
                    <a:gd name="T3" fmla="*/ 528 h 1248"/>
                    <a:gd name="T4" fmla="*/ 912 w 1056"/>
                    <a:gd name="T5" fmla="*/ 1056 h 1248"/>
                    <a:gd name="T6" fmla="*/ 0 60000 65536"/>
                    <a:gd name="T7" fmla="*/ 0 60000 65536"/>
                    <a:gd name="T8" fmla="*/ 0 60000 65536"/>
                  </a:gdLst>
                  <a:ahLst/>
                  <a:cxnLst>
                    <a:cxn ang="T6">
                      <a:pos x="T0" y="T1"/>
                    </a:cxn>
                    <a:cxn ang="T7">
                      <a:pos x="T2" y="T3"/>
                    </a:cxn>
                    <a:cxn ang="T8">
                      <a:pos x="T4" y="T5"/>
                    </a:cxn>
                  </a:cxnLst>
                  <a:rect l="0" t="0" r="r" b="b"/>
                  <a:pathLst>
                    <a:path w="1056" h="1248">
                      <a:moveTo>
                        <a:pt x="0" y="0"/>
                      </a:moveTo>
                      <a:cubicBezTo>
                        <a:pt x="104" y="208"/>
                        <a:pt x="208" y="416"/>
                        <a:pt x="384" y="624"/>
                      </a:cubicBezTo>
                      <a:cubicBezTo>
                        <a:pt x="560" y="832"/>
                        <a:pt x="944" y="1144"/>
                        <a:pt x="1056" y="1248"/>
                      </a:cubicBezTo>
                    </a:path>
                  </a:pathLst>
                </a:custGeom>
                <a:noFill/>
                <a:ln w="38100" cap="flat" cmpd="sng">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5" name="Text Box 1034"/>
                <p:cNvSpPr txBox="1">
                  <a:spLocks noChangeArrowheads="1"/>
                </p:cNvSpPr>
                <p:nvPr/>
              </p:nvSpPr>
              <p:spPr bwMode="auto">
                <a:xfrm>
                  <a:off x="720" y="2261"/>
                  <a:ext cx="43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r>
                    <a:rPr lang="fr-FR" sz="1800" b="0"/>
                    <a:t>RTS</a:t>
                  </a:r>
                  <a:endParaRPr lang="fr-FR" sz="2400" b="0"/>
                </a:p>
              </p:txBody>
            </p:sp>
          </p:grpSp>
          <p:grpSp>
            <p:nvGrpSpPr>
              <p:cNvPr id="51" name="Group 1068"/>
              <p:cNvGrpSpPr>
                <a:grpSpLocks/>
              </p:cNvGrpSpPr>
              <p:nvPr/>
            </p:nvGrpSpPr>
            <p:grpSpPr bwMode="auto">
              <a:xfrm>
                <a:off x="1296" y="1641"/>
                <a:ext cx="759" cy="279"/>
                <a:chOff x="1296" y="1641"/>
                <a:chExt cx="759" cy="279"/>
              </a:xfrm>
            </p:grpSpPr>
            <p:sp>
              <p:nvSpPr>
                <p:cNvPr id="52" name="Freeform 1044"/>
                <p:cNvSpPr>
                  <a:spLocks/>
                </p:cNvSpPr>
                <p:nvPr/>
              </p:nvSpPr>
              <p:spPr bwMode="auto">
                <a:xfrm>
                  <a:off x="1296" y="1863"/>
                  <a:ext cx="759" cy="57"/>
                </a:xfrm>
                <a:custGeom>
                  <a:avLst/>
                  <a:gdLst>
                    <a:gd name="T0" fmla="*/ 0 w 768"/>
                    <a:gd name="T1" fmla="*/ 8 h 56"/>
                    <a:gd name="T2" fmla="*/ 380 w 768"/>
                    <a:gd name="T3" fmla="*/ 8 h 56"/>
                    <a:gd name="T4" fmla="*/ 759 w 768"/>
                    <a:gd name="T5" fmla="*/ 57 h 56"/>
                    <a:gd name="T6" fmla="*/ 0 60000 65536"/>
                    <a:gd name="T7" fmla="*/ 0 60000 65536"/>
                    <a:gd name="T8" fmla="*/ 0 60000 65536"/>
                  </a:gdLst>
                  <a:ahLst/>
                  <a:cxnLst>
                    <a:cxn ang="T6">
                      <a:pos x="T0" y="T1"/>
                    </a:cxn>
                    <a:cxn ang="T7">
                      <a:pos x="T2" y="T3"/>
                    </a:cxn>
                    <a:cxn ang="T8">
                      <a:pos x="T4" y="T5"/>
                    </a:cxn>
                  </a:cxnLst>
                  <a:rect l="0" t="0" r="r" b="b"/>
                  <a:pathLst>
                    <a:path w="768" h="56">
                      <a:moveTo>
                        <a:pt x="0" y="8"/>
                      </a:moveTo>
                      <a:cubicBezTo>
                        <a:pt x="128" y="4"/>
                        <a:pt x="256" y="0"/>
                        <a:pt x="384" y="8"/>
                      </a:cubicBezTo>
                      <a:cubicBezTo>
                        <a:pt x="512" y="16"/>
                        <a:pt x="704" y="48"/>
                        <a:pt x="768" y="56"/>
                      </a:cubicBezTo>
                    </a:path>
                  </a:pathLst>
                </a:custGeom>
                <a:noFill/>
                <a:ln w="38100" cap="flat" cmpd="sng">
                  <a:solidFill>
                    <a:schemeClr val="tx1"/>
                  </a:solidFill>
                  <a:prstDash val="dash"/>
                  <a:round/>
                  <a:headEnd type="none" w="med" len="med"/>
                  <a:tailEnd type="arrow" w="med" len="me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3" name="Text Box 1045"/>
                <p:cNvSpPr txBox="1">
                  <a:spLocks noChangeArrowheads="1"/>
                </p:cNvSpPr>
                <p:nvPr/>
              </p:nvSpPr>
              <p:spPr bwMode="auto">
                <a:xfrm>
                  <a:off x="1440" y="1641"/>
                  <a:ext cx="4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r>
                    <a:rPr lang="fr-FR" sz="1800" b="0"/>
                    <a:t>RTS</a:t>
                  </a:r>
                  <a:endParaRPr lang="fr-FR" sz="2400" b="0"/>
                </a:p>
              </p:txBody>
            </p:sp>
          </p:grpSp>
        </p:grpSp>
        <p:sp>
          <p:nvSpPr>
            <p:cNvPr id="49" name="Text Box 1054"/>
            <p:cNvSpPr txBox="1">
              <a:spLocks noChangeArrowheads="1"/>
            </p:cNvSpPr>
            <p:nvPr/>
          </p:nvSpPr>
          <p:spPr bwMode="auto">
            <a:xfrm>
              <a:off x="3264" y="3116"/>
              <a:ext cx="200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pPr algn="l">
                <a:buFontTx/>
                <a:buChar char="•"/>
              </a:pPr>
              <a:r>
                <a:rPr lang="fr-FR" sz="2000" b="0" dirty="0">
                  <a:solidFill>
                    <a:srgbClr val="FF3300"/>
                  </a:solidFill>
                  <a:latin typeface="+mn-lt"/>
                </a:rPr>
                <a:t> Station1 envoi RTS à 2</a:t>
              </a:r>
            </a:p>
            <a:p>
              <a:pPr algn="l">
                <a:buFontTx/>
                <a:buChar char="•"/>
              </a:pPr>
              <a:r>
                <a:rPr lang="fr-FR" sz="2000" b="0" dirty="0">
                  <a:solidFill>
                    <a:srgbClr val="FF3300"/>
                  </a:solidFill>
                  <a:latin typeface="+mn-lt"/>
                </a:rPr>
                <a:t> Station3 ne reçoit pas RTS</a:t>
              </a:r>
              <a:r>
                <a:rPr lang="fr-FR" sz="2000" b="0" dirty="0">
                  <a:latin typeface="+mn-lt"/>
                </a:rPr>
                <a:t> </a:t>
              </a:r>
              <a:endParaRPr lang="fr-FR" b="0" dirty="0">
                <a:latin typeface="+mn-lt"/>
              </a:endParaRPr>
            </a:p>
          </p:txBody>
        </p:sp>
      </p:grpSp>
      <p:grpSp>
        <p:nvGrpSpPr>
          <p:cNvPr id="56" name="Group 1071"/>
          <p:cNvGrpSpPr>
            <a:grpSpLocks/>
          </p:cNvGrpSpPr>
          <p:nvPr/>
        </p:nvGrpSpPr>
        <p:grpSpPr bwMode="auto">
          <a:xfrm>
            <a:off x="1869826" y="2969990"/>
            <a:ext cx="6740525" cy="2493963"/>
            <a:chOff x="1152" y="2064"/>
            <a:chExt cx="4246" cy="1571"/>
          </a:xfrm>
        </p:grpSpPr>
        <p:grpSp>
          <p:nvGrpSpPr>
            <p:cNvPr id="57" name="Group 1052"/>
            <p:cNvGrpSpPr>
              <a:grpSpLocks/>
            </p:cNvGrpSpPr>
            <p:nvPr/>
          </p:nvGrpSpPr>
          <p:grpSpPr bwMode="auto">
            <a:xfrm>
              <a:off x="1152" y="2064"/>
              <a:ext cx="2112" cy="1104"/>
              <a:chOff x="1200" y="1728"/>
              <a:chExt cx="1920" cy="1008"/>
            </a:xfrm>
          </p:grpSpPr>
          <p:sp>
            <p:nvSpPr>
              <p:cNvPr id="59" name="Text Box 1035"/>
              <p:cNvSpPr txBox="1">
                <a:spLocks noChangeArrowheads="1"/>
              </p:cNvSpPr>
              <p:nvPr/>
            </p:nvSpPr>
            <p:spPr bwMode="auto">
              <a:xfrm>
                <a:off x="1936" y="2371"/>
                <a:ext cx="346" cy="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r>
                  <a:rPr lang="fr-FR" sz="1800" b="0"/>
                  <a:t>CTS</a:t>
                </a:r>
                <a:endParaRPr lang="fr-FR" sz="2400" b="0"/>
              </a:p>
            </p:txBody>
          </p:sp>
          <p:grpSp>
            <p:nvGrpSpPr>
              <p:cNvPr id="60" name="Group 1051"/>
              <p:cNvGrpSpPr>
                <a:grpSpLocks/>
              </p:cNvGrpSpPr>
              <p:nvPr/>
            </p:nvGrpSpPr>
            <p:grpSpPr bwMode="auto">
              <a:xfrm>
                <a:off x="1200" y="1728"/>
                <a:ext cx="1920" cy="1008"/>
                <a:chOff x="1200" y="1728"/>
                <a:chExt cx="1920" cy="1008"/>
              </a:xfrm>
            </p:grpSpPr>
            <p:sp>
              <p:nvSpPr>
                <p:cNvPr id="61" name="Freeform 1049"/>
                <p:cNvSpPr>
                  <a:spLocks/>
                </p:cNvSpPr>
                <p:nvPr/>
              </p:nvSpPr>
              <p:spPr bwMode="auto">
                <a:xfrm>
                  <a:off x="1200" y="1728"/>
                  <a:ext cx="864" cy="1008"/>
                </a:xfrm>
                <a:custGeom>
                  <a:avLst/>
                  <a:gdLst>
                    <a:gd name="T0" fmla="*/ 0 w 864"/>
                    <a:gd name="T1" fmla="*/ 0 h 1008"/>
                    <a:gd name="T2" fmla="*/ 576 w 864"/>
                    <a:gd name="T3" fmla="*/ 528 h 1008"/>
                    <a:gd name="T4" fmla="*/ 864 w 864"/>
                    <a:gd name="T5" fmla="*/ 1008 h 1008"/>
                    <a:gd name="T6" fmla="*/ 0 60000 65536"/>
                    <a:gd name="T7" fmla="*/ 0 60000 65536"/>
                    <a:gd name="T8" fmla="*/ 0 60000 65536"/>
                  </a:gdLst>
                  <a:ahLst/>
                  <a:cxnLst>
                    <a:cxn ang="T6">
                      <a:pos x="T0" y="T1"/>
                    </a:cxn>
                    <a:cxn ang="T7">
                      <a:pos x="T2" y="T3"/>
                    </a:cxn>
                    <a:cxn ang="T8">
                      <a:pos x="T4" y="T5"/>
                    </a:cxn>
                  </a:cxnLst>
                  <a:rect l="0" t="0" r="r" b="b"/>
                  <a:pathLst>
                    <a:path w="864" h="1008">
                      <a:moveTo>
                        <a:pt x="0" y="0"/>
                      </a:moveTo>
                      <a:cubicBezTo>
                        <a:pt x="216" y="180"/>
                        <a:pt x="432" y="360"/>
                        <a:pt x="576" y="528"/>
                      </a:cubicBezTo>
                      <a:cubicBezTo>
                        <a:pt x="720" y="696"/>
                        <a:pt x="816" y="928"/>
                        <a:pt x="864" y="1008"/>
                      </a:cubicBezTo>
                    </a:path>
                  </a:pathLst>
                </a:custGeom>
                <a:noFill/>
                <a:ln w="38100" cap="flat" cmpd="sng">
                  <a:solidFill>
                    <a:schemeClr val="tx1"/>
                  </a:solidFill>
                  <a:prstDash val="solid"/>
                  <a:round/>
                  <a:headEnd type="arrow" w="med" len="med"/>
                  <a:tailEnd type="none" w="med" len="me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2" name="Freeform 1050"/>
                <p:cNvSpPr>
                  <a:spLocks/>
                </p:cNvSpPr>
                <p:nvPr/>
              </p:nvSpPr>
              <p:spPr bwMode="auto">
                <a:xfrm>
                  <a:off x="2112" y="1824"/>
                  <a:ext cx="1008" cy="912"/>
                </a:xfrm>
                <a:custGeom>
                  <a:avLst/>
                  <a:gdLst>
                    <a:gd name="T0" fmla="*/ 0 w 1056"/>
                    <a:gd name="T1" fmla="*/ 912 h 912"/>
                    <a:gd name="T2" fmla="*/ 412 w 1056"/>
                    <a:gd name="T3" fmla="*/ 480 h 912"/>
                    <a:gd name="T4" fmla="*/ 1008 w 1056"/>
                    <a:gd name="T5" fmla="*/ 0 h 912"/>
                    <a:gd name="T6" fmla="*/ 0 60000 65536"/>
                    <a:gd name="T7" fmla="*/ 0 60000 65536"/>
                    <a:gd name="T8" fmla="*/ 0 60000 65536"/>
                  </a:gdLst>
                  <a:ahLst/>
                  <a:cxnLst>
                    <a:cxn ang="T6">
                      <a:pos x="T0" y="T1"/>
                    </a:cxn>
                    <a:cxn ang="T7">
                      <a:pos x="T2" y="T3"/>
                    </a:cxn>
                    <a:cxn ang="T8">
                      <a:pos x="T4" y="T5"/>
                    </a:cxn>
                  </a:cxnLst>
                  <a:rect l="0" t="0" r="r" b="b"/>
                  <a:pathLst>
                    <a:path w="1056" h="912">
                      <a:moveTo>
                        <a:pt x="0" y="912"/>
                      </a:moveTo>
                      <a:cubicBezTo>
                        <a:pt x="128" y="772"/>
                        <a:pt x="256" y="632"/>
                        <a:pt x="432" y="480"/>
                      </a:cubicBezTo>
                      <a:cubicBezTo>
                        <a:pt x="608" y="328"/>
                        <a:pt x="952" y="80"/>
                        <a:pt x="1056" y="0"/>
                      </a:cubicBezTo>
                    </a:path>
                  </a:pathLst>
                </a:custGeom>
                <a:noFill/>
                <a:ln w="38100" cap="flat" cmpd="sng">
                  <a:solidFill>
                    <a:schemeClr val="tx1"/>
                  </a:solidFill>
                  <a:prstDash val="dash"/>
                  <a:round/>
                  <a:headEnd type="none" w="med" len="med"/>
                  <a:tailEnd type="arrow" w="med" len="me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sp>
          <p:nvSpPr>
            <p:cNvPr id="58" name="Text Box 1055"/>
            <p:cNvSpPr txBox="1">
              <a:spLocks noChangeArrowheads="1"/>
            </p:cNvSpPr>
            <p:nvPr/>
          </p:nvSpPr>
          <p:spPr bwMode="auto">
            <a:xfrm>
              <a:off x="3274" y="3189"/>
              <a:ext cx="212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pPr algn="l">
                <a:buFontTx/>
                <a:buChar char="•"/>
              </a:pPr>
              <a:r>
                <a:rPr lang="fr-FR" sz="2000" b="0" dirty="0">
                  <a:solidFill>
                    <a:srgbClr val="FF3300"/>
                  </a:solidFill>
                  <a:latin typeface="+mn-lt"/>
                </a:rPr>
                <a:t> Station2 répond à 1 par CTS </a:t>
              </a:r>
            </a:p>
            <a:p>
              <a:pPr algn="l">
                <a:buFontTx/>
                <a:buChar char="•"/>
              </a:pPr>
              <a:r>
                <a:rPr lang="fr-FR" sz="2000" b="0" dirty="0">
                  <a:solidFill>
                    <a:srgbClr val="FF3300"/>
                  </a:solidFill>
                  <a:latin typeface="+mn-lt"/>
                </a:rPr>
                <a:t> Station3 reçoit CTS  (NAV)</a:t>
              </a:r>
              <a:endParaRPr lang="fr-FR" b="0" dirty="0">
                <a:latin typeface="+mn-lt"/>
              </a:endParaRPr>
            </a:p>
          </p:txBody>
        </p:sp>
      </p:grpSp>
      <p:grpSp>
        <p:nvGrpSpPr>
          <p:cNvPr id="63" name="Group 1072"/>
          <p:cNvGrpSpPr>
            <a:grpSpLocks/>
          </p:cNvGrpSpPr>
          <p:nvPr/>
        </p:nvGrpSpPr>
        <p:grpSpPr bwMode="auto">
          <a:xfrm>
            <a:off x="1668659" y="1707376"/>
            <a:ext cx="7292975" cy="4392612"/>
            <a:chOff x="1064" y="1265"/>
            <a:chExt cx="4594" cy="2767"/>
          </a:xfrm>
        </p:grpSpPr>
        <p:sp>
          <p:nvSpPr>
            <p:cNvPr id="64" name="Text Box 1056"/>
            <p:cNvSpPr txBox="1">
              <a:spLocks noChangeArrowheads="1"/>
            </p:cNvSpPr>
            <p:nvPr/>
          </p:nvSpPr>
          <p:spPr bwMode="auto">
            <a:xfrm>
              <a:off x="3288" y="3240"/>
              <a:ext cx="23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pPr algn="l">
                <a:buFontTx/>
                <a:buChar char="•"/>
              </a:pPr>
              <a:r>
                <a:rPr lang="fr-FR" sz="2000" b="0" dirty="0">
                  <a:solidFill>
                    <a:srgbClr val="FF3300"/>
                  </a:solidFill>
                  <a:latin typeface="+mn-lt"/>
                </a:rPr>
                <a:t> Le canal est réservé pour 1 et 2</a:t>
              </a:r>
              <a:r>
                <a:rPr lang="fr-FR" sz="2000" b="0" dirty="0">
                  <a:latin typeface="+mn-lt"/>
                </a:rPr>
                <a:t> </a:t>
              </a:r>
              <a:endParaRPr lang="fr-FR" b="0" dirty="0">
                <a:latin typeface="+mn-lt"/>
              </a:endParaRPr>
            </a:p>
          </p:txBody>
        </p:sp>
        <p:sp>
          <p:nvSpPr>
            <p:cNvPr id="65" name="Oval 1061"/>
            <p:cNvSpPr>
              <a:spLocks noChangeArrowheads="1"/>
            </p:cNvSpPr>
            <p:nvPr/>
          </p:nvSpPr>
          <p:spPr bwMode="auto">
            <a:xfrm rot="-2273511">
              <a:off x="1064" y="1265"/>
              <a:ext cx="1000" cy="2767"/>
            </a:xfrm>
            <a:prstGeom prst="ellipse">
              <a:avLst/>
            </a:prstGeom>
            <a:noFill/>
            <a:ln w="38100">
              <a:solidFill>
                <a:srgbClr val="FF0000"/>
              </a:solidFill>
              <a:prstDash val="dash"/>
              <a:round/>
              <a:headEnd/>
              <a:tailEnd/>
            </a:ln>
            <a:effectLst/>
            <a:extLst>
              <a:ext uri="{909E8E84-426E-40DD-AFC4-6F175D3DCCD1}">
                <a14:hiddenFill xmlns:a14="http://schemas.microsoft.com/office/drawing/2010/main">
                  <a:solidFill>
                    <a:schemeClr val="tx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66" name="Rectangle 4"/>
          <p:cNvSpPr>
            <a:spLocks noChangeArrowheads="1"/>
          </p:cNvSpPr>
          <p:nvPr/>
        </p:nvSpPr>
        <p:spPr bwMode="auto">
          <a:xfrm>
            <a:off x="3347864" y="2204864"/>
            <a:ext cx="228600" cy="1676400"/>
          </a:xfrm>
          <a:prstGeom prst="rect">
            <a:avLst/>
          </a:prstGeom>
          <a:solidFill>
            <a:schemeClr val="bg1">
              <a:lumMod val="50000"/>
            </a:schemeClr>
          </a:solidFill>
          <a:ln w="9525">
            <a:solidFill>
              <a:schemeClr val="tx1"/>
            </a:solidFill>
            <a:miter lim="800000"/>
            <a:headEnd/>
            <a:tailEnd/>
          </a:ln>
          <a:effectLst/>
        </p:spPr>
        <p:txBody>
          <a:bodyPr wrap="none" anchor="ctr"/>
          <a:lstStyle/>
          <a:p>
            <a:endParaRPr lang="fr-FR"/>
          </a:p>
        </p:txBody>
      </p:sp>
      <p:grpSp>
        <p:nvGrpSpPr>
          <p:cNvPr id="70" name="Group 13"/>
          <p:cNvGrpSpPr>
            <a:grpSpLocks/>
          </p:cNvGrpSpPr>
          <p:nvPr/>
        </p:nvGrpSpPr>
        <p:grpSpPr bwMode="auto">
          <a:xfrm>
            <a:off x="5004048" y="2378968"/>
            <a:ext cx="1198563" cy="762000"/>
            <a:chOff x="616" y="1488"/>
            <a:chExt cx="1154" cy="576"/>
          </a:xfrm>
        </p:grpSpPr>
        <p:sp>
          <p:nvSpPr>
            <p:cNvPr id="71" name="Oval 14"/>
            <p:cNvSpPr>
              <a:spLocks noChangeArrowheads="1"/>
            </p:cNvSpPr>
            <p:nvPr/>
          </p:nvSpPr>
          <p:spPr bwMode="auto">
            <a:xfrm>
              <a:off x="720" y="1488"/>
              <a:ext cx="912" cy="576"/>
            </a:xfrm>
            <a:prstGeom prst="ellipse">
              <a:avLst/>
            </a:prstGeom>
            <a:solidFill>
              <a:schemeClr val="accent2">
                <a:lumMod val="20000"/>
                <a:lumOff val="80000"/>
                <a:alpha val="5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2" name="Text Box 15"/>
            <p:cNvSpPr txBox="1">
              <a:spLocks noChangeArrowheads="1"/>
            </p:cNvSpPr>
            <p:nvPr/>
          </p:nvSpPr>
          <p:spPr bwMode="auto">
            <a:xfrm>
              <a:off x="616" y="1603"/>
              <a:ext cx="1154"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r>
                <a:rPr lang="fr-FR" sz="2400" b="0" dirty="0"/>
                <a:t>Station3</a:t>
              </a:r>
            </a:p>
          </p:txBody>
        </p:sp>
      </p:grpSp>
      <p:grpSp>
        <p:nvGrpSpPr>
          <p:cNvPr id="73" name="Group 5"/>
          <p:cNvGrpSpPr>
            <a:grpSpLocks/>
          </p:cNvGrpSpPr>
          <p:nvPr/>
        </p:nvGrpSpPr>
        <p:grpSpPr bwMode="auto">
          <a:xfrm>
            <a:off x="925166" y="2276872"/>
            <a:ext cx="1198562" cy="762000"/>
            <a:chOff x="639" y="1488"/>
            <a:chExt cx="1108" cy="576"/>
          </a:xfrm>
        </p:grpSpPr>
        <p:sp>
          <p:nvSpPr>
            <p:cNvPr id="74" name="Oval 6"/>
            <p:cNvSpPr>
              <a:spLocks noChangeArrowheads="1"/>
            </p:cNvSpPr>
            <p:nvPr/>
          </p:nvSpPr>
          <p:spPr bwMode="auto">
            <a:xfrm>
              <a:off x="720" y="1488"/>
              <a:ext cx="912" cy="576"/>
            </a:xfrm>
            <a:prstGeom prst="ellipse">
              <a:avLst/>
            </a:prstGeom>
            <a:solidFill>
              <a:schemeClr val="accent2">
                <a:lumMod val="20000"/>
                <a:lumOff val="80000"/>
                <a:alpha val="50195"/>
              </a:schemeClr>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5" name="Text Box 7"/>
            <p:cNvSpPr txBox="1">
              <a:spLocks noChangeArrowheads="1"/>
            </p:cNvSpPr>
            <p:nvPr/>
          </p:nvSpPr>
          <p:spPr bwMode="auto">
            <a:xfrm>
              <a:off x="639" y="1603"/>
              <a:ext cx="110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b="1">
                  <a:solidFill>
                    <a:schemeClr val="tx1"/>
                  </a:solidFill>
                  <a:latin typeface="Times New Roman" charset="0"/>
                </a:defRPr>
              </a:lvl1pPr>
              <a:lvl2pPr marL="742950" indent="-285750">
                <a:defRPr sz="1600" b="1">
                  <a:solidFill>
                    <a:schemeClr val="tx1"/>
                  </a:solidFill>
                  <a:latin typeface="Times New Roman" charset="0"/>
                </a:defRPr>
              </a:lvl2pPr>
              <a:lvl3pPr marL="1143000" indent="-228600">
                <a:defRPr sz="1600" b="1">
                  <a:solidFill>
                    <a:schemeClr val="tx1"/>
                  </a:solidFill>
                  <a:latin typeface="Times New Roman" charset="0"/>
                </a:defRPr>
              </a:lvl3pPr>
              <a:lvl4pPr marL="1600200" indent="-228600">
                <a:defRPr sz="1600" b="1">
                  <a:solidFill>
                    <a:schemeClr val="tx1"/>
                  </a:solidFill>
                  <a:latin typeface="Times New Roman" charset="0"/>
                </a:defRPr>
              </a:lvl4pPr>
              <a:lvl5pPr marL="2057400" indent="-228600">
                <a:defRPr sz="1600" b="1">
                  <a:solidFill>
                    <a:schemeClr val="tx1"/>
                  </a:solidFill>
                  <a:latin typeface="Times New Roman" charset="0"/>
                </a:defRPr>
              </a:lvl5pPr>
              <a:lvl6pPr marL="2514600" indent="-228600" algn="ctr" eaLnBrk="0" fontAlgn="base" hangingPunct="0">
                <a:spcBef>
                  <a:spcPct val="50000"/>
                </a:spcBef>
                <a:spcAft>
                  <a:spcPct val="0"/>
                </a:spcAft>
                <a:defRPr sz="1600" b="1">
                  <a:solidFill>
                    <a:schemeClr val="tx1"/>
                  </a:solidFill>
                  <a:latin typeface="Times New Roman" charset="0"/>
                </a:defRPr>
              </a:lvl6pPr>
              <a:lvl7pPr marL="2971800" indent="-228600" algn="ctr" eaLnBrk="0" fontAlgn="base" hangingPunct="0">
                <a:spcBef>
                  <a:spcPct val="50000"/>
                </a:spcBef>
                <a:spcAft>
                  <a:spcPct val="0"/>
                </a:spcAft>
                <a:defRPr sz="1600" b="1">
                  <a:solidFill>
                    <a:schemeClr val="tx1"/>
                  </a:solidFill>
                  <a:latin typeface="Times New Roman" charset="0"/>
                </a:defRPr>
              </a:lvl7pPr>
              <a:lvl8pPr marL="3429000" indent="-228600" algn="ctr" eaLnBrk="0" fontAlgn="base" hangingPunct="0">
                <a:spcBef>
                  <a:spcPct val="50000"/>
                </a:spcBef>
                <a:spcAft>
                  <a:spcPct val="0"/>
                </a:spcAft>
                <a:defRPr sz="1600" b="1">
                  <a:solidFill>
                    <a:schemeClr val="tx1"/>
                  </a:solidFill>
                  <a:latin typeface="Times New Roman" charset="0"/>
                </a:defRPr>
              </a:lvl8pPr>
              <a:lvl9pPr marL="3886200" indent="-228600" algn="ctr" eaLnBrk="0" fontAlgn="base" hangingPunct="0">
                <a:spcBef>
                  <a:spcPct val="50000"/>
                </a:spcBef>
                <a:spcAft>
                  <a:spcPct val="0"/>
                </a:spcAft>
                <a:defRPr sz="1600" b="1">
                  <a:solidFill>
                    <a:schemeClr val="tx1"/>
                  </a:solidFill>
                  <a:latin typeface="Times New Roman" charset="0"/>
                </a:defRPr>
              </a:lvl9pPr>
            </a:lstStyle>
            <a:p>
              <a:r>
                <a:rPr lang="fr-FR" sz="2400" b="0" dirty="0"/>
                <a:t>Station1</a:t>
              </a:r>
            </a:p>
          </p:txBody>
        </p:sp>
      </p:grpSp>
      <p:grpSp>
        <p:nvGrpSpPr>
          <p:cNvPr id="76" name="Group 10"/>
          <p:cNvGrpSpPr>
            <a:grpSpLocks/>
          </p:cNvGrpSpPr>
          <p:nvPr/>
        </p:nvGrpSpPr>
        <p:grpSpPr bwMode="auto">
          <a:xfrm>
            <a:off x="2843808" y="4755232"/>
            <a:ext cx="1198562" cy="762000"/>
            <a:chOff x="625" y="1488"/>
            <a:chExt cx="1136" cy="576"/>
          </a:xfrm>
        </p:grpSpPr>
        <p:sp>
          <p:nvSpPr>
            <p:cNvPr id="77" name="Oval 11"/>
            <p:cNvSpPr>
              <a:spLocks noChangeArrowheads="1"/>
            </p:cNvSpPr>
            <p:nvPr/>
          </p:nvSpPr>
          <p:spPr bwMode="auto">
            <a:xfrm>
              <a:off x="720" y="1488"/>
              <a:ext cx="912" cy="576"/>
            </a:xfrm>
            <a:prstGeom prst="ellipse">
              <a:avLst/>
            </a:prstGeom>
            <a:solidFill>
              <a:schemeClr val="tx2">
                <a:lumMod val="20000"/>
                <a:lumOff val="80000"/>
                <a:alpha val="50195"/>
              </a:schemeClr>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fr-FR"/>
              </a:defPPr>
              <a:lvl1pPr algn="ctr" rtl="0" eaLnBrk="0" fontAlgn="base" hangingPunct="0">
                <a:spcBef>
                  <a:spcPct val="50000"/>
                </a:spcBef>
                <a:spcAft>
                  <a:spcPct val="0"/>
                </a:spcAft>
                <a:defRPr sz="1600" b="1" kern="1200">
                  <a:solidFill>
                    <a:schemeClr val="tx1"/>
                  </a:solidFill>
                  <a:latin typeface="Times New Roman" charset="0"/>
                  <a:ea typeface="+mn-ea"/>
                  <a:cs typeface="+mn-cs"/>
                </a:defRPr>
              </a:lvl1pPr>
              <a:lvl2pPr marL="457200" algn="ctr" rtl="0" eaLnBrk="0" fontAlgn="base" hangingPunct="0">
                <a:spcBef>
                  <a:spcPct val="50000"/>
                </a:spcBef>
                <a:spcAft>
                  <a:spcPct val="0"/>
                </a:spcAft>
                <a:defRPr sz="1600" b="1" kern="1200">
                  <a:solidFill>
                    <a:schemeClr val="tx1"/>
                  </a:solidFill>
                  <a:latin typeface="Times New Roman" charset="0"/>
                  <a:ea typeface="+mn-ea"/>
                  <a:cs typeface="+mn-cs"/>
                </a:defRPr>
              </a:lvl2pPr>
              <a:lvl3pPr marL="914400" algn="ctr" rtl="0" eaLnBrk="0" fontAlgn="base" hangingPunct="0">
                <a:spcBef>
                  <a:spcPct val="50000"/>
                </a:spcBef>
                <a:spcAft>
                  <a:spcPct val="0"/>
                </a:spcAft>
                <a:defRPr sz="1600" b="1" kern="1200">
                  <a:solidFill>
                    <a:schemeClr val="tx1"/>
                  </a:solidFill>
                  <a:latin typeface="Times New Roman" charset="0"/>
                  <a:ea typeface="+mn-ea"/>
                  <a:cs typeface="+mn-cs"/>
                </a:defRPr>
              </a:lvl3pPr>
              <a:lvl4pPr marL="1371600" algn="ctr" rtl="0" eaLnBrk="0" fontAlgn="base" hangingPunct="0">
                <a:spcBef>
                  <a:spcPct val="50000"/>
                </a:spcBef>
                <a:spcAft>
                  <a:spcPct val="0"/>
                </a:spcAft>
                <a:defRPr sz="1600" b="1" kern="1200">
                  <a:solidFill>
                    <a:schemeClr val="tx1"/>
                  </a:solidFill>
                  <a:latin typeface="Times New Roman" charset="0"/>
                  <a:ea typeface="+mn-ea"/>
                  <a:cs typeface="+mn-cs"/>
                </a:defRPr>
              </a:lvl4pPr>
              <a:lvl5pPr marL="1828800" algn="ctr" rtl="0" eaLnBrk="0" fontAlgn="base" hangingPunct="0">
                <a:spcBef>
                  <a:spcPct val="50000"/>
                </a:spcBef>
                <a:spcAft>
                  <a:spcPct val="0"/>
                </a:spcAft>
                <a:defRPr sz="1600" b="1" kern="1200">
                  <a:solidFill>
                    <a:schemeClr val="tx1"/>
                  </a:solidFill>
                  <a:latin typeface="Times New Roman" charset="0"/>
                  <a:ea typeface="+mn-ea"/>
                  <a:cs typeface="+mn-cs"/>
                </a:defRPr>
              </a:lvl5pPr>
              <a:lvl6pPr marL="2286000" algn="l" defTabSz="914400" rtl="0" eaLnBrk="1" latinLnBrk="0" hangingPunct="1">
                <a:defRPr sz="1600" b="1" kern="1200">
                  <a:solidFill>
                    <a:schemeClr val="tx1"/>
                  </a:solidFill>
                  <a:latin typeface="Times New Roman" charset="0"/>
                  <a:ea typeface="+mn-ea"/>
                  <a:cs typeface="+mn-cs"/>
                </a:defRPr>
              </a:lvl6pPr>
              <a:lvl7pPr marL="2743200" algn="l" defTabSz="914400" rtl="0" eaLnBrk="1" latinLnBrk="0" hangingPunct="1">
                <a:defRPr sz="1600" b="1" kern="1200">
                  <a:solidFill>
                    <a:schemeClr val="tx1"/>
                  </a:solidFill>
                  <a:latin typeface="Times New Roman" charset="0"/>
                  <a:ea typeface="+mn-ea"/>
                  <a:cs typeface="+mn-cs"/>
                </a:defRPr>
              </a:lvl7pPr>
              <a:lvl8pPr marL="3200400" algn="l" defTabSz="914400" rtl="0" eaLnBrk="1" latinLnBrk="0" hangingPunct="1">
                <a:defRPr sz="1600" b="1" kern="1200">
                  <a:solidFill>
                    <a:schemeClr val="tx1"/>
                  </a:solidFill>
                  <a:latin typeface="Times New Roman" charset="0"/>
                  <a:ea typeface="+mn-ea"/>
                  <a:cs typeface="+mn-cs"/>
                </a:defRPr>
              </a:lvl8pPr>
              <a:lvl9pPr marL="3657600" algn="l" defTabSz="914400" rtl="0" eaLnBrk="1" latinLnBrk="0" hangingPunct="1">
                <a:defRPr sz="1600" b="1" kern="1200">
                  <a:solidFill>
                    <a:schemeClr val="tx1"/>
                  </a:solidFill>
                  <a:latin typeface="Times New Roman" charset="0"/>
                  <a:ea typeface="+mn-ea"/>
                  <a:cs typeface="+mn-cs"/>
                </a:defRPr>
              </a:lvl9pPr>
            </a:lstStyle>
            <a:p>
              <a:endParaRPr lang="fr-FR"/>
            </a:p>
          </p:txBody>
        </p:sp>
        <p:sp>
          <p:nvSpPr>
            <p:cNvPr id="78" name="Text Box 12"/>
            <p:cNvSpPr txBox="1">
              <a:spLocks noChangeArrowheads="1"/>
            </p:cNvSpPr>
            <p:nvPr/>
          </p:nvSpPr>
          <p:spPr bwMode="auto">
            <a:xfrm>
              <a:off x="625" y="1603"/>
              <a:ext cx="11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fr-FR"/>
              </a:defPPr>
              <a:lvl1pPr algn="ctr" rtl="0" eaLnBrk="0" fontAlgn="base" hangingPunct="0">
                <a:spcBef>
                  <a:spcPct val="50000"/>
                </a:spcBef>
                <a:spcAft>
                  <a:spcPct val="0"/>
                </a:spcAft>
                <a:defRPr sz="1600" b="1" kern="1200">
                  <a:solidFill>
                    <a:schemeClr val="tx1"/>
                  </a:solidFill>
                  <a:latin typeface="Times New Roman" charset="0"/>
                  <a:ea typeface="+mn-ea"/>
                  <a:cs typeface="+mn-cs"/>
                </a:defRPr>
              </a:lvl1pPr>
              <a:lvl2pPr marL="457200" algn="ctr" rtl="0" eaLnBrk="0" fontAlgn="base" hangingPunct="0">
                <a:spcBef>
                  <a:spcPct val="50000"/>
                </a:spcBef>
                <a:spcAft>
                  <a:spcPct val="0"/>
                </a:spcAft>
                <a:defRPr sz="1600" b="1" kern="1200">
                  <a:solidFill>
                    <a:schemeClr val="tx1"/>
                  </a:solidFill>
                  <a:latin typeface="Times New Roman" charset="0"/>
                  <a:ea typeface="+mn-ea"/>
                  <a:cs typeface="+mn-cs"/>
                </a:defRPr>
              </a:lvl2pPr>
              <a:lvl3pPr marL="914400" algn="ctr" rtl="0" eaLnBrk="0" fontAlgn="base" hangingPunct="0">
                <a:spcBef>
                  <a:spcPct val="50000"/>
                </a:spcBef>
                <a:spcAft>
                  <a:spcPct val="0"/>
                </a:spcAft>
                <a:defRPr sz="1600" b="1" kern="1200">
                  <a:solidFill>
                    <a:schemeClr val="tx1"/>
                  </a:solidFill>
                  <a:latin typeface="Times New Roman" charset="0"/>
                  <a:ea typeface="+mn-ea"/>
                  <a:cs typeface="+mn-cs"/>
                </a:defRPr>
              </a:lvl3pPr>
              <a:lvl4pPr marL="1371600" algn="ctr" rtl="0" eaLnBrk="0" fontAlgn="base" hangingPunct="0">
                <a:spcBef>
                  <a:spcPct val="50000"/>
                </a:spcBef>
                <a:spcAft>
                  <a:spcPct val="0"/>
                </a:spcAft>
                <a:defRPr sz="1600" b="1" kern="1200">
                  <a:solidFill>
                    <a:schemeClr val="tx1"/>
                  </a:solidFill>
                  <a:latin typeface="Times New Roman" charset="0"/>
                  <a:ea typeface="+mn-ea"/>
                  <a:cs typeface="+mn-cs"/>
                </a:defRPr>
              </a:lvl4pPr>
              <a:lvl5pPr marL="1828800" algn="ctr" rtl="0" eaLnBrk="0" fontAlgn="base" hangingPunct="0">
                <a:spcBef>
                  <a:spcPct val="50000"/>
                </a:spcBef>
                <a:spcAft>
                  <a:spcPct val="0"/>
                </a:spcAft>
                <a:defRPr sz="1600" b="1" kern="1200">
                  <a:solidFill>
                    <a:schemeClr val="tx1"/>
                  </a:solidFill>
                  <a:latin typeface="Times New Roman" charset="0"/>
                  <a:ea typeface="+mn-ea"/>
                  <a:cs typeface="+mn-cs"/>
                </a:defRPr>
              </a:lvl5pPr>
              <a:lvl6pPr marL="2286000" algn="l" defTabSz="914400" rtl="0" eaLnBrk="1" latinLnBrk="0" hangingPunct="1">
                <a:defRPr sz="1600" b="1" kern="1200">
                  <a:solidFill>
                    <a:schemeClr val="tx1"/>
                  </a:solidFill>
                  <a:latin typeface="Times New Roman" charset="0"/>
                  <a:ea typeface="+mn-ea"/>
                  <a:cs typeface="+mn-cs"/>
                </a:defRPr>
              </a:lvl6pPr>
              <a:lvl7pPr marL="2743200" algn="l" defTabSz="914400" rtl="0" eaLnBrk="1" latinLnBrk="0" hangingPunct="1">
                <a:defRPr sz="1600" b="1" kern="1200">
                  <a:solidFill>
                    <a:schemeClr val="tx1"/>
                  </a:solidFill>
                  <a:latin typeface="Times New Roman" charset="0"/>
                  <a:ea typeface="+mn-ea"/>
                  <a:cs typeface="+mn-cs"/>
                </a:defRPr>
              </a:lvl7pPr>
              <a:lvl8pPr marL="3200400" algn="l" defTabSz="914400" rtl="0" eaLnBrk="1" latinLnBrk="0" hangingPunct="1">
                <a:defRPr sz="1600" b="1" kern="1200">
                  <a:solidFill>
                    <a:schemeClr val="tx1"/>
                  </a:solidFill>
                  <a:latin typeface="Times New Roman" charset="0"/>
                  <a:ea typeface="+mn-ea"/>
                  <a:cs typeface="+mn-cs"/>
                </a:defRPr>
              </a:lvl8pPr>
              <a:lvl9pPr marL="3657600" algn="l" defTabSz="914400" rtl="0" eaLnBrk="1" latinLnBrk="0" hangingPunct="1">
                <a:defRPr sz="1600" b="1" kern="1200">
                  <a:solidFill>
                    <a:schemeClr val="tx1"/>
                  </a:solidFill>
                  <a:latin typeface="Times New Roman" charset="0"/>
                  <a:ea typeface="+mn-ea"/>
                  <a:cs typeface="+mn-cs"/>
                </a:defRPr>
              </a:lvl9pPr>
            </a:lstStyle>
            <a:p>
              <a:r>
                <a:rPr lang="fr-FR" sz="2400" b="0" dirty="0"/>
                <a:t>Station2</a:t>
              </a:r>
            </a:p>
          </p:txBody>
        </p:sp>
      </p:grpSp>
      <p:sp>
        <p:nvSpPr>
          <p:cNvPr id="38" name="ZoneTexte 37">
            <a:extLst>
              <a:ext uri="{FF2B5EF4-FFF2-40B4-BE49-F238E27FC236}">
                <a16:creationId xmlns:a16="http://schemas.microsoft.com/office/drawing/2014/main" id="{8D572AC5-E916-4BF6-B738-9669BD43013E}"/>
              </a:ext>
            </a:extLst>
          </p:cNvPr>
          <p:cNvSpPr txBox="1"/>
          <p:nvPr/>
        </p:nvSpPr>
        <p:spPr>
          <a:xfrm>
            <a:off x="247545" y="908720"/>
            <a:ext cx="8293012" cy="584775"/>
          </a:xfrm>
          <a:prstGeom prst="rect">
            <a:avLst/>
          </a:prstGeom>
          <a:noFill/>
        </p:spPr>
        <p:txBody>
          <a:bodyPr wrap="square" rtlCol="0">
            <a:spAutoFit/>
          </a:bodyPr>
          <a:lstStyle/>
          <a:p>
            <a:pPr marL="457200" indent="-457200">
              <a:buBlip>
                <a:blip r:embed="rId2"/>
              </a:buBlip>
            </a:pPr>
            <a:r>
              <a:rPr lang="en-US" altLang="fr-FR" sz="3200" dirty="0" err="1">
                <a:solidFill>
                  <a:srgbClr val="002060"/>
                </a:solidFill>
                <a:latin typeface="+mj-lt"/>
                <a:cs typeface="Arial" panose="020B0604020202020204" pitchFamily="34" charset="0"/>
              </a:rPr>
              <a:t>Mécanisme</a:t>
            </a:r>
            <a:r>
              <a:rPr lang="en-US" altLang="fr-FR" sz="3200" dirty="0">
                <a:solidFill>
                  <a:srgbClr val="002060"/>
                </a:solidFill>
                <a:latin typeface="+mj-lt"/>
                <a:cs typeface="Arial" panose="020B0604020202020204" pitchFamily="34" charset="0"/>
              </a:rPr>
              <a:t> RTS/CTS</a:t>
            </a:r>
          </a:p>
        </p:txBody>
      </p:sp>
      <p:sp>
        <p:nvSpPr>
          <p:cNvPr id="41" name="Title 1">
            <a:extLst>
              <a:ext uri="{FF2B5EF4-FFF2-40B4-BE49-F238E27FC236}">
                <a16:creationId xmlns:a16="http://schemas.microsoft.com/office/drawing/2014/main" id="{652C4471-B2C3-4C85-9058-3BF52EC4E780}"/>
              </a:ext>
            </a:extLst>
          </p:cNvPr>
          <p:cNvSpPr txBox="1">
            <a:spLocks/>
          </p:cNvSpPr>
          <p:nvPr/>
        </p:nvSpPr>
        <p:spPr>
          <a:xfrm>
            <a:off x="-146349" y="-184356"/>
            <a:ext cx="9290349"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2"/>
              </a:buBlip>
            </a:pPr>
            <a:r>
              <a:rPr lang="en-US" sz="4000" dirty="0" err="1">
                <a:latin typeface="+mn-lt"/>
              </a:rPr>
              <a:t>Méthodes</a:t>
            </a:r>
            <a:r>
              <a:rPr lang="en-US" sz="4000" dirty="0">
                <a:latin typeface="+mn-lt"/>
              </a:rPr>
              <a:t> </a:t>
            </a:r>
            <a:r>
              <a:rPr lang="en-US" sz="4000" dirty="0" err="1">
                <a:latin typeface="+mn-lt"/>
              </a:rPr>
              <a:t>d’accès</a:t>
            </a:r>
            <a:r>
              <a:rPr lang="en-US" sz="4000" dirty="0">
                <a:latin typeface="+mn-lt"/>
              </a:rPr>
              <a:t> CSMA/CA </a:t>
            </a:r>
            <a:r>
              <a:rPr lang="en-US" sz="3200" dirty="0">
                <a:latin typeface="+mn-lt"/>
              </a:rPr>
              <a:t>(9/13)</a:t>
            </a:r>
            <a:endParaRPr lang="fr-FR" sz="4000" dirty="0">
              <a:latin typeface="+mn-lt"/>
            </a:endParaRPr>
          </a:p>
        </p:txBody>
      </p:sp>
    </p:spTree>
    <p:extLst>
      <p:ext uri="{BB962C8B-B14F-4D97-AF65-F5344CB8AC3E}">
        <p14:creationId xmlns:p14="http://schemas.microsoft.com/office/powerpoint/2010/main" val="231078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down)">
                                      <p:cBhvr>
                                        <p:cTn id="12" dur="500"/>
                                        <p:tgtEl>
                                          <p:spTgt spid="56"/>
                                        </p:tgtEl>
                                      </p:cBhvr>
                                    </p:animEffec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47545" y="908720"/>
            <a:ext cx="8293012" cy="584775"/>
          </a:xfrm>
          <a:prstGeom prst="rect">
            <a:avLst/>
          </a:prstGeom>
          <a:noFill/>
        </p:spPr>
        <p:txBody>
          <a:bodyPr wrap="square" rtlCol="0">
            <a:spAutoFit/>
          </a:bodyPr>
          <a:lstStyle/>
          <a:p>
            <a:pPr marL="457200" indent="-457200">
              <a:buBlip>
                <a:blip r:embed="rId2"/>
              </a:buBlip>
            </a:pPr>
            <a:r>
              <a:rPr lang="en-US" altLang="fr-FR" sz="3200" dirty="0" err="1">
                <a:solidFill>
                  <a:srgbClr val="002060"/>
                </a:solidFill>
                <a:latin typeface="+mj-lt"/>
                <a:cs typeface="Arial" panose="020B0604020202020204" pitchFamily="34" charset="0"/>
              </a:rPr>
              <a:t>Définition</a:t>
            </a:r>
            <a:endParaRPr lang="en-US" altLang="fr-FR" sz="3200" dirty="0">
              <a:solidFill>
                <a:srgbClr val="002060"/>
              </a:solidFill>
              <a:latin typeface="+mj-lt"/>
              <a:cs typeface="Arial" panose="020B0604020202020204" pitchFamily="34" charset="0"/>
            </a:endParaRPr>
          </a:p>
        </p:txBody>
      </p:sp>
      <p:sp>
        <p:nvSpPr>
          <p:cNvPr id="6" name="ZoneTexte 5"/>
          <p:cNvSpPr txBox="1"/>
          <p:nvPr/>
        </p:nvSpPr>
        <p:spPr>
          <a:xfrm>
            <a:off x="467543" y="2210399"/>
            <a:ext cx="8073013" cy="3970318"/>
          </a:xfrm>
          <a:prstGeom prst="rect">
            <a:avLst/>
          </a:prstGeom>
          <a:noFill/>
        </p:spPr>
        <p:txBody>
          <a:bodyPr wrap="square" rtlCol="0">
            <a:spAutoFit/>
          </a:bodyPr>
          <a:lstStyle/>
          <a:p>
            <a:pPr marL="742950" lvl="2" indent="-285750" algn="just">
              <a:buBlip>
                <a:blip r:embed="rId3"/>
              </a:buBlip>
            </a:pPr>
            <a:r>
              <a:rPr lang="en-US" dirty="0"/>
              <a:t>Un </a:t>
            </a:r>
            <a:r>
              <a:rPr lang="fr-FR" dirty="0"/>
              <a:t>réseau sans fil (Wireless Network) est un réseau dans lequel les machines sont raccordées par l’interface radio. Le support de transmission est </a:t>
            </a:r>
            <a:r>
              <a:rPr lang="fr-FR" b="1" dirty="0">
                <a:solidFill>
                  <a:srgbClr val="C00000"/>
                </a:solidFill>
              </a:rPr>
              <a:t>l’onde électromagnétique</a:t>
            </a:r>
            <a:r>
              <a:rPr lang="fr-FR" dirty="0"/>
              <a:t>.</a:t>
            </a:r>
          </a:p>
          <a:p>
            <a:pPr marL="457200" lvl="2" algn="just"/>
            <a:endParaRPr lang="fr-FR" dirty="0"/>
          </a:p>
          <a:p>
            <a:pPr marL="742950" lvl="2" indent="-285750" algn="just">
              <a:buBlip>
                <a:blip r:embed="rId3"/>
              </a:buBlip>
            </a:pPr>
            <a:r>
              <a:rPr lang="fr-FR" dirty="0"/>
              <a:t>Les réseaux sans fil permettent de relier très facilement des équipements distants de quelques mètres à quelques kilomètres selon les fréquences et les puissances utilisées.</a:t>
            </a:r>
          </a:p>
          <a:p>
            <a:pPr marL="457200" lvl="2" algn="just"/>
            <a:endParaRPr lang="fr-FR" dirty="0"/>
          </a:p>
          <a:p>
            <a:pPr marL="457200" lvl="2" algn="just"/>
            <a:endParaRPr lang="fr-FR" dirty="0"/>
          </a:p>
          <a:p>
            <a:pPr marL="742950" lvl="2" indent="-285750" algn="just">
              <a:buBlip>
                <a:blip r:embed="rId3"/>
              </a:buBlip>
            </a:pPr>
            <a:r>
              <a:rPr lang="fr-FR" dirty="0"/>
              <a:t>Ce type de réseau permet une</a:t>
            </a:r>
            <a:r>
              <a:rPr lang="fr-FR" dirty="0">
                <a:solidFill>
                  <a:srgbClr val="C00000"/>
                </a:solidFill>
              </a:rPr>
              <a:t> </a:t>
            </a:r>
            <a:r>
              <a:rPr lang="fr-FR" b="1" dirty="0">
                <a:solidFill>
                  <a:srgbClr val="C00000"/>
                </a:solidFill>
              </a:rPr>
              <a:t>mobilité</a:t>
            </a:r>
            <a:r>
              <a:rPr lang="fr-FR" dirty="0"/>
              <a:t> aux utilisateurs. La mobilité étant la possibilité de se déplacer dans un certain périmètre de couverture sans perdre le signal.</a:t>
            </a:r>
          </a:p>
          <a:p>
            <a:pPr marL="742950" lvl="2" indent="-285750">
              <a:buBlip>
                <a:blip r:embed="rId3"/>
              </a:buBlip>
            </a:pPr>
            <a:endParaRPr lang="fr-FR" dirty="0"/>
          </a:p>
          <a:p>
            <a:pPr marL="0" lvl="1"/>
            <a:endParaRPr lang="en-US" altLang="fr-FR" b="1" dirty="0">
              <a:solidFill>
                <a:srgbClr val="5F5F5F"/>
              </a:solidFill>
              <a:cs typeface="Arial" panose="020B0604020202020204" pitchFamily="34" charset="0"/>
            </a:endParaRPr>
          </a:p>
        </p:txBody>
      </p:sp>
      <p:sp>
        <p:nvSpPr>
          <p:cNvPr id="10" name="Title 1"/>
          <p:cNvSpPr txBox="1">
            <a:spLocks/>
          </p:cNvSpPr>
          <p:nvPr/>
        </p:nvSpPr>
        <p:spPr>
          <a:xfrm>
            <a:off x="-1332656" y="-184356"/>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2"/>
              </a:buBlip>
            </a:pPr>
            <a:r>
              <a:rPr lang="en-US" sz="4000" dirty="0">
                <a:latin typeface="+mn-lt"/>
              </a:rPr>
              <a:t>Introduction </a:t>
            </a:r>
            <a:r>
              <a:rPr lang="en-US" sz="3200" dirty="0">
                <a:latin typeface="+mn-lt"/>
              </a:rPr>
              <a:t>(1/2)</a:t>
            </a:r>
            <a:endParaRPr lang="fr-FR" sz="3200" dirty="0">
              <a:latin typeface="+mn-lt"/>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3</a:t>
            </a:fld>
            <a:endParaRPr lang="fr-FR"/>
          </a:p>
        </p:txBody>
      </p:sp>
    </p:spTree>
    <p:extLst>
      <p:ext uri="{BB962C8B-B14F-4D97-AF65-F5344CB8AC3E}">
        <p14:creationId xmlns:p14="http://schemas.microsoft.com/office/powerpoint/2010/main" val="498554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67544" y="1493495"/>
            <a:ext cx="8136904" cy="6247864"/>
          </a:xfrm>
          <a:prstGeom prst="rect">
            <a:avLst/>
          </a:prstGeom>
          <a:noFill/>
        </p:spPr>
        <p:txBody>
          <a:bodyPr wrap="square" rtlCol="0">
            <a:spAutoFit/>
          </a:bodyPr>
          <a:lstStyle/>
          <a:p>
            <a:pPr lvl="1" indent="-457200" algn="just">
              <a:buBlip>
                <a:blip r:embed="rId2"/>
              </a:buBlip>
            </a:pPr>
            <a:r>
              <a:rPr lang="fr-FR" altLang="fr-FR" sz="2800" dirty="0">
                <a:solidFill>
                  <a:schemeClr val="bg1">
                    <a:lumMod val="50000"/>
                  </a:schemeClr>
                </a:solidFill>
              </a:rPr>
              <a:t>Virtual Carrier </a:t>
            </a:r>
            <a:r>
              <a:rPr lang="fr-FR" altLang="fr-FR" sz="2800" dirty="0" err="1">
                <a:solidFill>
                  <a:schemeClr val="bg1">
                    <a:lumMod val="50000"/>
                  </a:schemeClr>
                </a:solidFill>
              </a:rPr>
              <a:t>Sense</a:t>
            </a:r>
            <a:r>
              <a:rPr lang="fr-FR" altLang="fr-FR" sz="2800" dirty="0">
                <a:solidFill>
                  <a:schemeClr val="bg1">
                    <a:lumMod val="50000"/>
                  </a:schemeClr>
                </a:solidFill>
              </a:rPr>
              <a:t>: VCS</a:t>
            </a:r>
          </a:p>
          <a:p>
            <a:pPr marL="742950" lvl="2" indent="-285750" algn="just">
              <a:buBlip>
                <a:blip r:embed="rId3"/>
              </a:buBlip>
            </a:pPr>
            <a:r>
              <a:rPr lang="fr-FR" sz="2200" dirty="0"/>
              <a:t>Le VCS consiste à « </a:t>
            </a:r>
            <a:r>
              <a:rPr lang="fr-FR" sz="2200" b="1" dirty="0">
                <a:solidFill>
                  <a:srgbClr val="C00000"/>
                </a:solidFill>
              </a:rPr>
              <a:t>réserver</a:t>
            </a:r>
            <a:r>
              <a:rPr lang="fr-FR" sz="2200" b="1" dirty="0"/>
              <a:t> </a:t>
            </a:r>
            <a:r>
              <a:rPr lang="fr-FR" sz="2200" dirty="0"/>
              <a:t>» le support avant émission.</a:t>
            </a:r>
          </a:p>
          <a:p>
            <a:pPr marL="742950" lvl="2" indent="-285750" algn="just">
              <a:buBlip>
                <a:blip r:embed="rId3"/>
              </a:buBlip>
            </a:pPr>
            <a:endParaRPr lang="fr-CA" sz="2200" b="1" dirty="0"/>
          </a:p>
          <a:p>
            <a:pPr marL="742950" lvl="2" indent="-285750" algn="just">
              <a:buBlip>
                <a:blip r:embed="rId3"/>
              </a:buBlip>
            </a:pPr>
            <a:r>
              <a:rPr lang="fr-FR" sz="2200" dirty="0"/>
              <a:t>Avant de transmettre, si le support est libre:</a:t>
            </a:r>
          </a:p>
          <a:p>
            <a:pPr marL="800100" lvl="1" indent="358775">
              <a:buFont typeface="Wingdings" pitchFamily="2" charset="2"/>
              <a:buChar char="ü"/>
            </a:pPr>
            <a:r>
              <a:rPr lang="fr-FR" sz="2200" dirty="0"/>
              <a:t>L’émetteur émet une trame RTS (@src, @</a:t>
            </a:r>
            <a:r>
              <a:rPr lang="fr-FR" sz="2200" dirty="0" err="1"/>
              <a:t>dest</a:t>
            </a:r>
            <a:r>
              <a:rPr lang="fr-FR" sz="2200" dirty="0"/>
              <a:t>, durée transaction = paquet)</a:t>
            </a:r>
          </a:p>
          <a:p>
            <a:pPr marL="800100" lvl="1" indent="358775">
              <a:buFont typeface="Wingdings" pitchFamily="2" charset="2"/>
              <a:buChar char="ü"/>
            </a:pPr>
            <a:r>
              <a:rPr lang="fr-FR" sz="2200" dirty="0"/>
              <a:t>Si le support est libre, le récepteur émet un CTS</a:t>
            </a:r>
          </a:p>
          <a:p>
            <a:pPr marL="742950" lvl="2" indent="-285750" algn="just">
              <a:buBlip>
                <a:blip r:embed="rId3"/>
              </a:buBlip>
            </a:pPr>
            <a:endParaRPr lang="fr-FR" sz="2200" dirty="0"/>
          </a:p>
          <a:p>
            <a:pPr marL="742950" lvl="2" indent="-285750" algn="just">
              <a:buBlip>
                <a:blip r:embed="rId3"/>
              </a:buBlip>
            </a:pPr>
            <a:r>
              <a:rPr lang="fr-FR" sz="2200" dirty="0"/>
              <a:t>Toute station entendant le RTS ou le CTS déclenche son </a:t>
            </a:r>
            <a:r>
              <a:rPr lang="fr-FR" sz="2200" b="1" dirty="0">
                <a:solidFill>
                  <a:srgbClr val="C00000"/>
                </a:solidFill>
              </a:rPr>
              <a:t>NAV</a:t>
            </a:r>
            <a:r>
              <a:rPr lang="fr-FR" sz="2200" dirty="0">
                <a:solidFill>
                  <a:srgbClr val="C00000"/>
                </a:solidFill>
              </a:rPr>
              <a:t> </a:t>
            </a:r>
            <a:r>
              <a:rPr lang="fr-FR" sz="2200" dirty="0"/>
              <a:t>(</a:t>
            </a:r>
            <a:r>
              <a:rPr lang="fr-FR" sz="2200" b="1" i="1" dirty="0">
                <a:solidFill>
                  <a:srgbClr val="C00000"/>
                </a:solidFill>
              </a:rPr>
              <a:t>Network Allocation </a:t>
            </a:r>
            <a:r>
              <a:rPr lang="fr-FR" sz="2200" b="1" i="1" dirty="0" err="1">
                <a:solidFill>
                  <a:srgbClr val="C00000"/>
                </a:solidFill>
              </a:rPr>
              <a:t>Vector</a:t>
            </a:r>
            <a:r>
              <a:rPr lang="fr-FR" sz="2200" dirty="0"/>
              <a:t>) et se tait pendant toute la durée de la communication.</a:t>
            </a:r>
          </a:p>
          <a:p>
            <a:pPr lvl="4"/>
            <a:endParaRPr lang="fr-FR" sz="2200" dirty="0"/>
          </a:p>
          <a:p>
            <a:pPr marL="261938" indent="-261938"/>
            <a:r>
              <a:rPr lang="fr-FR" sz="2200" b="1" dirty="0">
                <a:solidFill>
                  <a:srgbClr val="FF0000"/>
                </a:solidFill>
              </a:rPr>
              <a:t>!! </a:t>
            </a:r>
            <a:r>
              <a:rPr lang="fr-FR" sz="2200" dirty="0"/>
              <a:t>La probabilité de collision par une station cachée de l’émetteur est limitée à la courte durée du RTS.</a:t>
            </a:r>
          </a:p>
          <a:p>
            <a:r>
              <a:rPr lang="fr-FR" sz="2200" b="1" dirty="0">
                <a:solidFill>
                  <a:srgbClr val="FF0000"/>
                </a:solidFill>
              </a:rPr>
              <a:t>!!</a:t>
            </a:r>
            <a:r>
              <a:rPr lang="fr-FR" sz="2200" dirty="0"/>
              <a:t> Si données courtes, pas de RTS ni CTS.</a:t>
            </a:r>
          </a:p>
          <a:p>
            <a:pPr lvl="1" indent="-457200" algn="just">
              <a:buBlip>
                <a:blip r:embed="rId2"/>
              </a:buBlip>
            </a:pPr>
            <a:endParaRPr lang="en-US" altLang="fr-FR" sz="2800" b="1" dirty="0">
              <a:solidFill>
                <a:schemeClr val="bg1">
                  <a:lumMod val="50000"/>
                </a:schemeClr>
              </a:solidFill>
              <a:cs typeface="Arial" panose="020B0604020202020204" pitchFamily="34" charset="0"/>
            </a:endParaRPr>
          </a:p>
          <a:p>
            <a:pPr lvl="1">
              <a:lnSpc>
                <a:spcPct val="90000"/>
              </a:lnSpc>
            </a:pPr>
            <a:endParaRPr lang="fr-FR" sz="2000" dirty="0"/>
          </a:p>
          <a:p>
            <a:pPr marL="457200" lvl="2" algn="just"/>
            <a:endParaRPr lang="fr-FR" b="1" dirty="0"/>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30</a:t>
            </a:fld>
            <a:endParaRPr lang="fr-FR"/>
          </a:p>
        </p:txBody>
      </p:sp>
      <p:sp>
        <p:nvSpPr>
          <p:cNvPr id="8" name="ZoneTexte 7">
            <a:extLst>
              <a:ext uri="{FF2B5EF4-FFF2-40B4-BE49-F238E27FC236}">
                <a16:creationId xmlns:a16="http://schemas.microsoft.com/office/drawing/2014/main" id="{18DE2A4D-B9CD-4131-9E1C-5C416514CA71}"/>
              </a:ext>
            </a:extLst>
          </p:cNvPr>
          <p:cNvSpPr txBox="1"/>
          <p:nvPr/>
        </p:nvSpPr>
        <p:spPr>
          <a:xfrm>
            <a:off x="247545" y="908720"/>
            <a:ext cx="8293012" cy="584775"/>
          </a:xfrm>
          <a:prstGeom prst="rect">
            <a:avLst/>
          </a:prstGeom>
          <a:noFill/>
        </p:spPr>
        <p:txBody>
          <a:bodyPr wrap="square" rtlCol="0">
            <a:spAutoFit/>
          </a:bodyPr>
          <a:lstStyle/>
          <a:p>
            <a:pPr marL="457200" indent="-457200">
              <a:buBlip>
                <a:blip r:embed="rId4"/>
              </a:buBlip>
            </a:pPr>
            <a:r>
              <a:rPr lang="en-US" altLang="fr-FR" sz="3200" dirty="0" err="1">
                <a:solidFill>
                  <a:srgbClr val="002060"/>
                </a:solidFill>
                <a:latin typeface="+mj-lt"/>
                <a:cs typeface="Arial" panose="020B0604020202020204" pitchFamily="34" charset="0"/>
              </a:rPr>
              <a:t>Mécanisme</a:t>
            </a:r>
            <a:r>
              <a:rPr lang="en-US" altLang="fr-FR" sz="3200" dirty="0">
                <a:solidFill>
                  <a:srgbClr val="002060"/>
                </a:solidFill>
                <a:latin typeface="+mj-lt"/>
                <a:cs typeface="Arial" panose="020B0604020202020204" pitchFamily="34" charset="0"/>
              </a:rPr>
              <a:t> RTS/CTS</a:t>
            </a:r>
          </a:p>
        </p:txBody>
      </p:sp>
      <p:sp>
        <p:nvSpPr>
          <p:cNvPr id="9" name="Title 1">
            <a:extLst>
              <a:ext uri="{FF2B5EF4-FFF2-40B4-BE49-F238E27FC236}">
                <a16:creationId xmlns:a16="http://schemas.microsoft.com/office/drawing/2014/main" id="{B7F62B7C-DEFE-4DB1-BA70-28D4A8649A33}"/>
              </a:ext>
            </a:extLst>
          </p:cNvPr>
          <p:cNvSpPr txBox="1">
            <a:spLocks/>
          </p:cNvSpPr>
          <p:nvPr/>
        </p:nvSpPr>
        <p:spPr>
          <a:xfrm>
            <a:off x="-146349" y="-184356"/>
            <a:ext cx="9290349"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4"/>
              </a:buBlip>
            </a:pPr>
            <a:r>
              <a:rPr lang="en-US" sz="4000" dirty="0" err="1">
                <a:latin typeface="+mn-lt"/>
              </a:rPr>
              <a:t>Méthodes</a:t>
            </a:r>
            <a:r>
              <a:rPr lang="en-US" sz="4000" dirty="0">
                <a:latin typeface="+mn-lt"/>
              </a:rPr>
              <a:t> </a:t>
            </a:r>
            <a:r>
              <a:rPr lang="en-US" sz="4000" dirty="0" err="1">
                <a:latin typeface="+mn-lt"/>
              </a:rPr>
              <a:t>d’accès</a:t>
            </a:r>
            <a:r>
              <a:rPr lang="en-US" sz="4000" dirty="0">
                <a:latin typeface="+mn-lt"/>
              </a:rPr>
              <a:t> CSMA/CA </a:t>
            </a:r>
            <a:r>
              <a:rPr lang="en-US" sz="3200" dirty="0">
                <a:latin typeface="+mn-lt"/>
              </a:rPr>
              <a:t>(10/13)</a:t>
            </a:r>
            <a:endParaRPr lang="fr-FR" sz="4000" dirty="0">
              <a:latin typeface="+mn-lt"/>
            </a:endParaRPr>
          </a:p>
        </p:txBody>
      </p:sp>
    </p:spTree>
    <p:extLst>
      <p:ext uri="{BB962C8B-B14F-4D97-AF65-F5344CB8AC3E}">
        <p14:creationId xmlns:p14="http://schemas.microsoft.com/office/powerpoint/2010/main" val="1306090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B8B531AC-0C73-4C56-A44E-2BB187B97BB3}"/>
              </a:ext>
            </a:extLst>
          </p:cNvPr>
          <p:cNvSpPr>
            <a:spLocks noGrp="1"/>
          </p:cNvSpPr>
          <p:nvPr>
            <p:ph type="sldNum" sz="quarter" idx="12"/>
          </p:nvPr>
        </p:nvSpPr>
        <p:spPr/>
        <p:txBody>
          <a:bodyPr/>
          <a:lstStyle/>
          <a:p>
            <a:fld id="{F1EE9EF7-1663-4D5E-BC81-A13CBDA11409}" type="slidenum">
              <a:rPr lang="fr-FR" smtClean="0"/>
              <a:pPr/>
              <a:t>31</a:t>
            </a:fld>
            <a:endParaRPr lang="fr-FR"/>
          </a:p>
        </p:txBody>
      </p:sp>
      <p:pic>
        <p:nvPicPr>
          <p:cNvPr id="5" name="Image 4">
            <a:extLst>
              <a:ext uri="{FF2B5EF4-FFF2-40B4-BE49-F238E27FC236}">
                <a16:creationId xmlns:a16="http://schemas.microsoft.com/office/drawing/2014/main" id="{31726C4B-ECEB-4CAD-85B8-3BCFE79CE66B}"/>
              </a:ext>
            </a:extLst>
          </p:cNvPr>
          <p:cNvPicPr>
            <a:picLocks noChangeAspect="1"/>
          </p:cNvPicPr>
          <p:nvPr/>
        </p:nvPicPr>
        <p:blipFill>
          <a:blip r:embed="rId2"/>
          <a:stretch>
            <a:fillRect/>
          </a:stretch>
        </p:blipFill>
        <p:spPr>
          <a:xfrm>
            <a:off x="883198" y="2492896"/>
            <a:ext cx="7289202" cy="4043139"/>
          </a:xfrm>
          <a:prstGeom prst="rect">
            <a:avLst/>
          </a:prstGeom>
        </p:spPr>
      </p:pic>
      <p:sp>
        <p:nvSpPr>
          <p:cNvPr id="6" name="ZoneTexte 5">
            <a:extLst>
              <a:ext uri="{FF2B5EF4-FFF2-40B4-BE49-F238E27FC236}">
                <a16:creationId xmlns:a16="http://schemas.microsoft.com/office/drawing/2014/main" id="{85B8E3E2-3047-4B46-A29D-E95704FF47A3}"/>
              </a:ext>
            </a:extLst>
          </p:cNvPr>
          <p:cNvSpPr txBox="1"/>
          <p:nvPr/>
        </p:nvSpPr>
        <p:spPr>
          <a:xfrm>
            <a:off x="467544" y="1493495"/>
            <a:ext cx="8136904" cy="523220"/>
          </a:xfrm>
          <a:prstGeom prst="rect">
            <a:avLst/>
          </a:prstGeom>
          <a:noFill/>
        </p:spPr>
        <p:txBody>
          <a:bodyPr wrap="square" rtlCol="0">
            <a:spAutoFit/>
          </a:bodyPr>
          <a:lstStyle/>
          <a:p>
            <a:pPr lvl="1" indent="-457200" algn="just">
              <a:buBlip>
                <a:blip r:embed="rId3"/>
              </a:buBlip>
            </a:pPr>
            <a:r>
              <a:rPr lang="fr-FR" altLang="fr-FR" sz="2800" dirty="0">
                <a:solidFill>
                  <a:schemeClr val="bg1">
                    <a:lumMod val="50000"/>
                  </a:schemeClr>
                </a:solidFill>
              </a:rPr>
              <a:t>Virtual Carrier </a:t>
            </a:r>
            <a:r>
              <a:rPr lang="fr-FR" altLang="fr-FR" sz="2800" dirty="0" err="1">
                <a:solidFill>
                  <a:schemeClr val="bg1">
                    <a:lumMod val="50000"/>
                  </a:schemeClr>
                </a:solidFill>
              </a:rPr>
              <a:t>Sense</a:t>
            </a:r>
            <a:r>
              <a:rPr lang="fr-FR" altLang="fr-FR" sz="2800" dirty="0">
                <a:solidFill>
                  <a:schemeClr val="bg1">
                    <a:lumMod val="50000"/>
                  </a:schemeClr>
                </a:solidFill>
              </a:rPr>
              <a:t>: VCS</a:t>
            </a:r>
            <a:endParaRPr lang="fr-FR" b="1" dirty="0"/>
          </a:p>
        </p:txBody>
      </p:sp>
      <p:sp>
        <p:nvSpPr>
          <p:cNvPr id="8" name="ZoneTexte 7">
            <a:extLst>
              <a:ext uri="{FF2B5EF4-FFF2-40B4-BE49-F238E27FC236}">
                <a16:creationId xmlns:a16="http://schemas.microsoft.com/office/drawing/2014/main" id="{A049FD46-CE8E-4824-BDB0-FE075558E683}"/>
              </a:ext>
            </a:extLst>
          </p:cNvPr>
          <p:cNvSpPr txBox="1"/>
          <p:nvPr/>
        </p:nvSpPr>
        <p:spPr>
          <a:xfrm>
            <a:off x="247545" y="908720"/>
            <a:ext cx="8293012" cy="584775"/>
          </a:xfrm>
          <a:prstGeom prst="rect">
            <a:avLst/>
          </a:prstGeom>
          <a:noFill/>
        </p:spPr>
        <p:txBody>
          <a:bodyPr wrap="square" rtlCol="0">
            <a:spAutoFit/>
          </a:bodyPr>
          <a:lstStyle/>
          <a:p>
            <a:pPr marL="457200" indent="-457200">
              <a:buBlip>
                <a:blip r:embed="rId4"/>
              </a:buBlip>
            </a:pPr>
            <a:r>
              <a:rPr lang="en-US" altLang="fr-FR" sz="3200" dirty="0" err="1">
                <a:solidFill>
                  <a:srgbClr val="002060"/>
                </a:solidFill>
                <a:latin typeface="+mj-lt"/>
                <a:cs typeface="Arial" panose="020B0604020202020204" pitchFamily="34" charset="0"/>
              </a:rPr>
              <a:t>Mécanisme</a:t>
            </a:r>
            <a:r>
              <a:rPr lang="en-US" altLang="fr-FR" sz="3200" dirty="0">
                <a:solidFill>
                  <a:srgbClr val="002060"/>
                </a:solidFill>
                <a:latin typeface="+mj-lt"/>
                <a:cs typeface="Arial" panose="020B0604020202020204" pitchFamily="34" charset="0"/>
              </a:rPr>
              <a:t> RTS/CTS</a:t>
            </a:r>
          </a:p>
        </p:txBody>
      </p:sp>
      <p:sp>
        <p:nvSpPr>
          <p:cNvPr id="9" name="Title 1">
            <a:extLst>
              <a:ext uri="{FF2B5EF4-FFF2-40B4-BE49-F238E27FC236}">
                <a16:creationId xmlns:a16="http://schemas.microsoft.com/office/drawing/2014/main" id="{48CDAE3D-F64C-4769-B06E-92BB337CD1E4}"/>
              </a:ext>
            </a:extLst>
          </p:cNvPr>
          <p:cNvSpPr txBox="1">
            <a:spLocks/>
          </p:cNvSpPr>
          <p:nvPr/>
        </p:nvSpPr>
        <p:spPr>
          <a:xfrm>
            <a:off x="-146349" y="-184356"/>
            <a:ext cx="9290349"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4"/>
              </a:buBlip>
            </a:pPr>
            <a:r>
              <a:rPr lang="en-US" sz="4000" dirty="0" err="1">
                <a:latin typeface="+mn-lt"/>
              </a:rPr>
              <a:t>Méthodes</a:t>
            </a:r>
            <a:r>
              <a:rPr lang="en-US" sz="4000" dirty="0">
                <a:latin typeface="+mn-lt"/>
              </a:rPr>
              <a:t> </a:t>
            </a:r>
            <a:r>
              <a:rPr lang="en-US" sz="4000" dirty="0" err="1">
                <a:latin typeface="+mn-lt"/>
              </a:rPr>
              <a:t>d’accès</a:t>
            </a:r>
            <a:r>
              <a:rPr lang="en-US" sz="4000" dirty="0">
                <a:latin typeface="+mn-lt"/>
              </a:rPr>
              <a:t> CSMA/CA </a:t>
            </a:r>
            <a:r>
              <a:rPr lang="en-US" sz="3200" dirty="0">
                <a:latin typeface="+mn-lt"/>
              </a:rPr>
              <a:t>(11/13)</a:t>
            </a:r>
            <a:endParaRPr lang="fr-FR" sz="4000" dirty="0">
              <a:latin typeface="+mn-lt"/>
            </a:endParaRPr>
          </a:p>
        </p:txBody>
      </p:sp>
    </p:spTree>
    <p:extLst>
      <p:ext uri="{BB962C8B-B14F-4D97-AF65-F5344CB8AC3E}">
        <p14:creationId xmlns:p14="http://schemas.microsoft.com/office/powerpoint/2010/main" val="307531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F1EE9EF7-1663-4D5E-BC81-A13CBDA11409}" type="slidenum">
              <a:rPr lang="fr-FR" smtClean="0"/>
              <a:pPr/>
              <a:t>32</a:t>
            </a:fld>
            <a:endParaRPr lang="fr-FR"/>
          </a:p>
        </p:txBody>
      </p:sp>
      <p:cxnSp>
        <p:nvCxnSpPr>
          <p:cNvPr id="8" name="Connecteur droit 7"/>
          <p:cNvCxnSpPr/>
          <p:nvPr/>
        </p:nvCxnSpPr>
        <p:spPr>
          <a:xfrm>
            <a:off x="755576" y="3212976"/>
            <a:ext cx="7784981" cy="0"/>
          </a:xfrm>
          <a:prstGeom prst="line">
            <a:avLst/>
          </a:prstGeom>
        </p:spPr>
        <p:style>
          <a:lnRef idx="1">
            <a:schemeClr val="dk1"/>
          </a:lnRef>
          <a:fillRef idx="0">
            <a:schemeClr val="dk1"/>
          </a:fillRef>
          <a:effectRef idx="0">
            <a:schemeClr val="dk1"/>
          </a:effectRef>
          <a:fontRef idx="minor">
            <a:schemeClr val="tx1"/>
          </a:fontRef>
        </p:style>
      </p:cxnSp>
      <p:cxnSp>
        <p:nvCxnSpPr>
          <p:cNvPr id="9" name="Connecteur droit 8"/>
          <p:cNvCxnSpPr/>
          <p:nvPr/>
        </p:nvCxnSpPr>
        <p:spPr>
          <a:xfrm>
            <a:off x="755576" y="4725144"/>
            <a:ext cx="7784981" cy="0"/>
          </a:xfrm>
          <a:prstGeom prst="line">
            <a:avLst/>
          </a:prstGeom>
        </p:spPr>
        <p:style>
          <a:lnRef idx="1">
            <a:schemeClr val="dk1"/>
          </a:lnRef>
          <a:fillRef idx="0">
            <a:schemeClr val="dk1"/>
          </a:fillRef>
          <a:effectRef idx="0">
            <a:schemeClr val="dk1"/>
          </a:effectRef>
          <a:fontRef idx="minor">
            <a:schemeClr val="tx1"/>
          </a:fontRef>
        </p:style>
      </p:cxnSp>
      <p:cxnSp>
        <p:nvCxnSpPr>
          <p:cNvPr id="10" name="Connecteur droit 9"/>
          <p:cNvCxnSpPr/>
          <p:nvPr/>
        </p:nvCxnSpPr>
        <p:spPr>
          <a:xfrm>
            <a:off x="747459" y="5382508"/>
            <a:ext cx="7784981" cy="0"/>
          </a:xfrm>
          <a:prstGeom prst="line">
            <a:avLst/>
          </a:prstGeom>
        </p:spPr>
        <p:style>
          <a:lnRef idx="1">
            <a:schemeClr val="dk1"/>
          </a:lnRef>
          <a:fillRef idx="0">
            <a:schemeClr val="dk1"/>
          </a:fillRef>
          <a:effectRef idx="0">
            <a:schemeClr val="dk1"/>
          </a:effectRef>
          <a:fontRef idx="minor">
            <a:schemeClr val="tx1"/>
          </a:fontRef>
        </p:style>
      </p:cxnSp>
      <p:sp>
        <p:nvSpPr>
          <p:cNvPr id="11" name="ZoneTexte 10"/>
          <p:cNvSpPr txBox="1"/>
          <p:nvPr/>
        </p:nvSpPr>
        <p:spPr>
          <a:xfrm>
            <a:off x="-89581" y="2915652"/>
            <a:ext cx="1565237" cy="369332"/>
          </a:xfrm>
          <a:prstGeom prst="rect">
            <a:avLst/>
          </a:prstGeom>
          <a:noFill/>
        </p:spPr>
        <p:txBody>
          <a:bodyPr wrap="none" rtlCol="0">
            <a:spAutoFit/>
          </a:bodyPr>
          <a:lstStyle/>
          <a:p>
            <a:r>
              <a:rPr lang="fr-FR" b="1" i="1" dirty="0"/>
              <a:t>Station Source</a:t>
            </a:r>
          </a:p>
        </p:txBody>
      </p:sp>
      <p:sp>
        <p:nvSpPr>
          <p:cNvPr id="12" name="ZoneTexte 11"/>
          <p:cNvSpPr txBox="1"/>
          <p:nvPr/>
        </p:nvSpPr>
        <p:spPr>
          <a:xfrm>
            <a:off x="-52639" y="4395162"/>
            <a:ext cx="2032351" cy="369332"/>
          </a:xfrm>
          <a:prstGeom prst="rect">
            <a:avLst/>
          </a:prstGeom>
          <a:noFill/>
        </p:spPr>
        <p:txBody>
          <a:bodyPr wrap="none" rtlCol="0">
            <a:spAutoFit/>
          </a:bodyPr>
          <a:lstStyle/>
          <a:p>
            <a:r>
              <a:rPr lang="fr-FR" b="1" i="1" dirty="0"/>
              <a:t>Station Destination</a:t>
            </a:r>
          </a:p>
        </p:txBody>
      </p:sp>
      <p:sp>
        <p:nvSpPr>
          <p:cNvPr id="13" name="ZoneTexte 12"/>
          <p:cNvSpPr txBox="1"/>
          <p:nvPr/>
        </p:nvSpPr>
        <p:spPr>
          <a:xfrm>
            <a:off x="-36512" y="5085184"/>
            <a:ext cx="1643912" cy="369332"/>
          </a:xfrm>
          <a:prstGeom prst="rect">
            <a:avLst/>
          </a:prstGeom>
          <a:noFill/>
        </p:spPr>
        <p:txBody>
          <a:bodyPr wrap="none" rtlCol="0">
            <a:spAutoFit/>
          </a:bodyPr>
          <a:lstStyle/>
          <a:p>
            <a:r>
              <a:rPr lang="fr-FR" b="1" i="1" dirty="0"/>
              <a:t>Autres Stations</a:t>
            </a:r>
          </a:p>
        </p:txBody>
      </p:sp>
      <p:sp>
        <p:nvSpPr>
          <p:cNvPr id="15" name="Cylindre 14"/>
          <p:cNvSpPr/>
          <p:nvPr/>
        </p:nvSpPr>
        <p:spPr>
          <a:xfrm rot="16200000">
            <a:off x="4602614" y="2180590"/>
            <a:ext cx="136594" cy="7739291"/>
          </a:xfrm>
          <a:prstGeom prst="can">
            <a:avLst/>
          </a:prstGeom>
          <a:solidFill>
            <a:schemeClr val="tx1">
              <a:lumMod val="50000"/>
              <a:lumOff val="50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p:cNvSpPr txBox="1"/>
          <p:nvPr/>
        </p:nvSpPr>
        <p:spPr>
          <a:xfrm>
            <a:off x="-74349" y="5805264"/>
            <a:ext cx="941283" cy="369332"/>
          </a:xfrm>
          <a:prstGeom prst="rect">
            <a:avLst/>
          </a:prstGeom>
          <a:noFill/>
        </p:spPr>
        <p:txBody>
          <a:bodyPr wrap="none" rtlCol="0">
            <a:spAutoFit/>
          </a:bodyPr>
          <a:lstStyle/>
          <a:p>
            <a:r>
              <a:rPr lang="fr-FR" b="1" i="1" dirty="0"/>
              <a:t>Support</a:t>
            </a:r>
          </a:p>
        </p:txBody>
      </p:sp>
      <p:grpSp>
        <p:nvGrpSpPr>
          <p:cNvPr id="20" name="Groupe 19"/>
          <p:cNvGrpSpPr/>
          <p:nvPr/>
        </p:nvGrpSpPr>
        <p:grpSpPr>
          <a:xfrm>
            <a:off x="539552" y="2134597"/>
            <a:ext cx="1004186" cy="1078379"/>
            <a:chOff x="539552" y="2134597"/>
            <a:chExt cx="1004186" cy="1078379"/>
          </a:xfrm>
        </p:grpSpPr>
        <p:cxnSp>
          <p:nvCxnSpPr>
            <p:cNvPr id="18" name="Connecteur droit avec flèche 17"/>
            <p:cNvCxnSpPr/>
            <p:nvPr/>
          </p:nvCxnSpPr>
          <p:spPr>
            <a:xfrm>
              <a:off x="1475656" y="2708920"/>
              <a:ext cx="0" cy="504056"/>
            </a:xfrm>
            <a:prstGeom prst="straightConnector1">
              <a:avLst/>
            </a:prstGeom>
            <a:ln>
              <a:solidFill>
                <a:schemeClr val="tx1"/>
              </a:solidFill>
              <a:tailEnd type="arrow"/>
            </a:ln>
          </p:spPr>
          <p:style>
            <a:lnRef idx="2">
              <a:schemeClr val="accent2"/>
            </a:lnRef>
            <a:fillRef idx="0">
              <a:schemeClr val="accent2"/>
            </a:fillRef>
            <a:effectRef idx="1">
              <a:schemeClr val="accent2"/>
            </a:effectRef>
            <a:fontRef idx="minor">
              <a:schemeClr val="tx1"/>
            </a:fontRef>
          </p:style>
        </p:cxnSp>
        <p:sp>
          <p:nvSpPr>
            <p:cNvPr id="19" name="ZoneTexte 18"/>
            <p:cNvSpPr txBox="1"/>
            <p:nvPr/>
          </p:nvSpPr>
          <p:spPr>
            <a:xfrm>
              <a:off x="539552" y="2134597"/>
              <a:ext cx="1004186" cy="646331"/>
            </a:xfrm>
            <a:prstGeom prst="rect">
              <a:avLst/>
            </a:prstGeom>
            <a:noFill/>
          </p:spPr>
          <p:txBody>
            <a:bodyPr wrap="none" rtlCol="0">
              <a:spAutoFit/>
            </a:bodyPr>
            <a:lstStyle/>
            <a:p>
              <a:r>
                <a:rPr lang="fr-FR" b="1" i="1" dirty="0">
                  <a:solidFill>
                    <a:srgbClr val="C00000"/>
                  </a:solidFill>
                </a:rPr>
                <a:t>Data à</a:t>
              </a:r>
            </a:p>
            <a:p>
              <a:r>
                <a:rPr lang="fr-FR" b="1" i="1" dirty="0">
                  <a:solidFill>
                    <a:srgbClr val="C00000"/>
                  </a:solidFill>
                </a:rPr>
                <a:t> émettre</a:t>
              </a:r>
            </a:p>
          </p:txBody>
        </p:sp>
      </p:grpSp>
      <p:sp>
        <p:nvSpPr>
          <p:cNvPr id="21" name="ZoneTexte 20"/>
          <p:cNvSpPr txBox="1"/>
          <p:nvPr/>
        </p:nvSpPr>
        <p:spPr>
          <a:xfrm>
            <a:off x="652706" y="5589240"/>
            <a:ext cx="1423788" cy="369332"/>
          </a:xfrm>
          <a:prstGeom prst="rect">
            <a:avLst/>
          </a:prstGeom>
          <a:noFill/>
        </p:spPr>
        <p:txBody>
          <a:bodyPr wrap="none" rtlCol="0">
            <a:spAutoFit/>
          </a:bodyPr>
          <a:lstStyle/>
          <a:p>
            <a:r>
              <a:rPr lang="fr-FR" b="1" i="1" dirty="0">
                <a:solidFill>
                  <a:srgbClr val="C00000"/>
                </a:solidFill>
              </a:rPr>
              <a:t>Support libre</a:t>
            </a:r>
          </a:p>
        </p:txBody>
      </p:sp>
      <p:grpSp>
        <p:nvGrpSpPr>
          <p:cNvPr id="25" name="Groupe 24"/>
          <p:cNvGrpSpPr/>
          <p:nvPr/>
        </p:nvGrpSpPr>
        <p:grpSpPr>
          <a:xfrm>
            <a:off x="1475656" y="2492896"/>
            <a:ext cx="603242" cy="432048"/>
            <a:chOff x="1475656" y="2492896"/>
            <a:chExt cx="603242" cy="432048"/>
          </a:xfrm>
        </p:grpSpPr>
        <p:cxnSp>
          <p:nvCxnSpPr>
            <p:cNvPr id="23" name="Connecteur droit avec flèche 22"/>
            <p:cNvCxnSpPr/>
            <p:nvPr/>
          </p:nvCxnSpPr>
          <p:spPr>
            <a:xfrm>
              <a:off x="1475656" y="2924944"/>
              <a:ext cx="600838" cy="0"/>
            </a:xfrm>
            <a:prstGeom prst="straightConnector1">
              <a:avLst/>
            </a:prstGeom>
            <a:ln>
              <a:solidFill>
                <a:schemeClr val="tx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24" name="ZoneTexte 23"/>
            <p:cNvSpPr txBox="1"/>
            <p:nvPr/>
          </p:nvSpPr>
          <p:spPr>
            <a:xfrm>
              <a:off x="1475656" y="2492896"/>
              <a:ext cx="603242" cy="369332"/>
            </a:xfrm>
            <a:prstGeom prst="rect">
              <a:avLst/>
            </a:prstGeom>
            <a:noFill/>
          </p:spPr>
          <p:txBody>
            <a:bodyPr wrap="none" rtlCol="0">
              <a:spAutoFit/>
            </a:bodyPr>
            <a:lstStyle/>
            <a:p>
              <a:r>
                <a:rPr lang="fr-FR" b="1" i="1" dirty="0">
                  <a:solidFill>
                    <a:schemeClr val="tx2">
                      <a:lumMod val="75000"/>
                    </a:schemeClr>
                  </a:solidFill>
                </a:rPr>
                <a:t>DIFS</a:t>
              </a:r>
            </a:p>
          </p:txBody>
        </p:sp>
      </p:grpSp>
      <p:sp>
        <p:nvSpPr>
          <p:cNvPr id="26" name="Rectangle 25"/>
          <p:cNvSpPr/>
          <p:nvPr/>
        </p:nvSpPr>
        <p:spPr>
          <a:xfrm>
            <a:off x="2078898" y="2772583"/>
            <a:ext cx="764910" cy="424064"/>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effectLst>
                  <a:outerShdw blurRad="38100" dist="38100" dir="2700000" algn="tl">
                    <a:srgbClr val="000000">
                      <a:alpha val="43137"/>
                    </a:srgbClr>
                  </a:outerShdw>
                </a:effectLst>
              </a:rPr>
              <a:t>RTS</a:t>
            </a:r>
          </a:p>
        </p:txBody>
      </p:sp>
      <p:grpSp>
        <p:nvGrpSpPr>
          <p:cNvPr id="31" name="Groupe 30"/>
          <p:cNvGrpSpPr/>
          <p:nvPr/>
        </p:nvGrpSpPr>
        <p:grpSpPr>
          <a:xfrm>
            <a:off x="2074740" y="1483043"/>
            <a:ext cx="4542201" cy="793829"/>
            <a:chOff x="2123728" y="1196752"/>
            <a:chExt cx="2775884" cy="793829"/>
          </a:xfrm>
        </p:grpSpPr>
        <p:sp>
          <p:nvSpPr>
            <p:cNvPr id="27" name="Rectangle 26"/>
            <p:cNvSpPr/>
            <p:nvPr/>
          </p:nvSpPr>
          <p:spPr>
            <a:xfrm>
              <a:off x="2198190" y="1275176"/>
              <a:ext cx="2701422" cy="58477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RTS : </a:t>
              </a:r>
              <a:r>
                <a:rPr lang="fr-FR" sz="1600" dirty="0" err="1"/>
                <a:t>RequestTo</a:t>
              </a:r>
              <a:r>
                <a:rPr lang="fr-FR" sz="1600" dirty="0"/>
                <a:t> </a:t>
              </a:r>
              <a:r>
                <a:rPr lang="fr-FR" sz="1600" dirty="0" err="1"/>
                <a:t>Send</a:t>
              </a:r>
              <a:r>
                <a:rPr lang="fr-FR" sz="1600" dirty="0"/>
                <a:t> L’émetteur demande </a:t>
              </a:r>
            </a:p>
            <a:p>
              <a:pPr algn="just"/>
              <a:r>
                <a:rPr lang="fr-FR" sz="1600" dirty="0"/>
                <a:t>une émission et précise  la durée de l’émission.</a:t>
              </a:r>
            </a:p>
          </p:txBody>
        </p:sp>
        <p:sp>
          <p:nvSpPr>
            <p:cNvPr id="28" name="Rounded Rectangle 8"/>
            <p:cNvSpPr/>
            <p:nvPr/>
          </p:nvSpPr>
          <p:spPr>
            <a:xfrm>
              <a:off x="2123728" y="1196752"/>
              <a:ext cx="2582308" cy="793829"/>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cxnSp>
        <p:nvCxnSpPr>
          <p:cNvPr id="30" name="Straight Arrow Connector 9"/>
          <p:cNvCxnSpPr/>
          <p:nvPr/>
        </p:nvCxnSpPr>
        <p:spPr>
          <a:xfrm>
            <a:off x="2076493" y="2276872"/>
            <a:ext cx="1" cy="464603"/>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843808" y="5036196"/>
            <a:ext cx="4920783" cy="343801"/>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effectLst>
                  <a:outerShdw blurRad="38100" dist="38100" dir="2700000" algn="tl">
                    <a:srgbClr val="000000">
                      <a:alpha val="43137"/>
                    </a:srgbClr>
                  </a:outerShdw>
                </a:effectLst>
              </a:rPr>
              <a:t>NAV (RTS)</a:t>
            </a:r>
          </a:p>
        </p:txBody>
      </p:sp>
      <p:cxnSp>
        <p:nvCxnSpPr>
          <p:cNvPr id="34" name="Connecteur droit 33"/>
          <p:cNvCxnSpPr/>
          <p:nvPr/>
        </p:nvCxnSpPr>
        <p:spPr>
          <a:xfrm>
            <a:off x="2843808" y="3132976"/>
            <a:ext cx="0" cy="1664176"/>
          </a:xfrm>
          <a:prstGeom prst="line">
            <a:avLst/>
          </a:prstGeom>
          <a:ln>
            <a:prstDash val="dash"/>
          </a:ln>
        </p:spPr>
        <p:style>
          <a:lnRef idx="2">
            <a:schemeClr val="dk1"/>
          </a:lnRef>
          <a:fillRef idx="0">
            <a:schemeClr val="dk1"/>
          </a:fillRef>
          <a:effectRef idx="1">
            <a:schemeClr val="dk1"/>
          </a:effectRef>
          <a:fontRef idx="minor">
            <a:schemeClr val="tx1"/>
          </a:fontRef>
        </p:style>
      </p:cxnSp>
      <p:grpSp>
        <p:nvGrpSpPr>
          <p:cNvPr id="35" name="Groupe 34"/>
          <p:cNvGrpSpPr/>
          <p:nvPr/>
        </p:nvGrpSpPr>
        <p:grpSpPr>
          <a:xfrm>
            <a:off x="2823598" y="4077072"/>
            <a:ext cx="621048" cy="376369"/>
            <a:chOff x="1311430" y="2548575"/>
            <a:chExt cx="621048" cy="376369"/>
          </a:xfrm>
        </p:grpSpPr>
        <p:cxnSp>
          <p:nvCxnSpPr>
            <p:cNvPr id="36" name="Connecteur droit avec flèche 35"/>
            <p:cNvCxnSpPr/>
            <p:nvPr/>
          </p:nvCxnSpPr>
          <p:spPr>
            <a:xfrm>
              <a:off x="1331640" y="2924944"/>
              <a:ext cx="600838" cy="0"/>
            </a:xfrm>
            <a:prstGeom prst="straightConnector1">
              <a:avLst/>
            </a:prstGeom>
            <a:ln>
              <a:solidFill>
                <a:srgbClr val="009900"/>
              </a:solidFill>
              <a:tailEnd type="arrow"/>
            </a:ln>
          </p:spPr>
          <p:style>
            <a:lnRef idx="2">
              <a:schemeClr val="accent1"/>
            </a:lnRef>
            <a:fillRef idx="0">
              <a:schemeClr val="accent1"/>
            </a:fillRef>
            <a:effectRef idx="1">
              <a:schemeClr val="accent1"/>
            </a:effectRef>
            <a:fontRef idx="minor">
              <a:schemeClr val="tx1"/>
            </a:fontRef>
          </p:style>
        </p:cxnSp>
        <p:sp>
          <p:nvSpPr>
            <p:cNvPr id="37" name="ZoneTexte 36"/>
            <p:cNvSpPr txBox="1"/>
            <p:nvPr/>
          </p:nvSpPr>
          <p:spPr>
            <a:xfrm>
              <a:off x="1311430" y="2548575"/>
              <a:ext cx="563616" cy="369332"/>
            </a:xfrm>
            <a:prstGeom prst="rect">
              <a:avLst/>
            </a:prstGeom>
            <a:noFill/>
          </p:spPr>
          <p:txBody>
            <a:bodyPr wrap="none" rtlCol="0">
              <a:spAutoFit/>
            </a:bodyPr>
            <a:lstStyle/>
            <a:p>
              <a:r>
                <a:rPr lang="fr-FR" b="1" i="1" dirty="0">
                  <a:solidFill>
                    <a:srgbClr val="009900"/>
                  </a:solidFill>
                  <a:effectLst>
                    <a:outerShdw blurRad="38100" dist="38100" dir="2700000" algn="tl">
                      <a:srgbClr val="000000">
                        <a:alpha val="43137"/>
                      </a:srgbClr>
                    </a:outerShdw>
                  </a:effectLst>
                </a:rPr>
                <a:t>SIFS</a:t>
              </a:r>
            </a:p>
          </p:txBody>
        </p:sp>
      </p:grpSp>
      <p:sp>
        <p:nvSpPr>
          <p:cNvPr id="38" name="Rectangle 37"/>
          <p:cNvSpPr/>
          <p:nvPr/>
        </p:nvSpPr>
        <p:spPr>
          <a:xfrm>
            <a:off x="3422276" y="4284751"/>
            <a:ext cx="864096" cy="424064"/>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effectLst>
                  <a:outerShdw blurRad="38100" dist="38100" dir="2700000" algn="tl">
                    <a:srgbClr val="000000">
                      <a:alpha val="43137"/>
                    </a:srgbClr>
                  </a:outerShdw>
                </a:effectLst>
              </a:rPr>
              <a:t>CTS</a:t>
            </a:r>
          </a:p>
        </p:txBody>
      </p:sp>
      <p:grpSp>
        <p:nvGrpSpPr>
          <p:cNvPr id="44" name="Groupe 43"/>
          <p:cNvGrpSpPr/>
          <p:nvPr/>
        </p:nvGrpSpPr>
        <p:grpSpPr>
          <a:xfrm>
            <a:off x="3419872" y="3222335"/>
            <a:ext cx="2378366" cy="1111403"/>
            <a:chOff x="3588662" y="3222335"/>
            <a:chExt cx="2378366" cy="1111403"/>
          </a:xfrm>
        </p:grpSpPr>
        <p:grpSp>
          <p:nvGrpSpPr>
            <p:cNvPr id="41" name="Groupe 40"/>
            <p:cNvGrpSpPr/>
            <p:nvPr/>
          </p:nvGrpSpPr>
          <p:grpSpPr>
            <a:xfrm>
              <a:off x="3616271" y="3222335"/>
              <a:ext cx="2350757" cy="861774"/>
              <a:chOff x="3616271" y="3222335"/>
              <a:chExt cx="2350757" cy="861774"/>
            </a:xfrm>
          </p:grpSpPr>
          <p:sp>
            <p:nvSpPr>
              <p:cNvPr id="39" name="Rectangle 38"/>
              <p:cNvSpPr/>
              <p:nvPr/>
            </p:nvSpPr>
            <p:spPr>
              <a:xfrm>
                <a:off x="3681028" y="3222335"/>
                <a:ext cx="2286000" cy="86177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CTS : </a:t>
                </a:r>
                <a:r>
                  <a:rPr lang="fr-FR" sz="1600" dirty="0" err="1"/>
                  <a:t>ClearTo</a:t>
                </a:r>
                <a:r>
                  <a:rPr lang="fr-FR" sz="1600" dirty="0"/>
                  <a:t> </a:t>
                </a:r>
                <a:r>
                  <a:rPr lang="fr-FR" sz="1600" dirty="0" err="1"/>
                  <a:t>Send</a:t>
                </a:r>
                <a:endParaRPr lang="fr-FR" sz="1600" dirty="0"/>
              </a:p>
              <a:p>
                <a:r>
                  <a:rPr lang="fr-FR" sz="1600" dirty="0"/>
                  <a:t>Le récepteur accepte </a:t>
                </a:r>
              </a:p>
              <a:p>
                <a:r>
                  <a:rPr lang="fr-FR" sz="1600" dirty="0"/>
                  <a:t>la transmission</a:t>
                </a:r>
              </a:p>
            </p:txBody>
          </p:sp>
          <p:sp>
            <p:nvSpPr>
              <p:cNvPr id="40" name="Rounded Rectangle 8"/>
              <p:cNvSpPr/>
              <p:nvPr/>
            </p:nvSpPr>
            <p:spPr>
              <a:xfrm>
                <a:off x="3616271" y="3269975"/>
                <a:ext cx="2238068" cy="800433"/>
              </a:xfrm>
              <a:prstGeom prst="round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grpSp>
        <p:cxnSp>
          <p:nvCxnSpPr>
            <p:cNvPr id="42" name="Straight Arrow Connector 9"/>
            <p:cNvCxnSpPr/>
            <p:nvPr/>
          </p:nvCxnSpPr>
          <p:spPr>
            <a:xfrm>
              <a:off x="3588662" y="3965064"/>
              <a:ext cx="0" cy="368674"/>
            </a:xfrm>
            <a:prstGeom prst="straightConnector1">
              <a:avLst/>
            </a:prstGeom>
            <a:ln w="28575">
              <a:solidFill>
                <a:srgbClr val="009900"/>
              </a:solidFill>
              <a:tailEnd type="arrow"/>
            </a:ln>
          </p:spPr>
          <p:style>
            <a:lnRef idx="1">
              <a:schemeClr val="accent1"/>
            </a:lnRef>
            <a:fillRef idx="0">
              <a:schemeClr val="accent1"/>
            </a:fillRef>
            <a:effectRef idx="0">
              <a:schemeClr val="accent1"/>
            </a:effectRef>
            <a:fontRef idx="minor">
              <a:schemeClr val="tx1"/>
            </a:fontRef>
          </p:style>
        </p:cxnSp>
      </p:grpSp>
      <p:sp>
        <p:nvSpPr>
          <p:cNvPr id="45" name="Rectangle 44"/>
          <p:cNvSpPr/>
          <p:nvPr/>
        </p:nvSpPr>
        <p:spPr>
          <a:xfrm>
            <a:off x="4316626" y="5421858"/>
            <a:ext cx="3479403" cy="255453"/>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effectLst>
                  <a:outerShdw blurRad="38100" dist="38100" dir="2700000" algn="tl">
                    <a:srgbClr val="000000">
                      <a:alpha val="43137"/>
                    </a:srgbClr>
                  </a:outerShdw>
                </a:effectLst>
              </a:rPr>
              <a:t>NAV (CTS)</a:t>
            </a:r>
          </a:p>
        </p:txBody>
      </p:sp>
      <p:grpSp>
        <p:nvGrpSpPr>
          <p:cNvPr id="53" name="Groupe 52"/>
          <p:cNvGrpSpPr/>
          <p:nvPr/>
        </p:nvGrpSpPr>
        <p:grpSpPr>
          <a:xfrm>
            <a:off x="1907704" y="5421859"/>
            <a:ext cx="5856887" cy="1391517"/>
            <a:chOff x="1907704" y="5421859"/>
            <a:chExt cx="5856887" cy="1391517"/>
          </a:xfrm>
        </p:grpSpPr>
        <p:sp>
          <p:nvSpPr>
            <p:cNvPr id="47" name="Rectangle 46"/>
            <p:cNvSpPr/>
            <p:nvPr/>
          </p:nvSpPr>
          <p:spPr>
            <a:xfrm>
              <a:off x="1907704" y="6174596"/>
              <a:ext cx="5832649" cy="58477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1600" b="1" dirty="0"/>
                <a:t>Toutes les stations reçoivent ce paquet et se mettent en attente de la durée indiquée par  (NAV Network Allocation </a:t>
              </a:r>
              <a:r>
                <a:rPr lang="fr-FR" sz="1600" b="1" dirty="0" err="1"/>
                <a:t>Vector</a:t>
              </a:r>
              <a:r>
                <a:rPr lang="fr-FR" sz="1600" b="1" dirty="0"/>
                <a:t>)</a:t>
              </a:r>
            </a:p>
          </p:txBody>
        </p:sp>
        <p:sp>
          <p:nvSpPr>
            <p:cNvPr id="48" name="Rounded Rectangle 26"/>
            <p:cNvSpPr/>
            <p:nvPr/>
          </p:nvSpPr>
          <p:spPr>
            <a:xfrm>
              <a:off x="1979712" y="6174596"/>
              <a:ext cx="5784879" cy="63878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dirty="0"/>
            </a:p>
          </p:txBody>
        </p:sp>
        <p:cxnSp>
          <p:nvCxnSpPr>
            <p:cNvPr id="50" name="Straight Arrow Connector 23"/>
            <p:cNvCxnSpPr/>
            <p:nvPr/>
          </p:nvCxnSpPr>
          <p:spPr>
            <a:xfrm flipV="1">
              <a:off x="1979712" y="5421859"/>
              <a:ext cx="0" cy="75273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6" name="Groupe 65"/>
          <p:cNvGrpSpPr/>
          <p:nvPr/>
        </p:nvGrpSpPr>
        <p:grpSpPr>
          <a:xfrm>
            <a:off x="4300297" y="2551520"/>
            <a:ext cx="600838" cy="373424"/>
            <a:chOff x="4300297" y="2551520"/>
            <a:chExt cx="600838" cy="373424"/>
          </a:xfrm>
        </p:grpSpPr>
        <p:cxnSp>
          <p:nvCxnSpPr>
            <p:cNvPr id="54" name="Connecteur droit avec flèche 53"/>
            <p:cNvCxnSpPr/>
            <p:nvPr/>
          </p:nvCxnSpPr>
          <p:spPr>
            <a:xfrm>
              <a:off x="4300297" y="2924944"/>
              <a:ext cx="600838" cy="0"/>
            </a:xfrm>
            <a:prstGeom prst="straightConnector1">
              <a:avLst/>
            </a:prstGeom>
            <a:ln>
              <a:solidFill>
                <a:srgbClr val="009900"/>
              </a:solidFill>
              <a:tailEnd type="arrow"/>
            </a:ln>
          </p:spPr>
          <p:style>
            <a:lnRef idx="2">
              <a:schemeClr val="accent1"/>
            </a:lnRef>
            <a:fillRef idx="0">
              <a:schemeClr val="accent1"/>
            </a:fillRef>
            <a:effectRef idx="1">
              <a:schemeClr val="accent1"/>
            </a:effectRef>
            <a:fontRef idx="minor">
              <a:schemeClr val="tx1"/>
            </a:fontRef>
          </p:style>
        </p:cxnSp>
        <p:sp>
          <p:nvSpPr>
            <p:cNvPr id="55" name="ZoneTexte 54"/>
            <p:cNvSpPr txBox="1"/>
            <p:nvPr/>
          </p:nvSpPr>
          <p:spPr>
            <a:xfrm>
              <a:off x="4306989" y="2551520"/>
              <a:ext cx="563616" cy="369332"/>
            </a:xfrm>
            <a:prstGeom prst="rect">
              <a:avLst/>
            </a:prstGeom>
            <a:noFill/>
          </p:spPr>
          <p:txBody>
            <a:bodyPr wrap="none" rtlCol="0">
              <a:spAutoFit/>
            </a:bodyPr>
            <a:lstStyle/>
            <a:p>
              <a:r>
                <a:rPr lang="fr-FR" b="1" i="1" dirty="0">
                  <a:solidFill>
                    <a:srgbClr val="009900"/>
                  </a:solidFill>
                </a:rPr>
                <a:t>SIFS</a:t>
              </a:r>
            </a:p>
          </p:txBody>
        </p:sp>
      </p:grpSp>
      <p:cxnSp>
        <p:nvCxnSpPr>
          <p:cNvPr id="56" name="Connecteur droit 55"/>
          <p:cNvCxnSpPr/>
          <p:nvPr/>
        </p:nvCxnSpPr>
        <p:spPr>
          <a:xfrm>
            <a:off x="4316626" y="2870312"/>
            <a:ext cx="0" cy="1664176"/>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57" name="Rectangle 56"/>
          <p:cNvSpPr/>
          <p:nvPr/>
        </p:nvSpPr>
        <p:spPr>
          <a:xfrm>
            <a:off x="4860032" y="2763644"/>
            <a:ext cx="1440160" cy="42406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effectLst>
                  <a:outerShdw blurRad="38100" dist="38100" dir="2700000" algn="tl">
                    <a:srgbClr val="000000">
                      <a:alpha val="43137"/>
                    </a:srgbClr>
                  </a:outerShdw>
                </a:effectLst>
              </a:rPr>
              <a:t>DATA</a:t>
            </a:r>
          </a:p>
        </p:txBody>
      </p:sp>
      <p:cxnSp>
        <p:nvCxnSpPr>
          <p:cNvPr id="59" name="Connecteur droit 58"/>
          <p:cNvCxnSpPr/>
          <p:nvPr/>
        </p:nvCxnSpPr>
        <p:spPr>
          <a:xfrm>
            <a:off x="6316521" y="2924944"/>
            <a:ext cx="0" cy="1664176"/>
          </a:xfrm>
          <a:prstGeom prst="line">
            <a:avLst/>
          </a:prstGeom>
          <a:ln>
            <a:prstDash val="dash"/>
          </a:ln>
        </p:spPr>
        <p:style>
          <a:lnRef idx="2">
            <a:schemeClr val="dk1"/>
          </a:lnRef>
          <a:fillRef idx="0">
            <a:schemeClr val="dk1"/>
          </a:fillRef>
          <a:effectRef idx="1">
            <a:schemeClr val="dk1"/>
          </a:effectRef>
          <a:fontRef idx="minor">
            <a:schemeClr val="tx1"/>
          </a:fontRef>
        </p:style>
      </p:cxnSp>
      <p:grpSp>
        <p:nvGrpSpPr>
          <p:cNvPr id="67" name="Groupe 66"/>
          <p:cNvGrpSpPr/>
          <p:nvPr/>
        </p:nvGrpSpPr>
        <p:grpSpPr>
          <a:xfrm>
            <a:off x="6300192" y="4058488"/>
            <a:ext cx="617167" cy="378624"/>
            <a:chOff x="6300192" y="4058488"/>
            <a:chExt cx="617167" cy="378624"/>
          </a:xfrm>
        </p:grpSpPr>
        <p:cxnSp>
          <p:nvCxnSpPr>
            <p:cNvPr id="60" name="Connecteur droit avec flèche 59"/>
            <p:cNvCxnSpPr/>
            <p:nvPr/>
          </p:nvCxnSpPr>
          <p:spPr>
            <a:xfrm>
              <a:off x="6316521" y="4437112"/>
              <a:ext cx="600838" cy="0"/>
            </a:xfrm>
            <a:prstGeom prst="straightConnector1">
              <a:avLst/>
            </a:prstGeom>
            <a:ln>
              <a:solidFill>
                <a:srgbClr val="009900"/>
              </a:solidFill>
              <a:tailEnd type="arrow"/>
            </a:ln>
          </p:spPr>
          <p:style>
            <a:lnRef idx="2">
              <a:schemeClr val="accent1"/>
            </a:lnRef>
            <a:fillRef idx="0">
              <a:schemeClr val="accent1"/>
            </a:fillRef>
            <a:effectRef idx="1">
              <a:schemeClr val="accent1"/>
            </a:effectRef>
            <a:fontRef idx="minor">
              <a:schemeClr val="tx1"/>
            </a:fontRef>
          </p:style>
        </p:cxnSp>
        <p:sp>
          <p:nvSpPr>
            <p:cNvPr id="61" name="ZoneTexte 60"/>
            <p:cNvSpPr txBox="1"/>
            <p:nvPr/>
          </p:nvSpPr>
          <p:spPr>
            <a:xfrm>
              <a:off x="6300192" y="4058488"/>
              <a:ext cx="563616" cy="369332"/>
            </a:xfrm>
            <a:prstGeom prst="rect">
              <a:avLst/>
            </a:prstGeom>
            <a:noFill/>
          </p:spPr>
          <p:txBody>
            <a:bodyPr wrap="none" rtlCol="0">
              <a:spAutoFit/>
            </a:bodyPr>
            <a:lstStyle/>
            <a:p>
              <a:r>
                <a:rPr lang="fr-FR" b="1" i="1" dirty="0">
                  <a:solidFill>
                    <a:srgbClr val="009900"/>
                  </a:solidFill>
                </a:rPr>
                <a:t>SIFS</a:t>
              </a:r>
            </a:p>
          </p:txBody>
        </p:sp>
      </p:grpSp>
      <p:sp>
        <p:nvSpPr>
          <p:cNvPr id="62" name="Rectangle 61"/>
          <p:cNvSpPr/>
          <p:nvPr/>
        </p:nvSpPr>
        <p:spPr>
          <a:xfrm>
            <a:off x="6931935" y="4284751"/>
            <a:ext cx="864096" cy="4240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i="1" dirty="0">
                <a:effectLst>
                  <a:outerShdw blurRad="38100" dist="38100" dir="2700000" algn="tl">
                    <a:srgbClr val="000000">
                      <a:alpha val="43137"/>
                    </a:srgbClr>
                  </a:outerShdw>
                </a:effectLst>
              </a:rPr>
              <a:t>ACK</a:t>
            </a:r>
          </a:p>
        </p:txBody>
      </p:sp>
      <p:grpSp>
        <p:nvGrpSpPr>
          <p:cNvPr id="68" name="Groupe 67"/>
          <p:cNvGrpSpPr/>
          <p:nvPr/>
        </p:nvGrpSpPr>
        <p:grpSpPr>
          <a:xfrm>
            <a:off x="7768853" y="4715852"/>
            <a:ext cx="628016" cy="369332"/>
            <a:chOff x="7785182" y="4715852"/>
            <a:chExt cx="628016" cy="369332"/>
          </a:xfrm>
        </p:grpSpPr>
        <p:cxnSp>
          <p:nvCxnSpPr>
            <p:cNvPr id="63" name="Connecteur droit avec flèche 62"/>
            <p:cNvCxnSpPr/>
            <p:nvPr/>
          </p:nvCxnSpPr>
          <p:spPr>
            <a:xfrm>
              <a:off x="7812360" y="5085184"/>
              <a:ext cx="600838" cy="0"/>
            </a:xfrm>
            <a:prstGeom prst="straightConnector1">
              <a:avLst/>
            </a:prstGeom>
            <a:ln>
              <a:solidFill>
                <a:schemeClr val="tx2">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64" name="ZoneTexte 63"/>
            <p:cNvSpPr txBox="1"/>
            <p:nvPr/>
          </p:nvSpPr>
          <p:spPr>
            <a:xfrm>
              <a:off x="7785182" y="4715852"/>
              <a:ext cx="603242" cy="369332"/>
            </a:xfrm>
            <a:prstGeom prst="rect">
              <a:avLst/>
            </a:prstGeom>
            <a:noFill/>
          </p:spPr>
          <p:txBody>
            <a:bodyPr wrap="none" rtlCol="0">
              <a:spAutoFit/>
            </a:bodyPr>
            <a:lstStyle/>
            <a:p>
              <a:r>
                <a:rPr lang="fr-FR" b="1" i="1" dirty="0">
                  <a:solidFill>
                    <a:schemeClr val="tx2">
                      <a:lumMod val="75000"/>
                    </a:schemeClr>
                  </a:solidFill>
                </a:rPr>
                <a:t>DIFS</a:t>
              </a:r>
            </a:p>
          </p:txBody>
        </p:sp>
      </p:grpSp>
      <p:cxnSp>
        <p:nvCxnSpPr>
          <p:cNvPr id="65" name="Connecteur droit 64"/>
          <p:cNvCxnSpPr/>
          <p:nvPr/>
        </p:nvCxnSpPr>
        <p:spPr>
          <a:xfrm>
            <a:off x="7796031" y="4141088"/>
            <a:ext cx="0" cy="1664176"/>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71" name="Rectangle 70"/>
          <p:cNvSpPr/>
          <p:nvPr/>
        </p:nvSpPr>
        <p:spPr>
          <a:xfrm>
            <a:off x="8346943" y="4958443"/>
            <a:ext cx="797057" cy="42406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i="1" dirty="0" err="1">
                <a:effectLst>
                  <a:outerShdw blurRad="38100" dist="38100" dir="2700000" algn="tl">
                    <a:srgbClr val="000000">
                      <a:alpha val="43137"/>
                    </a:srgbClr>
                  </a:outerShdw>
                </a:effectLst>
              </a:rPr>
              <a:t>Backoff</a:t>
            </a:r>
            <a:endParaRPr lang="fr-FR" sz="1400" b="1" i="1" dirty="0">
              <a:effectLst>
                <a:outerShdw blurRad="38100" dist="38100" dir="2700000" algn="tl">
                  <a:srgbClr val="000000">
                    <a:alpha val="43137"/>
                  </a:srgbClr>
                </a:outerShdw>
              </a:effectLst>
            </a:endParaRPr>
          </a:p>
        </p:txBody>
      </p:sp>
      <p:sp>
        <p:nvSpPr>
          <p:cNvPr id="70" name="ZoneTexte 69"/>
          <p:cNvSpPr txBox="1"/>
          <p:nvPr/>
        </p:nvSpPr>
        <p:spPr>
          <a:xfrm>
            <a:off x="247545" y="908720"/>
            <a:ext cx="8293012" cy="584775"/>
          </a:xfrm>
          <a:prstGeom prst="rect">
            <a:avLst/>
          </a:prstGeom>
          <a:noFill/>
        </p:spPr>
        <p:txBody>
          <a:bodyPr wrap="square" rtlCol="0">
            <a:spAutoFit/>
          </a:bodyPr>
          <a:lstStyle/>
          <a:p>
            <a:pPr marL="457200" indent="-457200">
              <a:buBlip>
                <a:blip r:embed="rId2"/>
              </a:buBlip>
            </a:pPr>
            <a:r>
              <a:rPr lang="en-US" altLang="fr-FR" sz="3200" dirty="0" err="1">
                <a:solidFill>
                  <a:srgbClr val="002060"/>
                </a:solidFill>
                <a:latin typeface="+mj-lt"/>
                <a:cs typeface="Arial" panose="020B0604020202020204" pitchFamily="34" charset="0"/>
              </a:rPr>
              <a:t>Exemple</a:t>
            </a:r>
            <a:endParaRPr lang="en-US" altLang="fr-FR" sz="3200" dirty="0">
              <a:solidFill>
                <a:srgbClr val="002060"/>
              </a:solidFill>
              <a:latin typeface="+mj-lt"/>
              <a:cs typeface="Arial" panose="020B0604020202020204" pitchFamily="34" charset="0"/>
            </a:endParaRPr>
          </a:p>
        </p:txBody>
      </p:sp>
      <p:sp>
        <p:nvSpPr>
          <p:cNvPr id="69" name="Title 1">
            <a:extLst>
              <a:ext uri="{FF2B5EF4-FFF2-40B4-BE49-F238E27FC236}">
                <a16:creationId xmlns:a16="http://schemas.microsoft.com/office/drawing/2014/main" id="{F76A803F-EB16-40CE-A2C7-663A1081EDEC}"/>
              </a:ext>
            </a:extLst>
          </p:cNvPr>
          <p:cNvSpPr txBox="1">
            <a:spLocks/>
          </p:cNvSpPr>
          <p:nvPr/>
        </p:nvSpPr>
        <p:spPr>
          <a:xfrm>
            <a:off x="-146349" y="-184356"/>
            <a:ext cx="9290349"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2"/>
              </a:buBlip>
            </a:pPr>
            <a:r>
              <a:rPr lang="en-US" sz="4000" dirty="0" err="1">
                <a:latin typeface="+mn-lt"/>
              </a:rPr>
              <a:t>Méthodes</a:t>
            </a:r>
            <a:r>
              <a:rPr lang="en-US" sz="4000" dirty="0">
                <a:latin typeface="+mn-lt"/>
              </a:rPr>
              <a:t> </a:t>
            </a:r>
            <a:r>
              <a:rPr lang="en-US" sz="4000" dirty="0" err="1">
                <a:latin typeface="+mn-lt"/>
              </a:rPr>
              <a:t>d’accès</a:t>
            </a:r>
            <a:r>
              <a:rPr lang="en-US" sz="4000" dirty="0">
                <a:latin typeface="+mn-lt"/>
              </a:rPr>
              <a:t> CSMA/CA </a:t>
            </a:r>
            <a:r>
              <a:rPr lang="en-US" sz="3200" dirty="0">
                <a:latin typeface="+mn-lt"/>
              </a:rPr>
              <a:t>(12/13)</a:t>
            </a:r>
            <a:endParaRPr lang="fr-FR" sz="4000" dirty="0">
              <a:latin typeface="+mn-lt"/>
            </a:endParaRPr>
          </a:p>
        </p:txBody>
      </p:sp>
    </p:spTree>
    <p:extLst>
      <p:ext uri="{BB962C8B-B14F-4D97-AF65-F5344CB8AC3E}">
        <p14:creationId xmlns:p14="http://schemas.microsoft.com/office/powerpoint/2010/main" val="2361754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Effect transition="in" filter="fade">
                                      <p:cBhvr>
                                        <p:cTn id="15" dur="500"/>
                                        <p:tgtEl>
                                          <p:spTgt spid="21"/>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par>
                          <p:cTn id="20" fill="hold">
                            <p:stCondLst>
                              <p:cond delay="1500"/>
                            </p:stCondLst>
                            <p:childTnLst>
                              <p:par>
                                <p:cTn id="21" presetID="22" presetClass="entr" presetSubtype="1"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up)">
                                      <p:cBhvr>
                                        <p:cTn id="23" dur="500"/>
                                        <p:tgtEl>
                                          <p:spTgt spid="30"/>
                                        </p:tgtEl>
                                      </p:cBhvr>
                                    </p:animEffect>
                                  </p:childTnLst>
                                </p:cTn>
                              </p:par>
                              <p:par>
                                <p:cTn id="24" presetID="22" presetClass="entr" presetSubtype="1"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up)">
                                      <p:cBhvr>
                                        <p:cTn id="26" dur="500"/>
                                        <p:tgtEl>
                                          <p:spTgt spid="3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p:cTn id="29" dur="500" fill="hold"/>
                                        <p:tgtEl>
                                          <p:spTgt spid="26"/>
                                        </p:tgtEl>
                                        <p:attrNameLst>
                                          <p:attrName>ppt_w</p:attrName>
                                        </p:attrNameLst>
                                      </p:cBhvr>
                                      <p:tavLst>
                                        <p:tav tm="0">
                                          <p:val>
                                            <p:fltVal val="0"/>
                                          </p:val>
                                        </p:tav>
                                        <p:tav tm="100000">
                                          <p:val>
                                            <p:strVal val="#ppt_w"/>
                                          </p:val>
                                        </p:tav>
                                      </p:tavLst>
                                    </p:anim>
                                    <p:anim calcmode="lin" valueType="num">
                                      <p:cBhvr>
                                        <p:cTn id="30" dur="500" fill="hold"/>
                                        <p:tgtEl>
                                          <p:spTgt spid="26"/>
                                        </p:tgtEl>
                                        <p:attrNameLst>
                                          <p:attrName>ppt_h</p:attrName>
                                        </p:attrNameLst>
                                      </p:cBhvr>
                                      <p:tavLst>
                                        <p:tav tm="0">
                                          <p:val>
                                            <p:fltVal val="0"/>
                                          </p:val>
                                        </p:tav>
                                        <p:tav tm="100000">
                                          <p:val>
                                            <p:strVal val="#ppt_h"/>
                                          </p:val>
                                        </p:tav>
                                      </p:tavLst>
                                    </p:anim>
                                    <p:animEffect transition="in" filter="fade">
                                      <p:cBhvr>
                                        <p:cTn id="31" dur="500"/>
                                        <p:tgtEl>
                                          <p:spTgt spid="26"/>
                                        </p:tgtEl>
                                      </p:cBhvr>
                                    </p:animEffect>
                                  </p:childTnLst>
                                </p:cTn>
                              </p:par>
                              <p:par>
                                <p:cTn id="32" presetID="22" presetClass="entr" presetSubtype="4" fill="hold"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down)">
                                      <p:cBhvr>
                                        <p:cTn id="34" dur="500"/>
                                        <p:tgtEl>
                                          <p:spTgt spid="5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p:cTn id="37" dur="500" fill="hold"/>
                                        <p:tgtEl>
                                          <p:spTgt spid="32"/>
                                        </p:tgtEl>
                                        <p:attrNameLst>
                                          <p:attrName>ppt_w</p:attrName>
                                        </p:attrNameLst>
                                      </p:cBhvr>
                                      <p:tavLst>
                                        <p:tav tm="0">
                                          <p:val>
                                            <p:fltVal val="0"/>
                                          </p:val>
                                        </p:tav>
                                        <p:tav tm="100000">
                                          <p:val>
                                            <p:strVal val="#ppt_w"/>
                                          </p:val>
                                        </p:tav>
                                      </p:tavLst>
                                    </p:anim>
                                    <p:anim calcmode="lin" valueType="num">
                                      <p:cBhvr>
                                        <p:cTn id="38" dur="500" fill="hold"/>
                                        <p:tgtEl>
                                          <p:spTgt spid="32"/>
                                        </p:tgtEl>
                                        <p:attrNameLst>
                                          <p:attrName>ppt_h</p:attrName>
                                        </p:attrNameLst>
                                      </p:cBhvr>
                                      <p:tavLst>
                                        <p:tav tm="0">
                                          <p:val>
                                            <p:fltVal val="0"/>
                                          </p:val>
                                        </p:tav>
                                        <p:tav tm="100000">
                                          <p:val>
                                            <p:strVal val="#ppt_h"/>
                                          </p:val>
                                        </p:tav>
                                      </p:tavLst>
                                    </p:anim>
                                    <p:animEffect transition="in" filter="fade">
                                      <p:cBhvr>
                                        <p:cTn id="39" dur="500"/>
                                        <p:tgtEl>
                                          <p:spTgt spid="32"/>
                                        </p:tgtEl>
                                      </p:cBhvr>
                                    </p:animEffect>
                                  </p:childTnLst>
                                </p:cTn>
                              </p:par>
                            </p:childTnLst>
                          </p:cTn>
                        </p:par>
                        <p:par>
                          <p:cTn id="40" fill="hold">
                            <p:stCondLst>
                              <p:cond delay="2000"/>
                            </p:stCondLst>
                            <p:childTnLst>
                              <p:par>
                                <p:cTn id="41" presetID="22" presetClass="entr" presetSubtype="1"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up)">
                                      <p:cBhvr>
                                        <p:cTn id="43" dur="500"/>
                                        <p:tgtEl>
                                          <p:spTgt spid="34"/>
                                        </p:tgtEl>
                                      </p:cBhvr>
                                    </p:animEffect>
                                  </p:childTnLst>
                                </p:cTn>
                              </p:par>
                            </p:childTnLst>
                          </p:cTn>
                        </p:par>
                        <p:par>
                          <p:cTn id="44" fill="hold">
                            <p:stCondLst>
                              <p:cond delay="2500"/>
                            </p:stCondLst>
                            <p:childTnLst>
                              <p:par>
                                <p:cTn id="45" presetID="22" presetClass="entr" presetSubtype="8"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 calcmode="lin" valueType="num">
                                      <p:cBhvr>
                                        <p:cTn id="50" dur="500" fill="hold"/>
                                        <p:tgtEl>
                                          <p:spTgt spid="38"/>
                                        </p:tgtEl>
                                        <p:attrNameLst>
                                          <p:attrName>ppt_w</p:attrName>
                                        </p:attrNameLst>
                                      </p:cBhvr>
                                      <p:tavLst>
                                        <p:tav tm="0">
                                          <p:val>
                                            <p:fltVal val="0"/>
                                          </p:val>
                                        </p:tav>
                                        <p:tav tm="100000">
                                          <p:val>
                                            <p:strVal val="#ppt_w"/>
                                          </p:val>
                                        </p:tav>
                                      </p:tavLst>
                                    </p:anim>
                                    <p:anim calcmode="lin" valueType="num">
                                      <p:cBhvr>
                                        <p:cTn id="51" dur="500" fill="hold"/>
                                        <p:tgtEl>
                                          <p:spTgt spid="38"/>
                                        </p:tgtEl>
                                        <p:attrNameLst>
                                          <p:attrName>ppt_h</p:attrName>
                                        </p:attrNameLst>
                                      </p:cBhvr>
                                      <p:tavLst>
                                        <p:tav tm="0">
                                          <p:val>
                                            <p:fltVal val="0"/>
                                          </p:val>
                                        </p:tav>
                                        <p:tav tm="100000">
                                          <p:val>
                                            <p:strVal val="#ppt_h"/>
                                          </p:val>
                                        </p:tav>
                                      </p:tavLst>
                                    </p:anim>
                                    <p:animEffect transition="in" filter="fade">
                                      <p:cBhvr>
                                        <p:cTn id="52" dur="500"/>
                                        <p:tgtEl>
                                          <p:spTgt spid="38"/>
                                        </p:tgtEl>
                                      </p:cBhvr>
                                    </p:animEffect>
                                  </p:childTnLst>
                                </p:cTn>
                              </p:par>
                            </p:childTnLst>
                          </p:cTn>
                        </p:par>
                        <p:par>
                          <p:cTn id="53" fill="hold">
                            <p:stCondLst>
                              <p:cond delay="3000"/>
                            </p:stCondLst>
                            <p:childTnLst>
                              <p:par>
                                <p:cTn id="54" presetID="22" presetClass="entr" presetSubtype="1" fill="hold" nodeType="after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up)">
                                      <p:cBhvr>
                                        <p:cTn id="56" dur="500"/>
                                        <p:tgtEl>
                                          <p:spTgt spid="44"/>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 calcmode="lin" valueType="num">
                                      <p:cBhvr>
                                        <p:cTn id="59" dur="500" fill="hold"/>
                                        <p:tgtEl>
                                          <p:spTgt spid="45"/>
                                        </p:tgtEl>
                                        <p:attrNameLst>
                                          <p:attrName>ppt_w</p:attrName>
                                        </p:attrNameLst>
                                      </p:cBhvr>
                                      <p:tavLst>
                                        <p:tav tm="0">
                                          <p:val>
                                            <p:fltVal val="0"/>
                                          </p:val>
                                        </p:tav>
                                        <p:tav tm="100000">
                                          <p:val>
                                            <p:strVal val="#ppt_w"/>
                                          </p:val>
                                        </p:tav>
                                      </p:tavLst>
                                    </p:anim>
                                    <p:anim calcmode="lin" valueType="num">
                                      <p:cBhvr>
                                        <p:cTn id="60" dur="500" fill="hold"/>
                                        <p:tgtEl>
                                          <p:spTgt spid="45"/>
                                        </p:tgtEl>
                                        <p:attrNameLst>
                                          <p:attrName>ppt_h</p:attrName>
                                        </p:attrNameLst>
                                      </p:cBhvr>
                                      <p:tavLst>
                                        <p:tav tm="0">
                                          <p:val>
                                            <p:fltVal val="0"/>
                                          </p:val>
                                        </p:tav>
                                        <p:tav tm="100000">
                                          <p:val>
                                            <p:strVal val="#ppt_h"/>
                                          </p:val>
                                        </p:tav>
                                      </p:tavLst>
                                    </p:anim>
                                    <p:animEffect transition="in" filter="fade">
                                      <p:cBhvr>
                                        <p:cTn id="61" dur="500"/>
                                        <p:tgtEl>
                                          <p:spTgt spid="45"/>
                                        </p:tgtEl>
                                      </p:cBhvr>
                                    </p:animEffect>
                                  </p:childTnLst>
                                </p:cTn>
                              </p:par>
                            </p:childTnLst>
                          </p:cTn>
                        </p:par>
                        <p:par>
                          <p:cTn id="62" fill="hold">
                            <p:stCondLst>
                              <p:cond delay="3500"/>
                            </p:stCondLst>
                            <p:childTnLst>
                              <p:par>
                                <p:cTn id="63" presetID="22" presetClass="entr" presetSubtype="1" fill="hold" nodeType="afterEffect">
                                  <p:stCondLst>
                                    <p:cond delay="0"/>
                                  </p:stCondLst>
                                  <p:childTnLst>
                                    <p:set>
                                      <p:cBhvr>
                                        <p:cTn id="64" dur="1" fill="hold">
                                          <p:stCondLst>
                                            <p:cond delay="0"/>
                                          </p:stCondLst>
                                        </p:cTn>
                                        <p:tgtEl>
                                          <p:spTgt spid="56"/>
                                        </p:tgtEl>
                                        <p:attrNameLst>
                                          <p:attrName>style.visibility</p:attrName>
                                        </p:attrNameLst>
                                      </p:cBhvr>
                                      <p:to>
                                        <p:strVal val="visible"/>
                                      </p:to>
                                    </p:set>
                                    <p:animEffect transition="in" filter="wipe(up)">
                                      <p:cBhvr>
                                        <p:cTn id="65" dur="500"/>
                                        <p:tgtEl>
                                          <p:spTgt spid="56"/>
                                        </p:tgtEl>
                                      </p:cBhvr>
                                    </p:animEffect>
                                  </p:childTnLst>
                                </p:cTn>
                              </p:par>
                            </p:childTnLst>
                          </p:cTn>
                        </p:par>
                        <p:par>
                          <p:cTn id="66" fill="hold">
                            <p:stCondLst>
                              <p:cond delay="4000"/>
                            </p:stCondLst>
                            <p:childTnLst>
                              <p:par>
                                <p:cTn id="67" presetID="22" presetClass="entr" presetSubtype="8" fill="hold" nodeType="afterEffect">
                                  <p:stCondLst>
                                    <p:cond delay="0"/>
                                  </p:stCondLst>
                                  <p:childTnLst>
                                    <p:set>
                                      <p:cBhvr>
                                        <p:cTn id="68" dur="1" fill="hold">
                                          <p:stCondLst>
                                            <p:cond delay="0"/>
                                          </p:stCondLst>
                                        </p:cTn>
                                        <p:tgtEl>
                                          <p:spTgt spid="66"/>
                                        </p:tgtEl>
                                        <p:attrNameLst>
                                          <p:attrName>style.visibility</p:attrName>
                                        </p:attrNameLst>
                                      </p:cBhvr>
                                      <p:to>
                                        <p:strVal val="visible"/>
                                      </p:to>
                                    </p:set>
                                    <p:animEffect transition="in" filter="wipe(left)">
                                      <p:cBhvr>
                                        <p:cTn id="69" dur="500"/>
                                        <p:tgtEl>
                                          <p:spTgt spid="66"/>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 calcmode="lin" valueType="num">
                                      <p:cBhvr>
                                        <p:cTn id="72" dur="500" fill="hold"/>
                                        <p:tgtEl>
                                          <p:spTgt spid="57"/>
                                        </p:tgtEl>
                                        <p:attrNameLst>
                                          <p:attrName>ppt_w</p:attrName>
                                        </p:attrNameLst>
                                      </p:cBhvr>
                                      <p:tavLst>
                                        <p:tav tm="0">
                                          <p:val>
                                            <p:fltVal val="0"/>
                                          </p:val>
                                        </p:tav>
                                        <p:tav tm="100000">
                                          <p:val>
                                            <p:strVal val="#ppt_w"/>
                                          </p:val>
                                        </p:tav>
                                      </p:tavLst>
                                    </p:anim>
                                    <p:anim calcmode="lin" valueType="num">
                                      <p:cBhvr>
                                        <p:cTn id="73" dur="500" fill="hold"/>
                                        <p:tgtEl>
                                          <p:spTgt spid="57"/>
                                        </p:tgtEl>
                                        <p:attrNameLst>
                                          <p:attrName>ppt_h</p:attrName>
                                        </p:attrNameLst>
                                      </p:cBhvr>
                                      <p:tavLst>
                                        <p:tav tm="0">
                                          <p:val>
                                            <p:fltVal val="0"/>
                                          </p:val>
                                        </p:tav>
                                        <p:tav tm="100000">
                                          <p:val>
                                            <p:strVal val="#ppt_h"/>
                                          </p:val>
                                        </p:tav>
                                      </p:tavLst>
                                    </p:anim>
                                    <p:animEffect transition="in" filter="fade">
                                      <p:cBhvr>
                                        <p:cTn id="74" dur="500"/>
                                        <p:tgtEl>
                                          <p:spTgt spid="57"/>
                                        </p:tgtEl>
                                      </p:cBhvr>
                                    </p:animEffect>
                                  </p:childTnLst>
                                </p:cTn>
                              </p:par>
                            </p:childTnLst>
                          </p:cTn>
                        </p:par>
                        <p:par>
                          <p:cTn id="75" fill="hold">
                            <p:stCondLst>
                              <p:cond delay="4500"/>
                            </p:stCondLst>
                            <p:childTnLst>
                              <p:par>
                                <p:cTn id="76" presetID="22" presetClass="entr" presetSubtype="1" fill="hold" nodeType="after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up)">
                                      <p:cBhvr>
                                        <p:cTn id="78" dur="500"/>
                                        <p:tgtEl>
                                          <p:spTgt spid="59"/>
                                        </p:tgtEl>
                                      </p:cBhvr>
                                    </p:animEffect>
                                  </p:childTnLst>
                                </p:cTn>
                              </p:par>
                            </p:childTnLst>
                          </p:cTn>
                        </p:par>
                        <p:par>
                          <p:cTn id="79" fill="hold">
                            <p:stCondLst>
                              <p:cond delay="5000"/>
                            </p:stCondLst>
                            <p:childTnLst>
                              <p:par>
                                <p:cTn id="80" presetID="22" presetClass="entr" presetSubtype="8" fill="hold" nodeType="after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wipe(left)">
                                      <p:cBhvr>
                                        <p:cTn id="82" dur="500"/>
                                        <p:tgtEl>
                                          <p:spTgt spid="67"/>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62"/>
                                        </p:tgtEl>
                                        <p:attrNameLst>
                                          <p:attrName>style.visibility</p:attrName>
                                        </p:attrNameLst>
                                      </p:cBhvr>
                                      <p:to>
                                        <p:strVal val="visible"/>
                                      </p:to>
                                    </p:set>
                                    <p:anim calcmode="lin" valueType="num">
                                      <p:cBhvr>
                                        <p:cTn id="85" dur="500" fill="hold"/>
                                        <p:tgtEl>
                                          <p:spTgt spid="62"/>
                                        </p:tgtEl>
                                        <p:attrNameLst>
                                          <p:attrName>ppt_w</p:attrName>
                                        </p:attrNameLst>
                                      </p:cBhvr>
                                      <p:tavLst>
                                        <p:tav tm="0">
                                          <p:val>
                                            <p:fltVal val="0"/>
                                          </p:val>
                                        </p:tav>
                                        <p:tav tm="100000">
                                          <p:val>
                                            <p:strVal val="#ppt_w"/>
                                          </p:val>
                                        </p:tav>
                                      </p:tavLst>
                                    </p:anim>
                                    <p:anim calcmode="lin" valueType="num">
                                      <p:cBhvr>
                                        <p:cTn id="86" dur="500" fill="hold"/>
                                        <p:tgtEl>
                                          <p:spTgt spid="62"/>
                                        </p:tgtEl>
                                        <p:attrNameLst>
                                          <p:attrName>ppt_h</p:attrName>
                                        </p:attrNameLst>
                                      </p:cBhvr>
                                      <p:tavLst>
                                        <p:tav tm="0">
                                          <p:val>
                                            <p:fltVal val="0"/>
                                          </p:val>
                                        </p:tav>
                                        <p:tav tm="100000">
                                          <p:val>
                                            <p:strVal val="#ppt_h"/>
                                          </p:val>
                                        </p:tav>
                                      </p:tavLst>
                                    </p:anim>
                                    <p:animEffect transition="in" filter="fade">
                                      <p:cBhvr>
                                        <p:cTn id="87" dur="500"/>
                                        <p:tgtEl>
                                          <p:spTgt spid="62"/>
                                        </p:tgtEl>
                                      </p:cBhvr>
                                    </p:animEffect>
                                  </p:childTnLst>
                                </p:cTn>
                              </p:par>
                            </p:childTnLst>
                          </p:cTn>
                        </p:par>
                        <p:par>
                          <p:cTn id="88" fill="hold">
                            <p:stCondLst>
                              <p:cond delay="5500"/>
                            </p:stCondLst>
                            <p:childTnLst>
                              <p:par>
                                <p:cTn id="89" presetID="22" presetClass="entr" presetSubtype="1" fill="hold" nodeType="after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wipe(up)">
                                      <p:cBhvr>
                                        <p:cTn id="91" dur="500"/>
                                        <p:tgtEl>
                                          <p:spTgt spid="65"/>
                                        </p:tgtEl>
                                      </p:cBhvr>
                                    </p:animEffect>
                                  </p:childTnLst>
                                </p:cTn>
                              </p:par>
                            </p:childTnLst>
                          </p:cTn>
                        </p:par>
                        <p:par>
                          <p:cTn id="92" fill="hold">
                            <p:stCondLst>
                              <p:cond delay="6000"/>
                            </p:stCondLst>
                            <p:childTnLst>
                              <p:par>
                                <p:cTn id="93" presetID="22" presetClass="entr" presetSubtype="8" fill="hold"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left)">
                                      <p:cBhvr>
                                        <p:cTn id="95" dur="500"/>
                                        <p:tgtEl>
                                          <p:spTgt spid="68"/>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71"/>
                                        </p:tgtEl>
                                        <p:attrNameLst>
                                          <p:attrName>style.visibility</p:attrName>
                                        </p:attrNameLst>
                                      </p:cBhvr>
                                      <p:to>
                                        <p:strVal val="visible"/>
                                      </p:to>
                                    </p:set>
                                    <p:anim calcmode="lin" valueType="num">
                                      <p:cBhvr>
                                        <p:cTn id="98" dur="500" fill="hold"/>
                                        <p:tgtEl>
                                          <p:spTgt spid="71"/>
                                        </p:tgtEl>
                                        <p:attrNameLst>
                                          <p:attrName>ppt_w</p:attrName>
                                        </p:attrNameLst>
                                      </p:cBhvr>
                                      <p:tavLst>
                                        <p:tav tm="0">
                                          <p:val>
                                            <p:fltVal val="0"/>
                                          </p:val>
                                        </p:tav>
                                        <p:tav tm="100000">
                                          <p:val>
                                            <p:strVal val="#ppt_w"/>
                                          </p:val>
                                        </p:tav>
                                      </p:tavLst>
                                    </p:anim>
                                    <p:anim calcmode="lin" valueType="num">
                                      <p:cBhvr>
                                        <p:cTn id="99" dur="500" fill="hold"/>
                                        <p:tgtEl>
                                          <p:spTgt spid="71"/>
                                        </p:tgtEl>
                                        <p:attrNameLst>
                                          <p:attrName>ppt_h</p:attrName>
                                        </p:attrNameLst>
                                      </p:cBhvr>
                                      <p:tavLst>
                                        <p:tav tm="0">
                                          <p:val>
                                            <p:fltVal val="0"/>
                                          </p:val>
                                        </p:tav>
                                        <p:tav tm="100000">
                                          <p:val>
                                            <p:strVal val="#ppt_h"/>
                                          </p:val>
                                        </p:tav>
                                      </p:tavLst>
                                    </p:anim>
                                    <p:animEffect transition="in" filter="fade">
                                      <p:cBhvr>
                                        <p:cTn id="100"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6" grpId="0" animBg="1"/>
      <p:bldP spid="32" grpId="0" animBg="1"/>
      <p:bldP spid="38" grpId="0" animBg="1"/>
      <p:bldP spid="45" grpId="0" animBg="1"/>
      <p:bldP spid="57" grpId="0" animBg="1"/>
      <p:bldP spid="62" grpId="0" animBg="1"/>
      <p:bldP spid="7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67544" y="1485111"/>
            <a:ext cx="8136904" cy="5675400"/>
          </a:xfrm>
          <a:prstGeom prst="rect">
            <a:avLst/>
          </a:prstGeom>
          <a:noFill/>
        </p:spPr>
        <p:txBody>
          <a:bodyPr wrap="square" rtlCol="0">
            <a:spAutoFit/>
          </a:bodyPr>
          <a:lstStyle/>
          <a:p>
            <a:pPr lvl="1" indent="-457200" algn="just">
              <a:buBlip>
                <a:blip r:embed="rId2"/>
              </a:buBlip>
            </a:pPr>
            <a:r>
              <a:rPr lang="fr-FR" altLang="fr-FR" sz="2800" dirty="0">
                <a:solidFill>
                  <a:schemeClr val="bg1">
                    <a:lumMod val="50000"/>
                  </a:schemeClr>
                </a:solidFill>
              </a:rPr>
              <a:t>Algorithme de </a:t>
            </a:r>
            <a:r>
              <a:rPr lang="fr-FR" altLang="fr-FR" sz="2800" dirty="0" err="1">
                <a:solidFill>
                  <a:schemeClr val="bg1">
                    <a:lumMod val="50000"/>
                  </a:schemeClr>
                </a:solidFill>
              </a:rPr>
              <a:t>Backoff</a:t>
            </a:r>
            <a:r>
              <a:rPr lang="fr-FR" altLang="fr-FR" sz="2800" dirty="0">
                <a:solidFill>
                  <a:schemeClr val="bg1">
                    <a:lumMod val="50000"/>
                  </a:schemeClr>
                </a:solidFill>
              </a:rPr>
              <a:t> Exponentiel</a:t>
            </a:r>
          </a:p>
          <a:p>
            <a:pPr marL="742950" lvl="2" indent="-285750" algn="just">
              <a:buBlip>
                <a:blip r:embed="rId3"/>
              </a:buBlip>
            </a:pPr>
            <a:r>
              <a:rPr lang="fr-FR" sz="2200" dirty="0"/>
              <a:t>Permet de tirer un temps d’attente aléatoire avant émission</a:t>
            </a:r>
          </a:p>
          <a:p>
            <a:pPr marL="1077913" lvl="2" indent="-179388" algn="just" defTabSz="1077913">
              <a:buFont typeface="Wingdings" pitchFamily="2" charset="2"/>
              <a:buChar char="ü"/>
            </a:pPr>
            <a:r>
              <a:rPr lang="fr-FR" sz="2200" dirty="0"/>
              <a:t>Tirage d’un nombre n appartenant à un intervalle entier déterminé dans une fenêtre de contention CW [0;Nmax]</a:t>
            </a:r>
          </a:p>
          <a:p>
            <a:pPr marL="898525" lvl="2" algn="just">
              <a:buFont typeface="Wingdings" pitchFamily="2" charset="2"/>
              <a:buChar char="ü"/>
            </a:pPr>
            <a:r>
              <a:rPr lang="fr-FR" sz="2200" dirty="0"/>
              <a:t>Attente de </a:t>
            </a:r>
            <a:r>
              <a:rPr lang="fr-FR" sz="2200" dirty="0" err="1"/>
              <a:t>n</a:t>
            </a:r>
            <a:r>
              <a:rPr lang="fr-FR" sz="2200" dirty="0" err="1">
                <a:sym typeface="Symbol" pitchFamily="18" charset="2"/>
              </a:rPr>
              <a:t>Tslot</a:t>
            </a:r>
            <a:r>
              <a:rPr lang="fr-FR" sz="2200" dirty="0">
                <a:sym typeface="Symbol" pitchFamily="18" charset="2"/>
              </a:rPr>
              <a:t> (</a:t>
            </a:r>
            <a:r>
              <a:rPr lang="fr-FR" sz="2200" dirty="0" err="1">
                <a:sym typeface="Symbol" pitchFamily="18" charset="2"/>
              </a:rPr>
              <a:t>Tslot</a:t>
            </a:r>
            <a:r>
              <a:rPr lang="fr-FR" sz="2200" dirty="0">
                <a:sym typeface="Symbol" pitchFamily="18" charset="2"/>
              </a:rPr>
              <a:t> : temps prédéterminé)</a:t>
            </a:r>
          </a:p>
          <a:p>
            <a:pPr marL="898525" lvl="2" algn="just">
              <a:buFont typeface="Wingdings" pitchFamily="2" charset="2"/>
              <a:buChar char="ü"/>
            </a:pPr>
            <a:r>
              <a:rPr lang="fr-FR" sz="2200" dirty="0">
                <a:sym typeface="Symbol" pitchFamily="18" charset="2"/>
              </a:rPr>
              <a:t>Puis émission si canal libre</a:t>
            </a:r>
          </a:p>
          <a:p>
            <a:pPr lvl="4">
              <a:lnSpc>
                <a:spcPct val="90000"/>
              </a:lnSpc>
            </a:pPr>
            <a:endParaRPr lang="fr-FR" sz="2200" dirty="0">
              <a:sym typeface="Symbol" pitchFamily="18" charset="2"/>
            </a:endParaRPr>
          </a:p>
          <a:p>
            <a:pPr marL="742950" lvl="2" indent="-285750" algn="just">
              <a:buBlip>
                <a:blip r:embed="rId3"/>
              </a:buBlip>
            </a:pPr>
            <a:r>
              <a:rPr lang="fr-FR" sz="2200" b="1" dirty="0" err="1">
                <a:solidFill>
                  <a:srgbClr val="C00000"/>
                </a:solidFill>
              </a:rPr>
              <a:t>Backoff</a:t>
            </a:r>
            <a:r>
              <a:rPr lang="fr-FR" sz="2200" b="1" dirty="0">
                <a:solidFill>
                  <a:srgbClr val="C00000"/>
                </a:solidFill>
              </a:rPr>
              <a:t> « exponentiel » </a:t>
            </a:r>
            <a:r>
              <a:rPr lang="fr-FR" sz="2200" dirty="0">
                <a:solidFill>
                  <a:srgbClr val="C00000"/>
                </a:solidFill>
              </a:rPr>
              <a:t>: </a:t>
            </a:r>
            <a:r>
              <a:rPr lang="fr-FR" sz="2200" dirty="0"/>
              <a:t>à chaque fois qu’une station choisit un slot et provoque une collision, </a:t>
            </a:r>
            <a:r>
              <a:rPr lang="fr-FR" sz="2200" dirty="0" err="1"/>
              <a:t>Nmax</a:t>
            </a:r>
            <a:r>
              <a:rPr lang="fr-FR" sz="2200" dirty="0"/>
              <a:t> est augmenté exponentiellement.</a:t>
            </a:r>
          </a:p>
          <a:p>
            <a:pPr marL="742950" lvl="2" indent="-285750" algn="just">
              <a:buBlip>
                <a:blip r:embed="rId3"/>
              </a:buBlip>
            </a:pPr>
            <a:r>
              <a:rPr lang="fr-FR" sz="2200" dirty="0"/>
              <a:t>Algorithme appliqué </a:t>
            </a:r>
          </a:p>
          <a:p>
            <a:pPr marL="1077913" lvl="1" indent="-179388">
              <a:lnSpc>
                <a:spcPct val="90000"/>
              </a:lnSpc>
              <a:buFont typeface="Wingdings" pitchFamily="2" charset="2"/>
              <a:buChar char="ü"/>
            </a:pPr>
            <a:r>
              <a:rPr lang="fr-FR" sz="2200" dirty="0"/>
              <a:t>Quand une station écoute le support avant la 1ère transmission d’un paquet et qu’il est occupé</a:t>
            </a:r>
          </a:p>
          <a:p>
            <a:pPr marL="1077913" lvl="1" indent="-179388">
              <a:lnSpc>
                <a:spcPct val="90000"/>
              </a:lnSpc>
              <a:buFont typeface="Wingdings" pitchFamily="2" charset="2"/>
              <a:buChar char="ü"/>
            </a:pPr>
            <a:r>
              <a:rPr lang="fr-FR" sz="2200" dirty="0"/>
              <a:t>Après chaque retransmission</a:t>
            </a:r>
          </a:p>
          <a:p>
            <a:pPr marL="1077913" lvl="1" indent="-179388">
              <a:lnSpc>
                <a:spcPct val="90000"/>
              </a:lnSpc>
              <a:buFont typeface="Wingdings" pitchFamily="2" charset="2"/>
              <a:buChar char="ü"/>
            </a:pPr>
            <a:r>
              <a:rPr lang="fr-FR" sz="2200" dirty="0"/>
              <a:t>Après une transmission réussie</a:t>
            </a:r>
          </a:p>
          <a:p>
            <a:pPr>
              <a:lnSpc>
                <a:spcPct val="90000"/>
              </a:lnSpc>
            </a:pPr>
            <a:r>
              <a:rPr lang="fr-FR" sz="2200" b="1" dirty="0">
                <a:solidFill>
                  <a:srgbClr val="C00000"/>
                </a:solidFill>
              </a:rPr>
              <a:t>        Non utilisé si le support a été libre pendant une durée &gt; DIFS</a:t>
            </a:r>
          </a:p>
          <a:p>
            <a:pPr marL="0" lvl="1"/>
            <a:endParaRPr lang="en-US" altLang="fr-FR" b="1" dirty="0">
              <a:solidFill>
                <a:srgbClr val="5F5F5F"/>
              </a:solidFill>
              <a:cs typeface="Arial" panose="020B0604020202020204" pitchFamily="34" charset="0"/>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33</a:t>
            </a:fld>
            <a:endParaRPr lang="fr-FR" dirty="0"/>
          </a:p>
        </p:txBody>
      </p:sp>
      <p:sp>
        <p:nvSpPr>
          <p:cNvPr id="9" name="ZoneTexte 8"/>
          <p:cNvSpPr txBox="1"/>
          <p:nvPr/>
        </p:nvSpPr>
        <p:spPr>
          <a:xfrm>
            <a:off x="251520" y="908720"/>
            <a:ext cx="8293012" cy="584775"/>
          </a:xfrm>
          <a:prstGeom prst="rect">
            <a:avLst/>
          </a:prstGeom>
          <a:noFill/>
        </p:spPr>
        <p:txBody>
          <a:bodyPr wrap="square" rtlCol="0">
            <a:spAutoFit/>
          </a:bodyPr>
          <a:lstStyle/>
          <a:p>
            <a:pPr marL="457200" indent="-457200">
              <a:buBlip>
                <a:blip r:embed="rId4"/>
              </a:buBlip>
            </a:pPr>
            <a:r>
              <a:rPr lang="en-US" altLang="fr-FR" sz="3200" dirty="0">
                <a:solidFill>
                  <a:srgbClr val="002060"/>
                </a:solidFill>
                <a:latin typeface="+mj-lt"/>
                <a:cs typeface="Arial" panose="020B0604020202020204" pitchFamily="34" charset="0"/>
              </a:rPr>
              <a:t>Le </a:t>
            </a:r>
            <a:r>
              <a:rPr lang="en-US" altLang="fr-FR" sz="3200" dirty="0" err="1">
                <a:solidFill>
                  <a:srgbClr val="002060"/>
                </a:solidFill>
                <a:latin typeface="+mj-lt"/>
                <a:cs typeface="Arial" panose="020B0604020202020204" pitchFamily="34" charset="0"/>
              </a:rPr>
              <a:t>protocole</a:t>
            </a:r>
            <a:r>
              <a:rPr lang="en-US" altLang="fr-FR" sz="3200" dirty="0">
                <a:solidFill>
                  <a:srgbClr val="002060"/>
                </a:solidFill>
                <a:latin typeface="+mj-lt"/>
                <a:cs typeface="Arial" panose="020B0604020202020204" pitchFamily="34" charset="0"/>
              </a:rPr>
              <a:t> CSMA/CA</a:t>
            </a:r>
          </a:p>
        </p:txBody>
      </p:sp>
      <p:sp>
        <p:nvSpPr>
          <p:cNvPr id="7" name="Title 1">
            <a:extLst>
              <a:ext uri="{FF2B5EF4-FFF2-40B4-BE49-F238E27FC236}">
                <a16:creationId xmlns:a16="http://schemas.microsoft.com/office/drawing/2014/main" id="{366E62AA-3E5E-4DA5-B889-D9689E90C13F}"/>
              </a:ext>
            </a:extLst>
          </p:cNvPr>
          <p:cNvSpPr txBox="1">
            <a:spLocks/>
          </p:cNvSpPr>
          <p:nvPr/>
        </p:nvSpPr>
        <p:spPr>
          <a:xfrm>
            <a:off x="-146349" y="-184356"/>
            <a:ext cx="9290349"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4"/>
              </a:buBlip>
            </a:pPr>
            <a:r>
              <a:rPr lang="en-US" sz="4000" dirty="0" err="1">
                <a:latin typeface="+mn-lt"/>
              </a:rPr>
              <a:t>Méthodes</a:t>
            </a:r>
            <a:r>
              <a:rPr lang="en-US" sz="4000" dirty="0">
                <a:latin typeface="+mn-lt"/>
              </a:rPr>
              <a:t> </a:t>
            </a:r>
            <a:r>
              <a:rPr lang="en-US" sz="4000" dirty="0" err="1">
                <a:latin typeface="+mn-lt"/>
              </a:rPr>
              <a:t>d’accès</a:t>
            </a:r>
            <a:r>
              <a:rPr lang="en-US" sz="4000" dirty="0">
                <a:latin typeface="+mn-lt"/>
              </a:rPr>
              <a:t> CSMA/CA </a:t>
            </a:r>
            <a:r>
              <a:rPr lang="en-US" sz="3200" dirty="0">
                <a:latin typeface="+mn-lt"/>
              </a:rPr>
              <a:t>(13/13)</a:t>
            </a:r>
            <a:endParaRPr lang="fr-FR" sz="4000" dirty="0">
              <a:latin typeface="+mn-lt"/>
            </a:endParaRPr>
          </a:p>
        </p:txBody>
      </p:sp>
    </p:spTree>
    <p:extLst>
      <p:ext uri="{BB962C8B-B14F-4D97-AF65-F5344CB8AC3E}">
        <p14:creationId xmlns:p14="http://schemas.microsoft.com/office/powerpoint/2010/main" val="4231774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67544" y="1354117"/>
            <a:ext cx="8352928" cy="4955203"/>
          </a:xfrm>
          <a:prstGeom prst="rect">
            <a:avLst/>
          </a:prstGeom>
          <a:noFill/>
        </p:spPr>
        <p:txBody>
          <a:bodyPr wrap="square" rtlCol="0">
            <a:spAutoFit/>
          </a:bodyPr>
          <a:lstStyle/>
          <a:p>
            <a:pPr marL="742950" lvl="2" indent="-285750" algn="just">
              <a:buBlip>
                <a:blip r:embed="rId2"/>
              </a:buBlip>
            </a:pPr>
            <a:r>
              <a:rPr lang="fr-FR" altLang="fr-FR" sz="2200" dirty="0"/>
              <a:t>Il existe trois types de trame:</a:t>
            </a:r>
          </a:p>
          <a:p>
            <a:pPr marL="800100" lvl="2" indent="98425" algn="just">
              <a:buFont typeface="Wingdings" pitchFamily="2" charset="2"/>
              <a:buChar char="ü"/>
            </a:pPr>
            <a:r>
              <a:rPr lang="fr-FR" altLang="fr-FR" sz="2200" dirty="0"/>
              <a:t>Trame de contrôle</a:t>
            </a:r>
          </a:p>
          <a:p>
            <a:pPr marL="800100" lvl="2" indent="98425" algn="just">
              <a:buFont typeface="Wingdings" pitchFamily="2" charset="2"/>
              <a:buChar char="ü"/>
            </a:pPr>
            <a:r>
              <a:rPr lang="fr-FR" altLang="fr-FR" sz="2200" dirty="0"/>
              <a:t>Trame de données</a:t>
            </a:r>
          </a:p>
          <a:p>
            <a:pPr marL="800100" lvl="2" indent="98425" algn="just">
              <a:buFont typeface="Wingdings" pitchFamily="2" charset="2"/>
              <a:buChar char="ü"/>
            </a:pPr>
            <a:r>
              <a:rPr lang="fr-FR" altLang="fr-FR" sz="2200" dirty="0"/>
              <a:t>Trame de gestion</a:t>
            </a:r>
          </a:p>
          <a:p>
            <a:pPr marL="800100" lvl="2" indent="98425" algn="just">
              <a:buFont typeface="Wingdings" pitchFamily="2" charset="2"/>
              <a:buChar char="ü"/>
            </a:pPr>
            <a:endParaRPr lang="fr-FR" altLang="fr-FR" sz="2000" dirty="0"/>
          </a:p>
          <a:p>
            <a:pPr marL="800100" lvl="2" indent="98425" algn="just">
              <a:buFont typeface="Wingdings" pitchFamily="2" charset="2"/>
              <a:buChar char="ü"/>
            </a:pPr>
            <a:endParaRPr lang="fr-FR" altLang="fr-FR" sz="2000" dirty="0"/>
          </a:p>
          <a:p>
            <a:pPr marL="800100" lvl="2" indent="98425" algn="just">
              <a:buFont typeface="Wingdings" pitchFamily="2" charset="2"/>
              <a:buChar char="ü"/>
            </a:pPr>
            <a:endParaRPr lang="fr-FR" altLang="fr-FR" sz="2000" dirty="0"/>
          </a:p>
          <a:p>
            <a:pPr marL="800100" lvl="2" indent="98425" algn="just">
              <a:buFont typeface="Wingdings" pitchFamily="2" charset="2"/>
              <a:buChar char="ü"/>
            </a:pPr>
            <a:endParaRPr lang="fr-FR" altLang="fr-FR" sz="2000" dirty="0"/>
          </a:p>
          <a:p>
            <a:pPr marL="800100" lvl="1" indent="-342900" algn="just">
              <a:buFont typeface="Wingdings" pitchFamily="2" charset="2"/>
              <a:buChar char="ü"/>
            </a:pPr>
            <a:r>
              <a:rPr lang="fr-FR" sz="2200" b="1" dirty="0"/>
              <a:t>Préambule : </a:t>
            </a:r>
            <a:r>
              <a:rPr lang="fr-FR" sz="2200" dirty="0"/>
              <a:t>pour la synchronisation</a:t>
            </a:r>
          </a:p>
          <a:p>
            <a:pPr marL="800100" lvl="1" indent="-342900" algn="just">
              <a:buFont typeface="Wingdings" pitchFamily="2" charset="2"/>
              <a:buChar char="ü"/>
            </a:pPr>
            <a:r>
              <a:rPr lang="fr-FR" sz="2200" b="1" dirty="0"/>
              <a:t>En-tête PLCP </a:t>
            </a:r>
            <a:r>
              <a:rPr lang="fr-FR" sz="2200" dirty="0"/>
              <a:t>(</a:t>
            </a:r>
            <a:r>
              <a:rPr lang="fr-FR" sz="2200" dirty="0" err="1"/>
              <a:t>P</a:t>
            </a:r>
            <a:r>
              <a:rPr lang="fr-FR" sz="2200" i="1" dirty="0" err="1"/>
              <a:t>hysical</a:t>
            </a:r>
            <a:r>
              <a:rPr lang="fr-FR" sz="2200" i="1" dirty="0"/>
              <a:t> Layer Convergence Protocol</a:t>
            </a:r>
            <a:r>
              <a:rPr lang="fr-FR" sz="2200" dirty="0"/>
              <a:t>) : informations utilisées par la couche physique pour décoder la trame : modulation, brouilleur…</a:t>
            </a:r>
          </a:p>
          <a:p>
            <a:pPr marL="800100" lvl="1" indent="-342900" algn="just">
              <a:buFont typeface="Wingdings" pitchFamily="2" charset="2"/>
              <a:buChar char="ü"/>
            </a:pPr>
            <a:r>
              <a:rPr lang="fr-FR" sz="2200" b="1" dirty="0"/>
              <a:t>CRC : </a:t>
            </a:r>
            <a:r>
              <a:rPr lang="fr-FR" sz="2200" dirty="0"/>
              <a:t>Code de détection des erreurs</a:t>
            </a:r>
            <a:r>
              <a:rPr lang="fr-CA" sz="2200" dirty="0"/>
              <a:t>      </a:t>
            </a:r>
          </a:p>
          <a:p>
            <a:pPr marL="800100" lvl="2" indent="98425">
              <a:buFont typeface="Wingdings" pitchFamily="2" charset="2"/>
              <a:buChar char="ü"/>
            </a:pPr>
            <a:endParaRPr lang="fr-FR" altLang="fr-FR" sz="2000" dirty="0"/>
          </a:p>
          <a:p>
            <a:pPr marL="742950" lvl="2" indent="-285750">
              <a:buBlip>
                <a:blip r:embed="rId2"/>
              </a:buBlip>
            </a:pPr>
            <a:endParaRPr lang="fr-FR" altLang="fr-FR" b="1" dirty="0"/>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34</a:t>
            </a:fld>
            <a:endParaRPr lang="fr-FR"/>
          </a:p>
        </p:txBody>
      </p:sp>
      <p:sp>
        <p:nvSpPr>
          <p:cNvPr id="7" name="Title 1"/>
          <p:cNvSpPr txBox="1">
            <a:spLocks/>
          </p:cNvSpPr>
          <p:nvPr/>
        </p:nvSpPr>
        <p:spPr>
          <a:xfrm>
            <a:off x="645740" y="-184356"/>
            <a:ext cx="8174732"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3"/>
              </a:buBlip>
            </a:pPr>
            <a:r>
              <a:rPr lang="en-US" sz="4000" dirty="0">
                <a:latin typeface="+mn-lt"/>
              </a:rPr>
              <a:t>Format de la </a:t>
            </a:r>
            <a:r>
              <a:rPr lang="en-US" sz="4000" dirty="0" err="1">
                <a:latin typeface="+mn-lt"/>
              </a:rPr>
              <a:t>trame</a:t>
            </a:r>
            <a:r>
              <a:rPr lang="en-US" sz="4000" dirty="0">
                <a:latin typeface="+mn-lt"/>
              </a:rPr>
              <a:t> IEEE802.11 </a:t>
            </a:r>
            <a:r>
              <a:rPr lang="en-US" sz="3200" dirty="0">
                <a:latin typeface="+mn-lt"/>
              </a:rPr>
              <a:t>(1/7)</a:t>
            </a:r>
            <a:endParaRPr lang="fr-FR" sz="4000" dirty="0">
              <a:latin typeface="+mn-lt"/>
            </a:endParaRPr>
          </a:p>
        </p:txBody>
      </p:sp>
      <p:graphicFrame>
        <p:nvGraphicFramePr>
          <p:cNvPr id="9" name="Group 27"/>
          <p:cNvGraphicFramePr>
            <a:graphicFrameLocks noGrp="1"/>
          </p:cNvGraphicFramePr>
          <p:nvPr>
            <p:extLst>
              <p:ext uri="{D42A27DB-BD31-4B8C-83A1-F6EECF244321}">
                <p14:modId xmlns:p14="http://schemas.microsoft.com/office/powerpoint/2010/main" val="2068962350"/>
              </p:ext>
            </p:extLst>
          </p:nvPr>
        </p:nvGraphicFramePr>
        <p:xfrm>
          <a:off x="381000" y="3115816"/>
          <a:ext cx="8458200" cy="457200"/>
        </p:xfrm>
        <a:graphic>
          <a:graphicData uri="http://schemas.openxmlformats.org/drawingml/2006/table">
            <a:tbl>
              <a:tblPr/>
              <a:tblGrid>
                <a:gridCol w="1371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44958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0" i="0" u="none" strike="noStrike" cap="none" normalizeH="0" baseline="0" dirty="0">
                          <a:ln>
                            <a:noFill/>
                          </a:ln>
                          <a:solidFill>
                            <a:schemeClr val="tx1"/>
                          </a:solidFill>
                          <a:effectLst/>
                          <a:latin typeface="Tahoma" pitchFamily="34" charset="0"/>
                        </a:rPr>
                        <a:t>Préambule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A3A3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0" i="0" u="none" strike="noStrike" cap="none" normalizeH="0" baseline="0" dirty="0">
                          <a:ln>
                            <a:noFill/>
                          </a:ln>
                          <a:solidFill>
                            <a:schemeClr val="tx1"/>
                          </a:solidFill>
                          <a:effectLst/>
                          <a:latin typeface="Tahoma" pitchFamily="34" charset="0"/>
                        </a:rPr>
                        <a:t>En-tête PLCP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A3A3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0" i="0" u="none" strike="noStrike" cap="none" normalizeH="0" baseline="0" dirty="0">
                          <a:ln>
                            <a:noFill/>
                          </a:ln>
                          <a:solidFill>
                            <a:schemeClr val="tx1"/>
                          </a:solidFill>
                          <a:effectLst/>
                          <a:latin typeface="Tahoma" pitchFamily="34" charset="0"/>
                        </a:rPr>
                        <a:t>Données MAC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7C8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0" i="0" u="none" strike="noStrike" cap="none" normalizeH="0" baseline="0" dirty="0">
                          <a:ln>
                            <a:noFill/>
                          </a:ln>
                          <a:solidFill>
                            <a:schemeClr val="tx1"/>
                          </a:solidFill>
                          <a:effectLst/>
                          <a:latin typeface="Tahoma" pitchFamily="34" charset="0"/>
                        </a:rPr>
                        <a:t>CRC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A3A3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13397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F1EE9EF7-1663-4D5E-BC81-A13CBDA11409}" type="slidenum">
              <a:rPr lang="fr-FR" smtClean="0"/>
              <a:pPr/>
              <a:t>35</a:t>
            </a:fld>
            <a:endParaRPr lang="fr-FR"/>
          </a:p>
        </p:txBody>
      </p:sp>
      <p:sp>
        <p:nvSpPr>
          <p:cNvPr id="52" name="ZoneTexte 51"/>
          <p:cNvSpPr txBox="1"/>
          <p:nvPr/>
        </p:nvSpPr>
        <p:spPr>
          <a:xfrm>
            <a:off x="399945" y="1052736"/>
            <a:ext cx="8293012" cy="584775"/>
          </a:xfrm>
          <a:prstGeom prst="rect">
            <a:avLst/>
          </a:prstGeom>
          <a:noFill/>
        </p:spPr>
        <p:txBody>
          <a:bodyPr wrap="square" rtlCol="0">
            <a:spAutoFit/>
          </a:bodyPr>
          <a:lstStyle/>
          <a:p>
            <a:pPr marL="457200" indent="-457200">
              <a:buBlip>
                <a:blip r:embed="rId2"/>
              </a:buBlip>
            </a:pPr>
            <a:r>
              <a:rPr lang="en-US" altLang="fr-FR" sz="3200" dirty="0" err="1">
                <a:solidFill>
                  <a:srgbClr val="002060"/>
                </a:solidFill>
                <a:latin typeface="+mj-lt"/>
                <a:cs typeface="Arial" panose="020B0604020202020204" pitchFamily="34" charset="0"/>
              </a:rPr>
              <a:t>Trame</a:t>
            </a:r>
            <a:r>
              <a:rPr lang="en-US" altLang="fr-FR" sz="3200" dirty="0">
                <a:solidFill>
                  <a:srgbClr val="002060"/>
                </a:solidFill>
                <a:latin typeface="+mj-lt"/>
                <a:cs typeface="Arial" panose="020B0604020202020204" pitchFamily="34" charset="0"/>
              </a:rPr>
              <a:t> de </a:t>
            </a:r>
            <a:r>
              <a:rPr lang="en-US" altLang="fr-FR" sz="3200" dirty="0" err="1">
                <a:solidFill>
                  <a:srgbClr val="002060"/>
                </a:solidFill>
                <a:latin typeface="+mj-lt"/>
                <a:cs typeface="Arial" panose="020B0604020202020204" pitchFamily="34" charset="0"/>
              </a:rPr>
              <a:t>données</a:t>
            </a:r>
            <a:r>
              <a:rPr lang="en-US" altLang="fr-FR" sz="3200" dirty="0">
                <a:solidFill>
                  <a:srgbClr val="002060"/>
                </a:solidFill>
                <a:latin typeface="+mj-lt"/>
                <a:cs typeface="Arial" panose="020B0604020202020204" pitchFamily="34" charset="0"/>
              </a:rPr>
              <a:t> </a:t>
            </a:r>
          </a:p>
        </p:txBody>
      </p:sp>
      <p:grpSp>
        <p:nvGrpSpPr>
          <p:cNvPr id="2" name="Groupe 1"/>
          <p:cNvGrpSpPr/>
          <p:nvPr/>
        </p:nvGrpSpPr>
        <p:grpSpPr>
          <a:xfrm>
            <a:off x="377013" y="1923976"/>
            <a:ext cx="8318501" cy="3306814"/>
            <a:chOff x="377013" y="2420889"/>
            <a:chExt cx="8318501" cy="3306814"/>
          </a:xfrm>
        </p:grpSpPr>
        <p:grpSp>
          <p:nvGrpSpPr>
            <p:cNvPr id="5" name="Group 4"/>
            <p:cNvGrpSpPr>
              <a:grpSpLocks/>
            </p:cNvGrpSpPr>
            <p:nvPr/>
          </p:nvGrpSpPr>
          <p:grpSpPr bwMode="auto">
            <a:xfrm>
              <a:off x="377013" y="2420889"/>
              <a:ext cx="8318501" cy="1771651"/>
              <a:chOff x="208" y="1196"/>
              <a:chExt cx="5240" cy="1116"/>
            </a:xfrm>
          </p:grpSpPr>
          <p:sp>
            <p:nvSpPr>
              <p:cNvPr id="6" name="Rectangle 5"/>
              <p:cNvSpPr>
                <a:spLocks noChangeArrowheads="1"/>
              </p:cNvSpPr>
              <p:nvPr/>
            </p:nvSpPr>
            <p:spPr bwMode="auto">
              <a:xfrm>
                <a:off x="240" y="1584"/>
                <a:ext cx="5208" cy="5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 name="Line 6"/>
              <p:cNvSpPr>
                <a:spLocks noChangeShapeType="1"/>
              </p:cNvSpPr>
              <p:nvPr/>
            </p:nvSpPr>
            <p:spPr bwMode="auto">
              <a:xfrm>
                <a:off x="784" y="1584"/>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 name="Line 7"/>
              <p:cNvSpPr>
                <a:spLocks noChangeShapeType="1"/>
              </p:cNvSpPr>
              <p:nvPr/>
            </p:nvSpPr>
            <p:spPr bwMode="auto">
              <a:xfrm>
                <a:off x="1296" y="1584"/>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 name="Line 8"/>
              <p:cNvSpPr>
                <a:spLocks noChangeShapeType="1"/>
              </p:cNvSpPr>
              <p:nvPr/>
            </p:nvSpPr>
            <p:spPr bwMode="auto">
              <a:xfrm>
                <a:off x="1824" y="1584"/>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Line 9"/>
              <p:cNvSpPr>
                <a:spLocks noChangeShapeType="1"/>
              </p:cNvSpPr>
              <p:nvPr/>
            </p:nvSpPr>
            <p:spPr bwMode="auto">
              <a:xfrm>
                <a:off x="2352" y="1584"/>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Line 10"/>
              <p:cNvSpPr>
                <a:spLocks noChangeShapeType="1"/>
              </p:cNvSpPr>
              <p:nvPr/>
            </p:nvSpPr>
            <p:spPr bwMode="auto">
              <a:xfrm>
                <a:off x="2928" y="1584"/>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Line 11"/>
              <p:cNvSpPr>
                <a:spLocks noChangeShapeType="1"/>
              </p:cNvSpPr>
              <p:nvPr/>
            </p:nvSpPr>
            <p:spPr bwMode="auto">
              <a:xfrm>
                <a:off x="3552" y="1584"/>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3" name="Line 12"/>
              <p:cNvSpPr>
                <a:spLocks noChangeShapeType="1"/>
              </p:cNvSpPr>
              <p:nvPr/>
            </p:nvSpPr>
            <p:spPr bwMode="auto">
              <a:xfrm>
                <a:off x="4176" y="1584"/>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 name="Line 13"/>
              <p:cNvSpPr>
                <a:spLocks noChangeShapeType="1"/>
              </p:cNvSpPr>
              <p:nvPr/>
            </p:nvSpPr>
            <p:spPr bwMode="auto">
              <a:xfrm>
                <a:off x="4848" y="1584"/>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 name="Text Box 14"/>
              <p:cNvSpPr txBox="1">
                <a:spLocks noChangeArrowheads="1"/>
              </p:cNvSpPr>
              <p:nvPr/>
            </p:nvSpPr>
            <p:spPr bwMode="auto">
              <a:xfrm>
                <a:off x="208" y="1659"/>
                <a:ext cx="625"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CA" sz="1600"/>
                  <a:t>Contrôle</a:t>
                </a:r>
              </a:p>
              <a:p>
                <a:pPr eaLnBrk="0" hangingPunct="0"/>
                <a:r>
                  <a:rPr lang="fr-CA" sz="1600"/>
                  <a:t>de trame</a:t>
                </a:r>
              </a:p>
            </p:txBody>
          </p:sp>
          <p:sp>
            <p:nvSpPr>
              <p:cNvPr id="16" name="Text Box 15"/>
              <p:cNvSpPr txBox="1">
                <a:spLocks noChangeArrowheads="1"/>
              </p:cNvSpPr>
              <p:nvPr/>
            </p:nvSpPr>
            <p:spPr bwMode="auto">
              <a:xfrm>
                <a:off x="819" y="1659"/>
                <a:ext cx="45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a:t>Durée</a:t>
                </a:r>
              </a:p>
              <a:p>
                <a:pPr algn="ctr" eaLnBrk="0" hangingPunct="0"/>
                <a:r>
                  <a:rPr lang="fr-CA" sz="1600"/>
                  <a:t>/ID</a:t>
                </a:r>
              </a:p>
            </p:txBody>
          </p:sp>
          <p:sp>
            <p:nvSpPr>
              <p:cNvPr id="17" name="Text Box 16"/>
              <p:cNvSpPr txBox="1">
                <a:spLocks noChangeArrowheads="1"/>
              </p:cNvSpPr>
              <p:nvPr/>
            </p:nvSpPr>
            <p:spPr bwMode="auto">
              <a:xfrm>
                <a:off x="1279" y="1659"/>
                <a:ext cx="55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a:t>Adresse</a:t>
                </a:r>
              </a:p>
              <a:p>
                <a:pPr algn="ctr" eaLnBrk="0" hangingPunct="0"/>
                <a:r>
                  <a:rPr lang="fr-CA" sz="1600"/>
                  <a:t>1</a:t>
                </a:r>
              </a:p>
            </p:txBody>
          </p:sp>
          <p:sp>
            <p:nvSpPr>
              <p:cNvPr id="18" name="Text Box 17"/>
              <p:cNvSpPr txBox="1">
                <a:spLocks noChangeArrowheads="1"/>
              </p:cNvSpPr>
              <p:nvPr/>
            </p:nvSpPr>
            <p:spPr bwMode="auto">
              <a:xfrm>
                <a:off x="1815" y="1659"/>
                <a:ext cx="55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dirty="0"/>
                  <a:t>Adresse</a:t>
                </a:r>
              </a:p>
              <a:p>
                <a:pPr algn="ctr" eaLnBrk="0" hangingPunct="0"/>
                <a:r>
                  <a:rPr lang="fr-CA" sz="1600" dirty="0"/>
                  <a:t>2</a:t>
                </a:r>
              </a:p>
            </p:txBody>
          </p:sp>
          <p:sp>
            <p:nvSpPr>
              <p:cNvPr id="19" name="Text Box 18"/>
              <p:cNvSpPr txBox="1">
                <a:spLocks noChangeArrowheads="1"/>
              </p:cNvSpPr>
              <p:nvPr/>
            </p:nvSpPr>
            <p:spPr bwMode="auto">
              <a:xfrm>
                <a:off x="2335" y="1659"/>
                <a:ext cx="55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a:t>Adresse</a:t>
                </a:r>
              </a:p>
              <a:p>
                <a:pPr algn="ctr" eaLnBrk="0" hangingPunct="0"/>
                <a:r>
                  <a:rPr lang="fr-CA" sz="1600"/>
                  <a:t>3</a:t>
                </a:r>
              </a:p>
            </p:txBody>
          </p:sp>
          <p:sp>
            <p:nvSpPr>
              <p:cNvPr id="20" name="Text Box 19"/>
              <p:cNvSpPr txBox="1">
                <a:spLocks noChangeArrowheads="1"/>
              </p:cNvSpPr>
              <p:nvPr/>
            </p:nvSpPr>
            <p:spPr bwMode="auto">
              <a:xfrm>
                <a:off x="2907" y="1643"/>
                <a:ext cx="646"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a:t>Contrôle</a:t>
                </a:r>
              </a:p>
              <a:p>
                <a:pPr algn="ctr" eaLnBrk="0" hangingPunct="0">
                  <a:lnSpc>
                    <a:spcPct val="60000"/>
                  </a:lnSpc>
                </a:pPr>
                <a:r>
                  <a:rPr lang="fr-CA" sz="1600"/>
                  <a:t>de </a:t>
                </a:r>
              </a:p>
              <a:p>
                <a:pPr algn="ctr" eaLnBrk="0" hangingPunct="0">
                  <a:lnSpc>
                    <a:spcPct val="60000"/>
                  </a:lnSpc>
                </a:pPr>
                <a:r>
                  <a:rPr lang="fr-CA" sz="1600"/>
                  <a:t>séquence</a:t>
                </a:r>
              </a:p>
            </p:txBody>
          </p:sp>
          <p:sp>
            <p:nvSpPr>
              <p:cNvPr id="21" name="Text Box 20"/>
              <p:cNvSpPr txBox="1">
                <a:spLocks noChangeArrowheads="1"/>
              </p:cNvSpPr>
              <p:nvPr/>
            </p:nvSpPr>
            <p:spPr bwMode="auto">
              <a:xfrm>
                <a:off x="3559" y="1643"/>
                <a:ext cx="55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dirty="0"/>
                  <a:t>Adresse</a:t>
                </a:r>
              </a:p>
              <a:p>
                <a:pPr algn="ctr" eaLnBrk="0" hangingPunct="0"/>
                <a:r>
                  <a:rPr lang="fr-CA" sz="1600" dirty="0"/>
                  <a:t>4</a:t>
                </a:r>
              </a:p>
            </p:txBody>
          </p:sp>
          <p:sp>
            <p:nvSpPr>
              <p:cNvPr id="22" name="Text Box 21"/>
              <p:cNvSpPr txBox="1">
                <a:spLocks noChangeArrowheads="1"/>
              </p:cNvSpPr>
              <p:nvPr/>
            </p:nvSpPr>
            <p:spPr bwMode="auto">
              <a:xfrm>
                <a:off x="4207" y="1747"/>
                <a:ext cx="60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a:t>Données</a:t>
                </a:r>
              </a:p>
              <a:p>
                <a:pPr algn="ctr" eaLnBrk="0" hangingPunct="0"/>
                <a:endParaRPr lang="fr-CA" sz="1600"/>
              </a:p>
            </p:txBody>
          </p:sp>
          <p:sp>
            <p:nvSpPr>
              <p:cNvPr id="23" name="Text Box 22"/>
              <p:cNvSpPr txBox="1">
                <a:spLocks noChangeArrowheads="1"/>
              </p:cNvSpPr>
              <p:nvPr/>
            </p:nvSpPr>
            <p:spPr bwMode="auto">
              <a:xfrm>
                <a:off x="4972" y="1739"/>
                <a:ext cx="32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dirty="0"/>
                  <a:t>CRC</a:t>
                </a:r>
              </a:p>
            </p:txBody>
          </p:sp>
          <p:sp>
            <p:nvSpPr>
              <p:cNvPr id="24" name="Text Box 23"/>
              <p:cNvSpPr txBox="1">
                <a:spLocks noChangeArrowheads="1"/>
              </p:cNvSpPr>
              <p:nvPr/>
            </p:nvSpPr>
            <p:spPr bwMode="auto">
              <a:xfrm>
                <a:off x="401" y="2099"/>
                <a:ext cx="483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CA" sz="1600" dirty="0"/>
                  <a:t>2 octets	   2            6                  6              6                 2                         6            0-2312             4</a:t>
                </a:r>
              </a:p>
            </p:txBody>
          </p:sp>
          <p:sp>
            <p:nvSpPr>
              <p:cNvPr id="25" name="Line 24"/>
              <p:cNvSpPr>
                <a:spLocks noChangeShapeType="1"/>
              </p:cNvSpPr>
              <p:nvPr/>
            </p:nvSpPr>
            <p:spPr bwMode="auto">
              <a:xfrm>
                <a:off x="240" y="1363"/>
                <a:ext cx="3936" cy="0"/>
              </a:xfrm>
              <a:prstGeom prst="line">
                <a:avLst/>
              </a:prstGeom>
              <a:noFill/>
              <a:ln w="12700">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6" name="Text Box 25"/>
              <p:cNvSpPr txBox="1">
                <a:spLocks noChangeArrowheads="1"/>
              </p:cNvSpPr>
              <p:nvPr/>
            </p:nvSpPr>
            <p:spPr bwMode="auto">
              <a:xfrm>
                <a:off x="1829" y="1196"/>
                <a:ext cx="9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CA" sz="1600" b="1"/>
                  <a:t>En-tête MAC</a:t>
                </a:r>
              </a:p>
            </p:txBody>
          </p:sp>
        </p:grpSp>
        <p:grpSp>
          <p:nvGrpSpPr>
            <p:cNvPr id="27" name="Group 26"/>
            <p:cNvGrpSpPr>
              <a:grpSpLocks/>
            </p:cNvGrpSpPr>
            <p:nvPr/>
          </p:nvGrpSpPr>
          <p:grpSpPr bwMode="auto">
            <a:xfrm>
              <a:off x="395536" y="4572002"/>
              <a:ext cx="8154987" cy="1155701"/>
              <a:chOff x="508" y="2880"/>
              <a:chExt cx="4715" cy="728"/>
            </a:xfrm>
          </p:grpSpPr>
          <p:sp>
            <p:nvSpPr>
              <p:cNvPr id="28" name="Rectangle 27"/>
              <p:cNvSpPr>
                <a:spLocks noChangeArrowheads="1"/>
              </p:cNvSpPr>
              <p:nvPr/>
            </p:nvSpPr>
            <p:spPr bwMode="auto">
              <a:xfrm>
                <a:off x="528" y="2880"/>
                <a:ext cx="4656" cy="528"/>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9" name="Line 28"/>
              <p:cNvSpPr>
                <a:spLocks noChangeShapeType="1"/>
              </p:cNvSpPr>
              <p:nvPr/>
            </p:nvSpPr>
            <p:spPr bwMode="auto">
              <a:xfrm>
                <a:off x="1072" y="2880"/>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 name="Line 29"/>
              <p:cNvSpPr>
                <a:spLocks noChangeShapeType="1"/>
              </p:cNvSpPr>
              <p:nvPr/>
            </p:nvSpPr>
            <p:spPr bwMode="auto">
              <a:xfrm>
                <a:off x="1584" y="2880"/>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1" name="Line 30"/>
              <p:cNvSpPr>
                <a:spLocks noChangeShapeType="1"/>
              </p:cNvSpPr>
              <p:nvPr/>
            </p:nvSpPr>
            <p:spPr bwMode="auto">
              <a:xfrm>
                <a:off x="2640" y="2880"/>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2" name="Line 31"/>
              <p:cNvSpPr>
                <a:spLocks noChangeShapeType="1"/>
              </p:cNvSpPr>
              <p:nvPr/>
            </p:nvSpPr>
            <p:spPr bwMode="auto">
              <a:xfrm>
                <a:off x="2976" y="2880"/>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3" name="Line 32"/>
              <p:cNvSpPr>
                <a:spLocks noChangeShapeType="1"/>
              </p:cNvSpPr>
              <p:nvPr/>
            </p:nvSpPr>
            <p:spPr bwMode="auto">
              <a:xfrm>
                <a:off x="3264" y="2880"/>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4" name="Line 33"/>
              <p:cNvSpPr>
                <a:spLocks noChangeShapeType="1"/>
              </p:cNvSpPr>
              <p:nvPr/>
            </p:nvSpPr>
            <p:spPr bwMode="auto">
              <a:xfrm>
                <a:off x="3582" y="2880"/>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5" name="Line 34"/>
              <p:cNvSpPr>
                <a:spLocks noChangeShapeType="1"/>
              </p:cNvSpPr>
              <p:nvPr/>
            </p:nvSpPr>
            <p:spPr bwMode="auto">
              <a:xfrm>
                <a:off x="3888" y="2880"/>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6" name="Text Box 35"/>
              <p:cNvSpPr txBox="1">
                <a:spLocks noChangeArrowheads="1"/>
              </p:cNvSpPr>
              <p:nvPr/>
            </p:nvSpPr>
            <p:spPr bwMode="auto">
              <a:xfrm>
                <a:off x="1153" y="2955"/>
                <a:ext cx="36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a:t>Type</a:t>
                </a:r>
              </a:p>
            </p:txBody>
          </p:sp>
          <p:sp>
            <p:nvSpPr>
              <p:cNvPr id="37" name="Text Box 36"/>
              <p:cNvSpPr txBox="1">
                <a:spLocks noChangeArrowheads="1"/>
              </p:cNvSpPr>
              <p:nvPr/>
            </p:nvSpPr>
            <p:spPr bwMode="auto">
              <a:xfrm>
                <a:off x="1791" y="2955"/>
                <a:ext cx="6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a:t>Sous-type</a:t>
                </a:r>
              </a:p>
            </p:txBody>
          </p:sp>
          <p:sp>
            <p:nvSpPr>
              <p:cNvPr id="38" name="Text Box 37"/>
              <p:cNvSpPr txBox="1">
                <a:spLocks noChangeArrowheads="1"/>
              </p:cNvSpPr>
              <p:nvPr/>
            </p:nvSpPr>
            <p:spPr bwMode="auto">
              <a:xfrm>
                <a:off x="2664" y="2955"/>
                <a:ext cx="25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a:t>To</a:t>
                </a:r>
              </a:p>
              <a:p>
                <a:pPr algn="ctr" eaLnBrk="0" hangingPunct="0"/>
                <a:r>
                  <a:rPr lang="fr-CA" sz="1600"/>
                  <a:t>DS</a:t>
                </a:r>
              </a:p>
            </p:txBody>
          </p:sp>
          <p:sp>
            <p:nvSpPr>
              <p:cNvPr id="39" name="Text Box 38"/>
              <p:cNvSpPr txBox="1">
                <a:spLocks noChangeArrowheads="1"/>
              </p:cNvSpPr>
              <p:nvPr/>
            </p:nvSpPr>
            <p:spPr bwMode="auto">
              <a:xfrm>
                <a:off x="566" y="3395"/>
                <a:ext cx="4549"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CA" sz="1600" dirty="0"/>
                  <a:t>2 bits	   2                   4                                    1         1        1            1        1           1         1       1  </a:t>
                </a:r>
              </a:p>
            </p:txBody>
          </p:sp>
          <p:sp>
            <p:nvSpPr>
              <p:cNvPr id="40" name="Text Box 39"/>
              <p:cNvSpPr txBox="1">
                <a:spLocks noChangeArrowheads="1"/>
              </p:cNvSpPr>
              <p:nvPr/>
            </p:nvSpPr>
            <p:spPr bwMode="auto">
              <a:xfrm>
                <a:off x="508" y="2939"/>
                <a:ext cx="588"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a:t>Version</a:t>
                </a:r>
              </a:p>
              <a:p>
                <a:pPr algn="ctr" eaLnBrk="0" hangingPunct="0">
                  <a:lnSpc>
                    <a:spcPct val="60000"/>
                  </a:lnSpc>
                </a:pPr>
                <a:r>
                  <a:rPr lang="fr-CA" sz="1600"/>
                  <a:t>de </a:t>
                </a:r>
              </a:p>
              <a:p>
                <a:pPr algn="ctr" eaLnBrk="0" hangingPunct="0">
                  <a:lnSpc>
                    <a:spcPct val="60000"/>
                  </a:lnSpc>
                </a:pPr>
                <a:r>
                  <a:rPr lang="fr-CA" sz="1600"/>
                  <a:t>protocole</a:t>
                </a:r>
              </a:p>
            </p:txBody>
          </p:sp>
          <p:sp>
            <p:nvSpPr>
              <p:cNvPr id="41" name="Line 40"/>
              <p:cNvSpPr>
                <a:spLocks noChangeShapeType="1"/>
              </p:cNvSpPr>
              <p:nvPr/>
            </p:nvSpPr>
            <p:spPr bwMode="auto">
              <a:xfrm>
                <a:off x="4224" y="2880"/>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2" name="Line 41"/>
              <p:cNvSpPr>
                <a:spLocks noChangeShapeType="1"/>
              </p:cNvSpPr>
              <p:nvPr/>
            </p:nvSpPr>
            <p:spPr bwMode="auto">
              <a:xfrm>
                <a:off x="4560" y="2880"/>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3" name="Line 42"/>
              <p:cNvSpPr>
                <a:spLocks noChangeShapeType="1"/>
              </p:cNvSpPr>
              <p:nvPr/>
            </p:nvSpPr>
            <p:spPr bwMode="auto">
              <a:xfrm>
                <a:off x="4848" y="2880"/>
                <a:ext cx="0" cy="528"/>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4" name="Text Box 43"/>
              <p:cNvSpPr txBox="1">
                <a:spLocks noChangeArrowheads="1"/>
              </p:cNvSpPr>
              <p:nvPr/>
            </p:nvSpPr>
            <p:spPr bwMode="auto">
              <a:xfrm>
                <a:off x="2928" y="2957"/>
                <a:ext cx="37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a:t>From</a:t>
                </a:r>
              </a:p>
              <a:p>
                <a:pPr algn="ctr" eaLnBrk="0" hangingPunct="0"/>
                <a:r>
                  <a:rPr lang="fr-CA" sz="1600"/>
                  <a:t>DS</a:t>
                </a:r>
              </a:p>
            </p:txBody>
          </p:sp>
          <p:sp>
            <p:nvSpPr>
              <p:cNvPr id="45" name="Text Box 44"/>
              <p:cNvSpPr txBox="1">
                <a:spLocks noChangeArrowheads="1"/>
              </p:cNvSpPr>
              <p:nvPr/>
            </p:nvSpPr>
            <p:spPr bwMode="auto">
              <a:xfrm>
                <a:off x="3231" y="2955"/>
                <a:ext cx="36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a:t>More</a:t>
                </a:r>
              </a:p>
              <a:p>
                <a:pPr algn="ctr" eaLnBrk="0" hangingPunct="0"/>
                <a:r>
                  <a:rPr lang="fr-CA" sz="1600"/>
                  <a:t>Frag</a:t>
                </a:r>
              </a:p>
            </p:txBody>
          </p:sp>
          <p:sp>
            <p:nvSpPr>
              <p:cNvPr id="46" name="Text Box 45"/>
              <p:cNvSpPr txBox="1">
                <a:spLocks noChangeArrowheads="1"/>
              </p:cNvSpPr>
              <p:nvPr/>
            </p:nvSpPr>
            <p:spPr bwMode="auto">
              <a:xfrm>
                <a:off x="3544" y="2954"/>
                <a:ext cx="38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a:t>Retry</a:t>
                </a:r>
              </a:p>
            </p:txBody>
          </p:sp>
          <p:sp>
            <p:nvSpPr>
              <p:cNvPr id="47" name="Text Box 46"/>
              <p:cNvSpPr txBox="1">
                <a:spLocks noChangeArrowheads="1"/>
              </p:cNvSpPr>
              <p:nvPr/>
            </p:nvSpPr>
            <p:spPr bwMode="auto">
              <a:xfrm>
                <a:off x="3836" y="2954"/>
                <a:ext cx="42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a:t>Power</a:t>
                </a:r>
              </a:p>
              <a:p>
                <a:pPr algn="ctr" eaLnBrk="0" hangingPunct="0"/>
                <a:r>
                  <a:rPr lang="fr-CA" sz="1600"/>
                  <a:t>Mgt</a:t>
                </a:r>
              </a:p>
            </p:txBody>
          </p:sp>
          <p:sp>
            <p:nvSpPr>
              <p:cNvPr id="48" name="Text Box 47"/>
              <p:cNvSpPr txBox="1">
                <a:spLocks noChangeArrowheads="1"/>
              </p:cNvSpPr>
              <p:nvPr/>
            </p:nvSpPr>
            <p:spPr bwMode="auto">
              <a:xfrm>
                <a:off x="4228" y="2954"/>
                <a:ext cx="36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a:t>More</a:t>
                </a:r>
              </a:p>
              <a:p>
                <a:pPr algn="ctr" eaLnBrk="0" hangingPunct="0"/>
                <a:r>
                  <a:rPr lang="fr-CA" sz="1600"/>
                  <a:t>Data</a:t>
                </a:r>
              </a:p>
            </p:txBody>
          </p:sp>
          <p:sp>
            <p:nvSpPr>
              <p:cNvPr id="49" name="Text Box 48"/>
              <p:cNvSpPr txBox="1">
                <a:spLocks noChangeArrowheads="1"/>
              </p:cNvSpPr>
              <p:nvPr/>
            </p:nvSpPr>
            <p:spPr bwMode="auto">
              <a:xfrm>
                <a:off x="4531" y="2954"/>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a:t>WEP</a:t>
                </a:r>
              </a:p>
            </p:txBody>
          </p:sp>
          <p:sp>
            <p:nvSpPr>
              <p:cNvPr id="50" name="Text Box 49"/>
              <p:cNvSpPr txBox="1">
                <a:spLocks noChangeArrowheads="1"/>
              </p:cNvSpPr>
              <p:nvPr/>
            </p:nvSpPr>
            <p:spPr bwMode="auto">
              <a:xfrm>
                <a:off x="4822" y="3048"/>
                <a:ext cx="4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600"/>
                  <a:t>Order</a:t>
                </a:r>
              </a:p>
            </p:txBody>
          </p:sp>
        </p:grpSp>
        <p:cxnSp>
          <p:nvCxnSpPr>
            <p:cNvPr id="54" name="Connecteur droit 53"/>
            <p:cNvCxnSpPr/>
            <p:nvPr/>
          </p:nvCxnSpPr>
          <p:spPr>
            <a:xfrm>
              <a:off x="432603" y="3884538"/>
              <a:ext cx="0" cy="7811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6" name="Connecteur droit 55"/>
            <p:cNvCxnSpPr/>
            <p:nvPr/>
          </p:nvCxnSpPr>
          <p:spPr>
            <a:xfrm>
              <a:off x="1275084" y="3906763"/>
              <a:ext cx="7207986" cy="665237"/>
            </a:xfrm>
            <a:prstGeom prst="line">
              <a:avLst/>
            </a:prstGeom>
            <a:ln>
              <a:prstDash val="sysDash"/>
            </a:ln>
          </p:spPr>
          <p:style>
            <a:lnRef idx="1">
              <a:schemeClr val="dk1"/>
            </a:lnRef>
            <a:fillRef idx="0">
              <a:schemeClr val="dk1"/>
            </a:fillRef>
            <a:effectRef idx="0">
              <a:schemeClr val="dk1"/>
            </a:effectRef>
            <a:fontRef idx="minor">
              <a:schemeClr val="tx1"/>
            </a:fontRef>
          </p:style>
        </p:cxnSp>
      </p:grpSp>
      <p:sp>
        <p:nvSpPr>
          <p:cNvPr id="55" name="Title 1">
            <a:extLst>
              <a:ext uri="{FF2B5EF4-FFF2-40B4-BE49-F238E27FC236}">
                <a16:creationId xmlns:a16="http://schemas.microsoft.com/office/drawing/2014/main" id="{BAA94E6D-98EC-454C-AE2D-68D793824A30}"/>
              </a:ext>
            </a:extLst>
          </p:cNvPr>
          <p:cNvSpPr txBox="1">
            <a:spLocks/>
          </p:cNvSpPr>
          <p:nvPr/>
        </p:nvSpPr>
        <p:spPr>
          <a:xfrm>
            <a:off x="645740" y="-184356"/>
            <a:ext cx="8174732"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2"/>
              </a:buBlip>
            </a:pPr>
            <a:r>
              <a:rPr lang="en-US" sz="4000" dirty="0">
                <a:latin typeface="+mn-lt"/>
              </a:rPr>
              <a:t>Format de la </a:t>
            </a:r>
            <a:r>
              <a:rPr lang="en-US" sz="4000" dirty="0" err="1">
                <a:latin typeface="+mn-lt"/>
              </a:rPr>
              <a:t>trame</a:t>
            </a:r>
            <a:r>
              <a:rPr lang="en-US" sz="4000" dirty="0">
                <a:latin typeface="+mn-lt"/>
              </a:rPr>
              <a:t> IEEE802.11 </a:t>
            </a:r>
            <a:r>
              <a:rPr lang="en-US" sz="3200" dirty="0">
                <a:latin typeface="+mn-lt"/>
              </a:rPr>
              <a:t>(2/7)</a:t>
            </a:r>
            <a:endParaRPr lang="fr-FR" sz="4000" dirty="0">
              <a:latin typeface="+mn-lt"/>
            </a:endParaRPr>
          </a:p>
        </p:txBody>
      </p:sp>
    </p:spTree>
    <p:extLst>
      <p:ext uri="{BB962C8B-B14F-4D97-AF65-F5344CB8AC3E}">
        <p14:creationId xmlns:p14="http://schemas.microsoft.com/office/powerpoint/2010/main" val="4039214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507805"/>
            <a:ext cx="8229600" cy="4525963"/>
          </a:xfrm>
        </p:spPr>
        <p:txBody>
          <a:bodyPr>
            <a:noAutofit/>
          </a:bodyPr>
          <a:lstStyle/>
          <a:p>
            <a:pPr marL="742950" lvl="2" indent="-285750" algn="just">
              <a:buBlip>
                <a:blip r:embed="rId2"/>
              </a:buBlip>
            </a:pPr>
            <a:r>
              <a:rPr lang="fr-CA" sz="2000" b="1" dirty="0"/>
              <a:t>Champs Contrôle</a:t>
            </a:r>
          </a:p>
          <a:p>
            <a:pPr lvl="1" algn="just">
              <a:lnSpc>
                <a:spcPct val="90000"/>
              </a:lnSpc>
              <a:buFont typeface="Wingdings" pitchFamily="2" charset="2"/>
              <a:buChar char="ü"/>
            </a:pPr>
            <a:r>
              <a:rPr lang="fr-CA" sz="2000" dirty="0"/>
              <a:t>Version : identifier la version du protocole IEEE 802.11</a:t>
            </a:r>
          </a:p>
          <a:p>
            <a:pPr lvl="1" algn="just">
              <a:lnSpc>
                <a:spcPct val="90000"/>
              </a:lnSpc>
              <a:buFont typeface="Wingdings" pitchFamily="2" charset="2"/>
              <a:buChar char="ü"/>
            </a:pPr>
            <a:r>
              <a:rPr lang="fr-CA" sz="2000" dirty="0"/>
              <a:t>Type : 3 types possibles : trames de gestion, de contrôle ou de données</a:t>
            </a:r>
          </a:p>
          <a:p>
            <a:pPr lvl="1" algn="just">
              <a:lnSpc>
                <a:spcPct val="90000"/>
              </a:lnSpc>
              <a:buFont typeface="Wingdings" pitchFamily="2" charset="2"/>
              <a:buChar char="ü"/>
            </a:pPr>
            <a:r>
              <a:rPr lang="fr-CA" sz="2000" dirty="0"/>
              <a:t>Sous-type : pour chaque type il existe des sous-types</a:t>
            </a:r>
          </a:p>
          <a:p>
            <a:pPr lvl="1" algn="just">
              <a:lnSpc>
                <a:spcPct val="90000"/>
              </a:lnSpc>
              <a:buFont typeface="Wingdings" pitchFamily="2" charset="2"/>
              <a:buChar char="ü"/>
            </a:pPr>
            <a:r>
              <a:rPr lang="fr-CA" sz="2000" dirty="0"/>
              <a:t>To DS : 1 si la trame est adressée à l’AP, 0 sinon</a:t>
            </a:r>
          </a:p>
          <a:p>
            <a:pPr lvl="1" algn="just">
              <a:lnSpc>
                <a:spcPct val="90000"/>
              </a:lnSpc>
              <a:buFont typeface="Wingdings" pitchFamily="2" charset="2"/>
              <a:buChar char="ü"/>
            </a:pPr>
            <a:r>
              <a:rPr lang="fr-CA" sz="2000" dirty="0" err="1"/>
              <a:t>From</a:t>
            </a:r>
            <a:r>
              <a:rPr lang="fr-CA" sz="2000" dirty="0"/>
              <a:t> DS : 1 lorsque la trame vient du DS (système de distribution)</a:t>
            </a:r>
          </a:p>
          <a:p>
            <a:pPr lvl="1" algn="just">
              <a:lnSpc>
                <a:spcPct val="90000"/>
              </a:lnSpc>
              <a:buFont typeface="Wingdings" pitchFamily="2" charset="2"/>
              <a:buChar char="ü"/>
            </a:pPr>
            <a:r>
              <a:rPr lang="fr-CA" sz="2000" dirty="0"/>
              <a:t>More Fragment : 1 si d’autres fragments suivent le fragment en cours</a:t>
            </a:r>
          </a:p>
          <a:p>
            <a:pPr lvl="1" algn="just">
              <a:lnSpc>
                <a:spcPct val="90000"/>
              </a:lnSpc>
              <a:buFont typeface="Wingdings" pitchFamily="2" charset="2"/>
              <a:buChar char="ü"/>
            </a:pPr>
            <a:r>
              <a:rPr lang="fr-CA" sz="2000" dirty="0" err="1"/>
              <a:t>Retry</a:t>
            </a:r>
            <a:r>
              <a:rPr lang="fr-CA" sz="2000" dirty="0"/>
              <a:t> : 1 si le fragment est une retransmission (utile pour le récepteur si </a:t>
            </a:r>
            <a:r>
              <a:rPr lang="fr-CA" sz="2000" dirty="0" err="1"/>
              <a:t>ack</a:t>
            </a:r>
            <a:r>
              <a:rPr lang="fr-CA" sz="2000" dirty="0"/>
              <a:t> perdu)</a:t>
            </a:r>
          </a:p>
          <a:p>
            <a:pPr lvl="1" algn="just">
              <a:lnSpc>
                <a:spcPct val="90000"/>
              </a:lnSpc>
              <a:buFont typeface="Wingdings" pitchFamily="2" charset="2"/>
              <a:buChar char="ü"/>
            </a:pPr>
            <a:r>
              <a:rPr lang="fr-CA" sz="2000" dirty="0"/>
              <a:t>Power Management : la station sera en mode de gestion d’énergie après cette trame</a:t>
            </a:r>
          </a:p>
          <a:p>
            <a:pPr lvl="1" algn="just">
              <a:lnSpc>
                <a:spcPct val="90000"/>
              </a:lnSpc>
              <a:buFont typeface="Wingdings" pitchFamily="2" charset="2"/>
              <a:buChar char="ü"/>
            </a:pPr>
            <a:r>
              <a:rPr lang="fr-CA" sz="2000" dirty="0"/>
              <a:t>More Data : pour la gestion d’énergie; l’AP indique qu’il a d’autres trames pour cette station</a:t>
            </a:r>
          </a:p>
          <a:p>
            <a:pPr lvl="1" algn="just">
              <a:lnSpc>
                <a:spcPct val="90000"/>
              </a:lnSpc>
              <a:buFont typeface="Wingdings" pitchFamily="2" charset="2"/>
              <a:buChar char="ü"/>
            </a:pPr>
            <a:r>
              <a:rPr lang="fr-CA" sz="2000" dirty="0"/>
              <a:t>WEP : le corps de la trame sera chiffré selon l’algorithme WEP</a:t>
            </a:r>
          </a:p>
          <a:p>
            <a:pPr lvl="1" algn="just">
              <a:lnSpc>
                <a:spcPct val="90000"/>
              </a:lnSpc>
              <a:buFont typeface="Wingdings" pitchFamily="2" charset="2"/>
              <a:buChar char="ü"/>
            </a:pPr>
            <a:r>
              <a:rPr lang="fr-CA" sz="2000" dirty="0" err="1"/>
              <a:t>Order</a:t>
            </a:r>
            <a:r>
              <a:rPr lang="fr-CA" sz="2000" dirty="0"/>
              <a:t> : trame envoyée en utilisant la classe de service « strictement ordonné »</a:t>
            </a:r>
          </a:p>
          <a:p>
            <a:pPr algn="just"/>
            <a:endParaRPr lang="fr-FR" sz="2000" dirty="0"/>
          </a:p>
        </p:txBody>
      </p:sp>
      <p:sp>
        <p:nvSpPr>
          <p:cNvPr id="4" name="Espace réservé du numéro de diapositive 3"/>
          <p:cNvSpPr>
            <a:spLocks noGrp="1"/>
          </p:cNvSpPr>
          <p:nvPr>
            <p:ph type="sldNum" sz="quarter" idx="12"/>
          </p:nvPr>
        </p:nvSpPr>
        <p:spPr/>
        <p:txBody>
          <a:bodyPr/>
          <a:lstStyle/>
          <a:p>
            <a:fld id="{F1EE9EF7-1663-4D5E-BC81-A13CBDA11409}" type="slidenum">
              <a:rPr lang="fr-FR" smtClean="0"/>
              <a:pPr/>
              <a:t>36</a:t>
            </a:fld>
            <a:endParaRPr lang="fr-FR"/>
          </a:p>
        </p:txBody>
      </p:sp>
      <p:sp>
        <p:nvSpPr>
          <p:cNvPr id="8" name="ZoneTexte 7"/>
          <p:cNvSpPr txBox="1"/>
          <p:nvPr/>
        </p:nvSpPr>
        <p:spPr>
          <a:xfrm>
            <a:off x="399945" y="1052736"/>
            <a:ext cx="8293012" cy="584775"/>
          </a:xfrm>
          <a:prstGeom prst="rect">
            <a:avLst/>
          </a:prstGeom>
          <a:noFill/>
        </p:spPr>
        <p:txBody>
          <a:bodyPr wrap="square" rtlCol="0">
            <a:spAutoFit/>
          </a:bodyPr>
          <a:lstStyle/>
          <a:p>
            <a:pPr marL="457200" indent="-457200">
              <a:buBlip>
                <a:blip r:embed="rId3"/>
              </a:buBlip>
            </a:pPr>
            <a:r>
              <a:rPr lang="en-US" altLang="fr-FR" sz="3200" dirty="0" err="1">
                <a:solidFill>
                  <a:srgbClr val="002060"/>
                </a:solidFill>
                <a:latin typeface="+mj-lt"/>
                <a:cs typeface="Arial" panose="020B0604020202020204" pitchFamily="34" charset="0"/>
              </a:rPr>
              <a:t>Trame</a:t>
            </a:r>
            <a:r>
              <a:rPr lang="en-US" altLang="fr-FR" sz="3200" dirty="0">
                <a:solidFill>
                  <a:srgbClr val="002060"/>
                </a:solidFill>
                <a:latin typeface="+mj-lt"/>
                <a:cs typeface="Arial" panose="020B0604020202020204" pitchFamily="34" charset="0"/>
              </a:rPr>
              <a:t> de </a:t>
            </a:r>
            <a:r>
              <a:rPr lang="en-US" altLang="fr-FR" sz="3200" dirty="0" err="1">
                <a:solidFill>
                  <a:srgbClr val="002060"/>
                </a:solidFill>
                <a:latin typeface="+mj-lt"/>
                <a:cs typeface="Arial" panose="020B0604020202020204" pitchFamily="34" charset="0"/>
              </a:rPr>
              <a:t>données</a:t>
            </a:r>
            <a:r>
              <a:rPr lang="en-US" altLang="fr-FR" sz="3200" dirty="0">
                <a:solidFill>
                  <a:srgbClr val="002060"/>
                </a:solidFill>
                <a:latin typeface="+mj-lt"/>
                <a:cs typeface="Arial" panose="020B0604020202020204" pitchFamily="34" charset="0"/>
              </a:rPr>
              <a:t> </a:t>
            </a:r>
          </a:p>
        </p:txBody>
      </p:sp>
      <p:sp>
        <p:nvSpPr>
          <p:cNvPr id="7" name="Title 1">
            <a:extLst>
              <a:ext uri="{FF2B5EF4-FFF2-40B4-BE49-F238E27FC236}">
                <a16:creationId xmlns:a16="http://schemas.microsoft.com/office/drawing/2014/main" id="{FA005EE8-355A-46AD-B535-AAEEC9B33755}"/>
              </a:ext>
            </a:extLst>
          </p:cNvPr>
          <p:cNvSpPr txBox="1">
            <a:spLocks/>
          </p:cNvSpPr>
          <p:nvPr/>
        </p:nvSpPr>
        <p:spPr>
          <a:xfrm>
            <a:off x="645740" y="-184356"/>
            <a:ext cx="8174732"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3"/>
              </a:buBlip>
            </a:pPr>
            <a:r>
              <a:rPr lang="en-US" sz="4000" dirty="0">
                <a:latin typeface="+mn-lt"/>
              </a:rPr>
              <a:t>Format de la </a:t>
            </a:r>
            <a:r>
              <a:rPr lang="en-US" sz="4000" dirty="0" err="1">
                <a:latin typeface="+mn-lt"/>
              </a:rPr>
              <a:t>trame</a:t>
            </a:r>
            <a:r>
              <a:rPr lang="en-US" sz="4000" dirty="0">
                <a:latin typeface="+mn-lt"/>
              </a:rPr>
              <a:t> IEEE802.11 </a:t>
            </a:r>
            <a:r>
              <a:rPr lang="en-US" sz="3200" dirty="0">
                <a:latin typeface="+mn-lt"/>
              </a:rPr>
              <a:t>(3/7)</a:t>
            </a:r>
            <a:endParaRPr lang="fr-FR" sz="4000" dirty="0">
              <a:latin typeface="+mn-lt"/>
            </a:endParaRPr>
          </a:p>
        </p:txBody>
      </p:sp>
    </p:spTree>
    <p:extLst>
      <p:ext uri="{BB962C8B-B14F-4D97-AF65-F5344CB8AC3E}">
        <p14:creationId xmlns:p14="http://schemas.microsoft.com/office/powerpoint/2010/main" val="2710048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556792"/>
            <a:ext cx="8229600" cy="4525963"/>
          </a:xfrm>
        </p:spPr>
        <p:txBody>
          <a:bodyPr>
            <a:noAutofit/>
          </a:bodyPr>
          <a:lstStyle/>
          <a:p>
            <a:pPr marL="742950" lvl="2" indent="-285750" algn="just">
              <a:buBlip>
                <a:blip r:embed="rId2"/>
              </a:buBlip>
            </a:pPr>
            <a:r>
              <a:rPr lang="fr-CA" sz="1800" b="1" dirty="0"/>
              <a:t>Champs Durée</a:t>
            </a:r>
          </a:p>
          <a:p>
            <a:pPr lvl="1">
              <a:lnSpc>
                <a:spcPct val="120000"/>
              </a:lnSpc>
              <a:buFont typeface="Wingdings" pitchFamily="2" charset="2"/>
              <a:buChar char="ü"/>
            </a:pPr>
            <a:r>
              <a:rPr lang="fr-CA" sz="1800" dirty="0"/>
              <a:t>Dans la plupart des trames, indique la durée, en µs, de la prochaine trame transmise, pour le calcul du NAV.</a:t>
            </a:r>
          </a:p>
          <a:p>
            <a:pPr lvl="1">
              <a:lnSpc>
                <a:spcPct val="120000"/>
              </a:lnSpc>
              <a:buFont typeface="Wingdings" pitchFamily="2" charset="2"/>
              <a:buChar char="ü"/>
            </a:pPr>
            <a:r>
              <a:rPr lang="fr-CA" sz="1800" dirty="0"/>
              <a:t>En mode économie d’énergie, dans les trames de contrôle, indique l’ID de la station en association.</a:t>
            </a:r>
          </a:p>
          <a:p>
            <a:pPr marL="742950" lvl="2" indent="-285750" algn="just">
              <a:buBlip>
                <a:blip r:embed="rId2"/>
              </a:buBlip>
            </a:pPr>
            <a:r>
              <a:rPr lang="fr-FR" sz="1800" b="1" dirty="0"/>
              <a:t>Champs Adresse 1, 2, 3, 4</a:t>
            </a:r>
          </a:p>
          <a:p>
            <a:pPr lvl="1">
              <a:buFont typeface="Wingdings" pitchFamily="2" charset="2"/>
              <a:buChar char="ü"/>
            </a:pPr>
            <a:r>
              <a:rPr lang="fr-CA" sz="1800" dirty="0"/>
              <a:t>Adresse 1 = @ du récepteur. Si </a:t>
            </a:r>
            <a:r>
              <a:rPr lang="fr-CA" sz="1800" dirty="0" err="1"/>
              <a:t>ToDS</a:t>
            </a:r>
            <a:r>
              <a:rPr lang="fr-CA" sz="1800" dirty="0"/>
              <a:t> est à 1 c’est l’adresse de l’AP, sinon c’est celle de la station</a:t>
            </a:r>
          </a:p>
          <a:p>
            <a:pPr lvl="1">
              <a:lnSpc>
                <a:spcPct val="110000"/>
              </a:lnSpc>
              <a:buFont typeface="Wingdings" pitchFamily="2" charset="2"/>
              <a:buChar char="ü"/>
            </a:pPr>
            <a:r>
              <a:rPr lang="fr-CA" sz="1800" dirty="0"/>
              <a:t>Adresse 2 = @ de l’émetteur. Si </a:t>
            </a:r>
            <a:r>
              <a:rPr lang="fr-CA" sz="1800" dirty="0" err="1"/>
              <a:t>FromDS</a:t>
            </a:r>
            <a:r>
              <a:rPr lang="fr-CA" sz="1800" dirty="0"/>
              <a:t> est à 1 c’est l’adresse de l’AP, sinon c’est celle de la station</a:t>
            </a:r>
          </a:p>
          <a:p>
            <a:pPr lvl="1">
              <a:lnSpc>
                <a:spcPct val="110000"/>
              </a:lnSpc>
              <a:buFont typeface="Wingdings" pitchFamily="2" charset="2"/>
              <a:buChar char="ü"/>
            </a:pPr>
            <a:r>
              <a:rPr lang="fr-CA" sz="1800" dirty="0"/>
              <a:t>Adresse 3 = @ de l’émetteur original, quand le champ </a:t>
            </a:r>
            <a:r>
              <a:rPr lang="fr-CA" sz="1800" dirty="0" err="1"/>
              <a:t>FromDS</a:t>
            </a:r>
            <a:r>
              <a:rPr lang="fr-CA" sz="1800" dirty="0"/>
              <a:t> est à 1. Sinon si </a:t>
            </a:r>
            <a:r>
              <a:rPr lang="fr-CA" sz="1800" dirty="0" err="1"/>
              <a:t>ToDS</a:t>
            </a:r>
            <a:r>
              <a:rPr lang="fr-CA" sz="1800" dirty="0"/>
              <a:t> est à 1 c’est l’adresse destination</a:t>
            </a:r>
          </a:p>
          <a:p>
            <a:pPr lvl="1">
              <a:lnSpc>
                <a:spcPct val="110000"/>
              </a:lnSpc>
              <a:buFont typeface="Wingdings" pitchFamily="2" charset="2"/>
              <a:buChar char="ü"/>
            </a:pPr>
            <a:r>
              <a:rPr lang="fr-CA" sz="1800" dirty="0"/>
              <a:t>Adresse 4 est utilisée dans le cas où une trame est transmise entre deux points d’accès (alors </a:t>
            </a:r>
            <a:r>
              <a:rPr lang="fr-CA" sz="1800" dirty="0" err="1"/>
              <a:t>ToDS</a:t>
            </a:r>
            <a:r>
              <a:rPr lang="fr-CA" sz="1800" dirty="0"/>
              <a:t> et </a:t>
            </a:r>
            <a:r>
              <a:rPr lang="fr-CA" sz="1800" dirty="0" err="1"/>
              <a:t>FromDS</a:t>
            </a:r>
            <a:r>
              <a:rPr lang="fr-CA" sz="1800" dirty="0"/>
              <a:t> = 1 et il faut renseigner à la fois l’émetteur original et le destinataire)</a:t>
            </a:r>
          </a:p>
        </p:txBody>
      </p:sp>
      <p:sp>
        <p:nvSpPr>
          <p:cNvPr id="4" name="Espace réservé du numéro de diapositive 3"/>
          <p:cNvSpPr>
            <a:spLocks noGrp="1"/>
          </p:cNvSpPr>
          <p:nvPr>
            <p:ph type="sldNum" sz="quarter" idx="12"/>
          </p:nvPr>
        </p:nvSpPr>
        <p:spPr/>
        <p:txBody>
          <a:bodyPr/>
          <a:lstStyle/>
          <a:p>
            <a:fld id="{F1EE9EF7-1663-4D5E-BC81-A13CBDA11409}" type="slidenum">
              <a:rPr lang="fr-FR" smtClean="0"/>
              <a:pPr/>
              <a:t>37</a:t>
            </a:fld>
            <a:endParaRPr lang="fr-FR"/>
          </a:p>
        </p:txBody>
      </p:sp>
      <p:sp>
        <p:nvSpPr>
          <p:cNvPr id="8" name="ZoneTexte 7"/>
          <p:cNvSpPr txBox="1"/>
          <p:nvPr/>
        </p:nvSpPr>
        <p:spPr>
          <a:xfrm>
            <a:off x="399945" y="1052736"/>
            <a:ext cx="8293012" cy="584775"/>
          </a:xfrm>
          <a:prstGeom prst="rect">
            <a:avLst/>
          </a:prstGeom>
          <a:noFill/>
        </p:spPr>
        <p:txBody>
          <a:bodyPr wrap="square" rtlCol="0">
            <a:spAutoFit/>
          </a:bodyPr>
          <a:lstStyle/>
          <a:p>
            <a:pPr marL="457200" indent="-457200">
              <a:buBlip>
                <a:blip r:embed="rId3"/>
              </a:buBlip>
            </a:pPr>
            <a:r>
              <a:rPr lang="en-US" altLang="fr-FR" sz="3200" dirty="0" err="1">
                <a:solidFill>
                  <a:srgbClr val="002060"/>
                </a:solidFill>
                <a:latin typeface="+mj-lt"/>
                <a:cs typeface="Arial" panose="020B0604020202020204" pitchFamily="34" charset="0"/>
              </a:rPr>
              <a:t>Trame</a:t>
            </a:r>
            <a:r>
              <a:rPr lang="en-US" altLang="fr-FR" sz="3200" dirty="0">
                <a:solidFill>
                  <a:srgbClr val="002060"/>
                </a:solidFill>
                <a:latin typeface="+mj-lt"/>
                <a:cs typeface="Arial" panose="020B0604020202020204" pitchFamily="34" charset="0"/>
              </a:rPr>
              <a:t> de </a:t>
            </a:r>
            <a:r>
              <a:rPr lang="en-US" altLang="fr-FR" sz="3200" dirty="0" err="1">
                <a:solidFill>
                  <a:srgbClr val="002060"/>
                </a:solidFill>
                <a:latin typeface="+mj-lt"/>
                <a:cs typeface="Arial" panose="020B0604020202020204" pitchFamily="34" charset="0"/>
              </a:rPr>
              <a:t>données</a:t>
            </a:r>
            <a:r>
              <a:rPr lang="en-US" altLang="fr-FR" sz="3200" dirty="0">
                <a:solidFill>
                  <a:srgbClr val="002060"/>
                </a:solidFill>
                <a:latin typeface="+mj-lt"/>
                <a:cs typeface="Arial" panose="020B0604020202020204" pitchFamily="34" charset="0"/>
              </a:rPr>
              <a:t> </a:t>
            </a:r>
          </a:p>
        </p:txBody>
      </p:sp>
      <p:sp>
        <p:nvSpPr>
          <p:cNvPr id="7" name="Title 1">
            <a:extLst>
              <a:ext uri="{FF2B5EF4-FFF2-40B4-BE49-F238E27FC236}">
                <a16:creationId xmlns:a16="http://schemas.microsoft.com/office/drawing/2014/main" id="{E87AA640-88DD-444D-92EF-184AF81F7FEF}"/>
              </a:ext>
            </a:extLst>
          </p:cNvPr>
          <p:cNvSpPr txBox="1">
            <a:spLocks/>
          </p:cNvSpPr>
          <p:nvPr/>
        </p:nvSpPr>
        <p:spPr>
          <a:xfrm>
            <a:off x="645740" y="-184356"/>
            <a:ext cx="8174732"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3"/>
              </a:buBlip>
            </a:pPr>
            <a:r>
              <a:rPr lang="en-US" sz="4000" dirty="0">
                <a:latin typeface="+mn-lt"/>
              </a:rPr>
              <a:t>Format de la </a:t>
            </a:r>
            <a:r>
              <a:rPr lang="en-US" sz="4000" dirty="0" err="1">
                <a:latin typeface="+mn-lt"/>
              </a:rPr>
              <a:t>trame</a:t>
            </a:r>
            <a:r>
              <a:rPr lang="en-US" sz="4000" dirty="0">
                <a:latin typeface="+mn-lt"/>
              </a:rPr>
              <a:t> IEEE802.11 </a:t>
            </a:r>
            <a:r>
              <a:rPr lang="en-US" sz="3200" dirty="0">
                <a:latin typeface="+mn-lt"/>
              </a:rPr>
              <a:t>(4/7)</a:t>
            </a:r>
            <a:endParaRPr lang="fr-FR" sz="4000" dirty="0">
              <a:latin typeface="+mn-lt"/>
            </a:endParaRPr>
          </a:p>
        </p:txBody>
      </p:sp>
    </p:spTree>
    <p:extLst>
      <p:ext uri="{BB962C8B-B14F-4D97-AF65-F5344CB8AC3E}">
        <p14:creationId xmlns:p14="http://schemas.microsoft.com/office/powerpoint/2010/main" val="692907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F1EE9EF7-1663-4D5E-BC81-A13CBDA11409}" type="slidenum">
              <a:rPr lang="fr-FR" smtClean="0"/>
              <a:pPr/>
              <a:t>38</a:t>
            </a:fld>
            <a:endParaRPr lang="fr-FR"/>
          </a:p>
        </p:txBody>
      </p:sp>
      <p:sp>
        <p:nvSpPr>
          <p:cNvPr id="2" name="Rectangle 1"/>
          <p:cNvSpPr/>
          <p:nvPr/>
        </p:nvSpPr>
        <p:spPr>
          <a:xfrm>
            <a:off x="399945" y="5045834"/>
            <a:ext cx="829301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 name="Groupe 8"/>
          <p:cNvGrpSpPr/>
          <p:nvPr/>
        </p:nvGrpSpPr>
        <p:grpSpPr>
          <a:xfrm>
            <a:off x="395536" y="2038995"/>
            <a:ext cx="2503190" cy="669925"/>
            <a:chOff x="683568" y="1916832"/>
            <a:chExt cx="2925763" cy="669925"/>
          </a:xfrm>
        </p:grpSpPr>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916832"/>
              <a:ext cx="2925763" cy="66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83568" y="1916832"/>
              <a:ext cx="2925763" cy="6699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2" name="ZoneTexte 11"/>
          <p:cNvSpPr txBox="1"/>
          <p:nvPr/>
        </p:nvSpPr>
        <p:spPr>
          <a:xfrm>
            <a:off x="399945" y="1052736"/>
            <a:ext cx="8293012" cy="584775"/>
          </a:xfrm>
          <a:prstGeom prst="rect">
            <a:avLst/>
          </a:prstGeom>
          <a:noFill/>
        </p:spPr>
        <p:txBody>
          <a:bodyPr wrap="square" rtlCol="0">
            <a:spAutoFit/>
          </a:bodyPr>
          <a:lstStyle/>
          <a:p>
            <a:pPr marL="457200" indent="-457200">
              <a:buBlip>
                <a:blip r:embed="rId4"/>
              </a:buBlip>
            </a:pPr>
            <a:r>
              <a:rPr lang="en-US" altLang="fr-FR" sz="3200" dirty="0" err="1">
                <a:solidFill>
                  <a:srgbClr val="002060"/>
                </a:solidFill>
                <a:latin typeface="+mj-lt"/>
                <a:cs typeface="Arial" panose="020B0604020202020204" pitchFamily="34" charset="0"/>
              </a:rPr>
              <a:t>Trame</a:t>
            </a:r>
            <a:r>
              <a:rPr lang="en-US" altLang="fr-FR" sz="3200" dirty="0">
                <a:solidFill>
                  <a:srgbClr val="002060"/>
                </a:solidFill>
                <a:latin typeface="+mj-lt"/>
                <a:cs typeface="Arial" panose="020B0604020202020204" pitchFamily="34" charset="0"/>
              </a:rPr>
              <a:t> de </a:t>
            </a:r>
            <a:r>
              <a:rPr lang="en-US" altLang="fr-FR" sz="3200" dirty="0" err="1">
                <a:solidFill>
                  <a:srgbClr val="002060"/>
                </a:solidFill>
                <a:latin typeface="+mj-lt"/>
                <a:cs typeface="Arial" panose="020B0604020202020204" pitchFamily="34" charset="0"/>
              </a:rPr>
              <a:t>données</a:t>
            </a:r>
            <a:r>
              <a:rPr lang="en-US" altLang="fr-FR" sz="3200" dirty="0">
                <a:solidFill>
                  <a:srgbClr val="002060"/>
                </a:solidFill>
                <a:latin typeface="+mj-lt"/>
                <a:cs typeface="Arial" panose="020B0604020202020204" pitchFamily="34" charset="0"/>
              </a:rPr>
              <a:t> </a:t>
            </a:r>
          </a:p>
        </p:txBody>
      </p:sp>
      <p:grpSp>
        <p:nvGrpSpPr>
          <p:cNvPr id="11" name="Groupe 10"/>
          <p:cNvGrpSpPr/>
          <p:nvPr/>
        </p:nvGrpSpPr>
        <p:grpSpPr>
          <a:xfrm>
            <a:off x="3121442" y="1628800"/>
            <a:ext cx="2465362" cy="1531478"/>
            <a:chOff x="3186758" y="1628800"/>
            <a:chExt cx="2465362" cy="1531478"/>
          </a:xfrm>
        </p:grpSpPr>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1628800"/>
              <a:ext cx="2448272" cy="1531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186758" y="1628800"/>
              <a:ext cx="2465362" cy="153147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Rectangle 15"/>
          <p:cNvSpPr/>
          <p:nvPr/>
        </p:nvSpPr>
        <p:spPr>
          <a:xfrm>
            <a:off x="385899" y="5412565"/>
            <a:ext cx="8293012" cy="553043"/>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5" name="Groupe 14"/>
          <p:cNvGrpSpPr/>
          <p:nvPr/>
        </p:nvGrpSpPr>
        <p:grpSpPr>
          <a:xfrm>
            <a:off x="389055" y="2283564"/>
            <a:ext cx="8293012" cy="3400705"/>
            <a:chOff x="389055" y="2283564"/>
            <a:chExt cx="8293012" cy="3400705"/>
          </a:xfrm>
        </p:grpSpPr>
        <p:sp>
          <p:nvSpPr>
            <p:cNvPr id="13" name="Ellipse 12"/>
            <p:cNvSpPr/>
            <p:nvPr/>
          </p:nvSpPr>
          <p:spPr>
            <a:xfrm>
              <a:off x="3514901" y="2283564"/>
              <a:ext cx="324000" cy="324000"/>
            </a:xfrm>
            <a:prstGeom prst="ellipse">
              <a:avLst/>
            </a:prstGeom>
            <a:solidFill>
              <a:schemeClr val="accent1">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a:off x="389055" y="5396237"/>
              <a:ext cx="8293012" cy="288032"/>
            </a:xfrm>
            <a:prstGeom prst="rect">
              <a:avLst/>
            </a:prstGeom>
            <a:solidFill>
              <a:schemeClr val="accent1">
                <a:lumMod val="50000"/>
                <a:alpha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7" name="Groupe 16"/>
          <p:cNvGrpSpPr/>
          <p:nvPr/>
        </p:nvGrpSpPr>
        <p:grpSpPr>
          <a:xfrm>
            <a:off x="410823" y="2250905"/>
            <a:ext cx="8293012" cy="3721396"/>
            <a:chOff x="410823" y="2250905"/>
            <a:chExt cx="8293012" cy="3721396"/>
          </a:xfrm>
        </p:grpSpPr>
        <p:sp>
          <p:nvSpPr>
            <p:cNvPr id="21" name="Ellipse 20"/>
            <p:cNvSpPr/>
            <p:nvPr/>
          </p:nvSpPr>
          <p:spPr>
            <a:xfrm>
              <a:off x="4778387" y="2250905"/>
              <a:ext cx="324000" cy="324000"/>
            </a:xfrm>
            <a:prstGeom prst="ellipse">
              <a:avLst/>
            </a:prstGeom>
            <a:solidFill>
              <a:schemeClr val="accent1">
                <a:lumMod val="7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410823" y="5684269"/>
              <a:ext cx="8293012" cy="288032"/>
            </a:xfrm>
            <a:prstGeom prst="rect">
              <a:avLst/>
            </a:prstGeom>
            <a:solidFill>
              <a:schemeClr val="accent1">
                <a:lumMod val="75000"/>
                <a:alpha val="48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0" name="Groupe 19"/>
          <p:cNvGrpSpPr/>
          <p:nvPr/>
        </p:nvGrpSpPr>
        <p:grpSpPr>
          <a:xfrm>
            <a:off x="5796136" y="1686108"/>
            <a:ext cx="3227305" cy="1474170"/>
            <a:chOff x="5796136" y="1686108"/>
            <a:chExt cx="3227305" cy="1474170"/>
          </a:xfrm>
        </p:grpSpPr>
        <p:pic>
          <p:nvPicPr>
            <p:cNvPr id="81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6136" y="1686108"/>
              <a:ext cx="3227305" cy="142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5796136" y="1686108"/>
              <a:ext cx="3227305" cy="1474170"/>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7" name="Rectangle 26"/>
          <p:cNvSpPr/>
          <p:nvPr/>
        </p:nvSpPr>
        <p:spPr>
          <a:xfrm>
            <a:off x="395536" y="6004959"/>
            <a:ext cx="8293012" cy="288032"/>
          </a:xfrm>
          <a:prstGeom prst="rect">
            <a:avLst/>
          </a:pr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7" name="Groupe 6">
            <a:extLst>
              <a:ext uri="{FF2B5EF4-FFF2-40B4-BE49-F238E27FC236}">
                <a16:creationId xmlns:a16="http://schemas.microsoft.com/office/drawing/2014/main" id="{C12BA09C-D3BD-4FCF-BC27-7D6A75137B95}"/>
              </a:ext>
            </a:extLst>
          </p:cNvPr>
          <p:cNvGrpSpPr/>
          <p:nvPr/>
        </p:nvGrpSpPr>
        <p:grpSpPr>
          <a:xfrm>
            <a:off x="321439" y="4013044"/>
            <a:ext cx="8501122" cy="2296276"/>
            <a:chOff x="321439" y="4013044"/>
            <a:chExt cx="8501122" cy="2296276"/>
          </a:xfrm>
        </p:grpSpPr>
        <p:pic>
          <p:nvPicPr>
            <p:cNvPr id="5" name="Picture 2" descr="[tableau.gif]"/>
            <p:cNvPicPr>
              <a:picLocks noChangeAspect="1" noChangeArrowheads="1"/>
            </p:cNvPicPr>
            <p:nvPr/>
          </p:nvPicPr>
          <p:blipFill>
            <a:blip r:embed="rId7" cstate="print"/>
            <a:srcRect/>
            <a:stretch>
              <a:fillRect/>
            </a:stretch>
          </p:blipFill>
          <p:spPr bwMode="auto">
            <a:xfrm>
              <a:off x="321439" y="4013044"/>
              <a:ext cx="8501122" cy="2296276"/>
            </a:xfrm>
            <a:prstGeom prst="rect">
              <a:avLst/>
            </a:prstGeom>
            <a:noFill/>
          </p:spPr>
        </p:pic>
        <p:sp>
          <p:nvSpPr>
            <p:cNvPr id="6" name="Rectangle 5">
              <a:extLst>
                <a:ext uri="{FF2B5EF4-FFF2-40B4-BE49-F238E27FC236}">
                  <a16:creationId xmlns:a16="http://schemas.microsoft.com/office/drawing/2014/main" id="{5C0CF1DF-D636-4747-A4DA-426EBEDFEE22}"/>
                </a:ext>
              </a:extLst>
            </p:cNvPr>
            <p:cNvSpPr/>
            <p:nvPr/>
          </p:nvSpPr>
          <p:spPr>
            <a:xfrm>
              <a:off x="5508104" y="5157192"/>
              <a:ext cx="966396" cy="1283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6" name="Title 1">
            <a:extLst>
              <a:ext uri="{FF2B5EF4-FFF2-40B4-BE49-F238E27FC236}">
                <a16:creationId xmlns:a16="http://schemas.microsoft.com/office/drawing/2014/main" id="{2279C90B-F7E0-4C43-AA43-9CF69C742C36}"/>
              </a:ext>
            </a:extLst>
          </p:cNvPr>
          <p:cNvSpPr txBox="1">
            <a:spLocks/>
          </p:cNvSpPr>
          <p:nvPr/>
        </p:nvSpPr>
        <p:spPr>
          <a:xfrm>
            <a:off x="645740" y="-184356"/>
            <a:ext cx="8174732"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4"/>
              </a:buBlip>
            </a:pPr>
            <a:r>
              <a:rPr lang="en-US" sz="4000" dirty="0">
                <a:latin typeface="+mn-lt"/>
              </a:rPr>
              <a:t>Format de la </a:t>
            </a:r>
            <a:r>
              <a:rPr lang="en-US" sz="4000" dirty="0" err="1">
                <a:latin typeface="+mn-lt"/>
              </a:rPr>
              <a:t>trame</a:t>
            </a:r>
            <a:r>
              <a:rPr lang="en-US" sz="4000" dirty="0">
                <a:latin typeface="+mn-lt"/>
              </a:rPr>
              <a:t> IEEE802.11 </a:t>
            </a:r>
            <a:r>
              <a:rPr lang="en-US" sz="3200" dirty="0">
                <a:latin typeface="+mn-lt"/>
              </a:rPr>
              <a:t>(5/7)</a:t>
            </a:r>
            <a:endParaRPr lang="fr-FR" sz="4000" dirty="0">
              <a:latin typeface="+mn-lt"/>
            </a:endParaRPr>
          </a:p>
        </p:txBody>
      </p:sp>
    </p:spTree>
    <p:extLst>
      <p:ext uri="{BB962C8B-B14F-4D97-AF65-F5344CB8AC3E}">
        <p14:creationId xmlns:p14="http://schemas.microsoft.com/office/powerpoint/2010/main" val="107214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ppt_w</p:attrName>
                                        </p:attrNameLst>
                                      </p:cBhvr>
                                      <p:tavLst>
                                        <p:tav tm="0">
                                          <p:val>
                                            <p:fltVal val="0"/>
                                          </p:val>
                                        </p:tav>
                                        <p:tav tm="100000">
                                          <p:val>
                                            <p:strVal val="#ppt_w"/>
                                          </p:val>
                                        </p:tav>
                                      </p:tavLst>
                                    </p:anim>
                                    <p:anim calcmode="lin" valueType="num">
                                      <p:cBhvr>
                                        <p:cTn id="39" dur="500" fill="hold"/>
                                        <p:tgtEl>
                                          <p:spTgt spid="17"/>
                                        </p:tgtEl>
                                        <p:attrNameLst>
                                          <p:attrName>ppt_h</p:attrName>
                                        </p:attrNameLst>
                                      </p:cBhvr>
                                      <p:tavLst>
                                        <p:tav tm="0">
                                          <p:val>
                                            <p:fltVal val="0"/>
                                          </p:val>
                                        </p:tav>
                                        <p:tav tm="100000">
                                          <p:val>
                                            <p:strVal val="#ppt_h"/>
                                          </p:val>
                                        </p:tav>
                                      </p:tavLst>
                                    </p:anim>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p:cTn id="45" dur="500" fill="hold"/>
                                        <p:tgtEl>
                                          <p:spTgt spid="20"/>
                                        </p:tgtEl>
                                        <p:attrNameLst>
                                          <p:attrName>ppt_w</p:attrName>
                                        </p:attrNameLst>
                                      </p:cBhvr>
                                      <p:tavLst>
                                        <p:tav tm="0">
                                          <p:val>
                                            <p:fltVal val="0"/>
                                          </p:val>
                                        </p:tav>
                                        <p:tav tm="100000">
                                          <p:val>
                                            <p:strVal val="#ppt_w"/>
                                          </p:val>
                                        </p:tav>
                                      </p:tavLst>
                                    </p:anim>
                                    <p:anim calcmode="lin" valueType="num">
                                      <p:cBhvr>
                                        <p:cTn id="46" dur="500" fill="hold"/>
                                        <p:tgtEl>
                                          <p:spTgt spid="20"/>
                                        </p:tgtEl>
                                        <p:attrNameLst>
                                          <p:attrName>ppt_h</p:attrName>
                                        </p:attrNameLst>
                                      </p:cBhvr>
                                      <p:tavLst>
                                        <p:tav tm="0">
                                          <p:val>
                                            <p:fltVal val="0"/>
                                          </p:val>
                                        </p:tav>
                                        <p:tav tm="100000">
                                          <p:val>
                                            <p:strVal val="#ppt_h"/>
                                          </p:val>
                                        </p:tav>
                                      </p:tavLst>
                                    </p:anim>
                                    <p:animEffect transition="in" filter="fade">
                                      <p:cBhvr>
                                        <p:cTn id="47" dur="500"/>
                                        <p:tgtEl>
                                          <p:spTgt spid="20"/>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p:cTn id="50" dur="500" fill="hold"/>
                                        <p:tgtEl>
                                          <p:spTgt spid="27"/>
                                        </p:tgtEl>
                                        <p:attrNameLst>
                                          <p:attrName>ppt_w</p:attrName>
                                        </p:attrNameLst>
                                      </p:cBhvr>
                                      <p:tavLst>
                                        <p:tav tm="0">
                                          <p:val>
                                            <p:fltVal val="0"/>
                                          </p:val>
                                        </p:tav>
                                        <p:tav tm="100000">
                                          <p:val>
                                            <p:strVal val="#ppt_w"/>
                                          </p:val>
                                        </p:tav>
                                      </p:tavLst>
                                    </p:anim>
                                    <p:anim calcmode="lin" valueType="num">
                                      <p:cBhvr>
                                        <p:cTn id="51" dur="500" fill="hold"/>
                                        <p:tgtEl>
                                          <p:spTgt spid="27"/>
                                        </p:tgtEl>
                                        <p:attrNameLst>
                                          <p:attrName>ppt_h</p:attrName>
                                        </p:attrNameLst>
                                      </p:cBhvr>
                                      <p:tavLst>
                                        <p:tav tm="0">
                                          <p:val>
                                            <p:fltVal val="0"/>
                                          </p:val>
                                        </p:tav>
                                        <p:tav tm="100000">
                                          <p:val>
                                            <p:strVal val="#ppt_h"/>
                                          </p:val>
                                        </p:tav>
                                      </p:tavLst>
                                    </p:anim>
                                    <p:animEffect transition="in" filter="fade">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P spid="2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F1EE9EF7-1663-4D5E-BC81-A13CBDA11409}" type="slidenum">
              <a:rPr lang="fr-FR" smtClean="0"/>
              <a:pPr/>
              <a:t>39</a:t>
            </a:fld>
            <a:endParaRPr lang="fr-FR"/>
          </a:p>
        </p:txBody>
      </p:sp>
      <p:sp>
        <p:nvSpPr>
          <p:cNvPr id="5" name="Rectangle 4"/>
          <p:cNvSpPr>
            <a:spLocks noChangeArrowheads="1"/>
          </p:cNvSpPr>
          <p:nvPr/>
        </p:nvSpPr>
        <p:spPr bwMode="auto">
          <a:xfrm>
            <a:off x="381000" y="2173560"/>
            <a:ext cx="4267200" cy="838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 name="Line 5"/>
          <p:cNvSpPr>
            <a:spLocks noChangeShapeType="1"/>
          </p:cNvSpPr>
          <p:nvPr/>
        </p:nvSpPr>
        <p:spPr bwMode="auto">
          <a:xfrm>
            <a:off x="1244600" y="2173560"/>
            <a:ext cx="0" cy="838200"/>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 name="Line 6"/>
          <p:cNvSpPr>
            <a:spLocks noChangeShapeType="1"/>
          </p:cNvSpPr>
          <p:nvPr/>
        </p:nvSpPr>
        <p:spPr bwMode="auto">
          <a:xfrm>
            <a:off x="2057400" y="2173560"/>
            <a:ext cx="0" cy="838200"/>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 name="Line 7"/>
          <p:cNvSpPr>
            <a:spLocks noChangeShapeType="1"/>
          </p:cNvSpPr>
          <p:nvPr/>
        </p:nvSpPr>
        <p:spPr bwMode="auto">
          <a:xfrm>
            <a:off x="2895600" y="2173560"/>
            <a:ext cx="0" cy="838200"/>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9" name="Line 8"/>
          <p:cNvSpPr>
            <a:spLocks noChangeShapeType="1"/>
          </p:cNvSpPr>
          <p:nvPr/>
        </p:nvSpPr>
        <p:spPr bwMode="auto">
          <a:xfrm>
            <a:off x="3733800" y="2173560"/>
            <a:ext cx="0" cy="838200"/>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 name="Text Box 9"/>
          <p:cNvSpPr txBox="1">
            <a:spLocks noChangeArrowheads="1"/>
          </p:cNvSpPr>
          <p:nvPr/>
        </p:nvSpPr>
        <p:spPr bwMode="auto">
          <a:xfrm>
            <a:off x="330200" y="2283594"/>
            <a:ext cx="984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CA" sz="1800" dirty="0">
                <a:latin typeface="Times New Roman" charset="0"/>
              </a:rPr>
              <a:t>Contrôle</a:t>
            </a:r>
          </a:p>
          <a:p>
            <a:pPr eaLnBrk="0" hangingPunct="0"/>
            <a:r>
              <a:rPr lang="fr-CA" sz="1800" dirty="0">
                <a:latin typeface="Times New Roman" charset="0"/>
              </a:rPr>
              <a:t>de trame</a:t>
            </a:r>
          </a:p>
        </p:txBody>
      </p:sp>
      <p:sp>
        <p:nvSpPr>
          <p:cNvPr id="11" name="Text Box 10"/>
          <p:cNvSpPr txBox="1">
            <a:spLocks noChangeArrowheads="1"/>
          </p:cNvSpPr>
          <p:nvPr/>
        </p:nvSpPr>
        <p:spPr bwMode="auto">
          <a:xfrm>
            <a:off x="1289050" y="227516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800">
                <a:latin typeface="Times New Roman" charset="0"/>
              </a:rPr>
              <a:t>Durée</a:t>
            </a:r>
          </a:p>
          <a:p>
            <a:pPr algn="ctr" eaLnBrk="0" hangingPunct="0"/>
            <a:endParaRPr lang="fr-CA" sz="1800">
              <a:latin typeface="Times New Roman" charset="0"/>
            </a:endParaRPr>
          </a:p>
        </p:txBody>
      </p:sp>
      <p:sp>
        <p:nvSpPr>
          <p:cNvPr id="12" name="Text Box 11"/>
          <p:cNvSpPr txBox="1">
            <a:spLocks noChangeArrowheads="1"/>
          </p:cNvSpPr>
          <p:nvPr/>
        </p:nvSpPr>
        <p:spPr bwMode="auto">
          <a:xfrm>
            <a:off x="2222500" y="227516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800">
                <a:latin typeface="Times New Roman" charset="0"/>
              </a:rPr>
              <a:t>RA</a:t>
            </a:r>
          </a:p>
        </p:txBody>
      </p:sp>
      <p:sp>
        <p:nvSpPr>
          <p:cNvPr id="13" name="Text Box 12"/>
          <p:cNvSpPr txBox="1">
            <a:spLocks noChangeArrowheads="1"/>
          </p:cNvSpPr>
          <p:nvPr/>
        </p:nvSpPr>
        <p:spPr bwMode="auto">
          <a:xfrm>
            <a:off x="3079750" y="2275160"/>
            <a:ext cx="48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800">
                <a:latin typeface="Times New Roman" charset="0"/>
              </a:rPr>
              <a:t>TA</a:t>
            </a:r>
          </a:p>
        </p:txBody>
      </p:sp>
      <p:sp>
        <p:nvSpPr>
          <p:cNvPr id="14" name="Text Box 13"/>
          <p:cNvSpPr txBox="1">
            <a:spLocks noChangeArrowheads="1"/>
          </p:cNvSpPr>
          <p:nvPr/>
        </p:nvSpPr>
        <p:spPr bwMode="auto">
          <a:xfrm>
            <a:off x="3886200" y="2270398"/>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800">
                <a:latin typeface="Times New Roman" charset="0"/>
              </a:rPr>
              <a:t>FCS</a:t>
            </a:r>
          </a:p>
        </p:txBody>
      </p:sp>
      <p:sp>
        <p:nvSpPr>
          <p:cNvPr id="15" name="Text Box 14"/>
          <p:cNvSpPr txBox="1">
            <a:spLocks noChangeArrowheads="1"/>
          </p:cNvSpPr>
          <p:nvPr/>
        </p:nvSpPr>
        <p:spPr bwMode="auto">
          <a:xfrm>
            <a:off x="441325" y="2973660"/>
            <a:ext cx="3898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CA" sz="1800">
                <a:latin typeface="Times New Roman" charset="0"/>
              </a:rPr>
              <a:t>2 octets	   2            6            6              4</a:t>
            </a:r>
          </a:p>
        </p:txBody>
      </p:sp>
      <p:sp>
        <p:nvSpPr>
          <p:cNvPr id="16" name="Text Box 15"/>
          <p:cNvSpPr txBox="1">
            <a:spLocks noChangeArrowheads="1"/>
          </p:cNvSpPr>
          <p:nvPr/>
        </p:nvSpPr>
        <p:spPr bwMode="auto">
          <a:xfrm>
            <a:off x="381000" y="171636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CA" sz="1600" b="1" dirty="0">
                <a:latin typeface="Times New Roman" charset="0"/>
              </a:rPr>
              <a:t>Trames RTS</a:t>
            </a:r>
          </a:p>
        </p:txBody>
      </p:sp>
      <p:sp>
        <p:nvSpPr>
          <p:cNvPr id="17" name="Rectangle 16"/>
          <p:cNvSpPr>
            <a:spLocks noChangeArrowheads="1"/>
          </p:cNvSpPr>
          <p:nvPr/>
        </p:nvSpPr>
        <p:spPr bwMode="auto">
          <a:xfrm>
            <a:off x="381000" y="3826148"/>
            <a:ext cx="3352800" cy="838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Line 17"/>
          <p:cNvSpPr>
            <a:spLocks noChangeShapeType="1"/>
          </p:cNvSpPr>
          <p:nvPr/>
        </p:nvSpPr>
        <p:spPr bwMode="auto">
          <a:xfrm>
            <a:off x="1244600" y="3826148"/>
            <a:ext cx="0" cy="838200"/>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9" name="Line 18"/>
          <p:cNvSpPr>
            <a:spLocks noChangeShapeType="1"/>
          </p:cNvSpPr>
          <p:nvPr/>
        </p:nvSpPr>
        <p:spPr bwMode="auto">
          <a:xfrm>
            <a:off x="2057400" y="3826148"/>
            <a:ext cx="0" cy="838200"/>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0" name="Line 19"/>
          <p:cNvSpPr>
            <a:spLocks noChangeShapeType="1"/>
          </p:cNvSpPr>
          <p:nvPr/>
        </p:nvSpPr>
        <p:spPr bwMode="auto">
          <a:xfrm>
            <a:off x="2895600" y="3826148"/>
            <a:ext cx="0" cy="838200"/>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1" name="Text Box 20"/>
          <p:cNvSpPr txBox="1">
            <a:spLocks noChangeArrowheads="1"/>
          </p:cNvSpPr>
          <p:nvPr/>
        </p:nvSpPr>
        <p:spPr bwMode="auto">
          <a:xfrm>
            <a:off x="330200" y="3867770"/>
            <a:ext cx="984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CA" sz="1800" dirty="0">
                <a:latin typeface="Times New Roman" charset="0"/>
              </a:rPr>
              <a:t>Contrôle</a:t>
            </a:r>
          </a:p>
          <a:p>
            <a:pPr eaLnBrk="0" hangingPunct="0"/>
            <a:r>
              <a:rPr lang="fr-CA" sz="1800" dirty="0">
                <a:latin typeface="Times New Roman" charset="0"/>
              </a:rPr>
              <a:t>de trame</a:t>
            </a:r>
          </a:p>
        </p:txBody>
      </p:sp>
      <p:sp>
        <p:nvSpPr>
          <p:cNvPr id="22" name="Text Box 21"/>
          <p:cNvSpPr txBox="1">
            <a:spLocks noChangeArrowheads="1"/>
          </p:cNvSpPr>
          <p:nvPr/>
        </p:nvSpPr>
        <p:spPr bwMode="auto">
          <a:xfrm>
            <a:off x="1289050" y="392774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800">
                <a:latin typeface="Times New Roman" charset="0"/>
              </a:rPr>
              <a:t>Durée</a:t>
            </a:r>
          </a:p>
          <a:p>
            <a:pPr algn="ctr" eaLnBrk="0" hangingPunct="0"/>
            <a:endParaRPr lang="fr-CA" sz="1800">
              <a:latin typeface="Times New Roman" charset="0"/>
            </a:endParaRPr>
          </a:p>
        </p:txBody>
      </p:sp>
      <p:sp>
        <p:nvSpPr>
          <p:cNvPr id="23" name="Text Box 22"/>
          <p:cNvSpPr txBox="1">
            <a:spLocks noChangeArrowheads="1"/>
          </p:cNvSpPr>
          <p:nvPr/>
        </p:nvSpPr>
        <p:spPr bwMode="auto">
          <a:xfrm>
            <a:off x="2222500" y="392774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800">
                <a:latin typeface="Times New Roman" charset="0"/>
              </a:rPr>
              <a:t>RA</a:t>
            </a:r>
          </a:p>
        </p:txBody>
      </p:sp>
      <p:sp>
        <p:nvSpPr>
          <p:cNvPr id="24" name="Text Box 23"/>
          <p:cNvSpPr txBox="1">
            <a:spLocks noChangeArrowheads="1"/>
          </p:cNvSpPr>
          <p:nvPr/>
        </p:nvSpPr>
        <p:spPr bwMode="auto">
          <a:xfrm>
            <a:off x="2971800" y="3922985"/>
            <a:ext cx="59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800">
                <a:latin typeface="Times New Roman" charset="0"/>
              </a:rPr>
              <a:t>FCS</a:t>
            </a:r>
          </a:p>
        </p:txBody>
      </p:sp>
      <p:sp>
        <p:nvSpPr>
          <p:cNvPr id="25" name="Text Box 24"/>
          <p:cNvSpPr txBox="1">
            <a:spLocks noChangeArrowheads="1"/>
          </p:cNvSpPr>
          <p:nvPr/>
        </p:nvSpPr>
        <p:spPr bwMode="auto">
          <a:xfrm>
            <a:off x="441325" y="4626248"/>
            <a:ext cx="29845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CA" sz="1800">
                <a:latin typeface="Times New Roman" charset="0"/>
              </a:rPr>
              <a:t>2 octets	   2            6            4</a:t>
            </a:r>
          </a:p>
        </p:txBody>
      </p:sp>
      <p:sp>
        <p:nvSpPr>
          <p:cNvPr id="26" name="Text Box 25"/>
          <p:cNvSpPr txBox="1">
            <a:spLocks noChangeArrowheads="1"/>
          </p:cNvSpPr>
          <p:nvPr/>
        </p:nvSpPr>
        <p:spPr bwMode="auto">
          <a:xfrm>
            <a:off x="381000" y="3368948"/>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CA" sz="1600" b="1">
                <a:latin typeface="Times New Roman" charset="0"/>
              </a:rPr>
              <a:t>Trames CTS</a:t>
            </a:r>
          </a:p>
        </p:txBody>
      </p:sp>
      <p:sp>
        <p:nvSpPr>
          <p:cNvPr id="27" name="Rectangle 26"/>
          <p:cNvSpPr>
            <a:spLocks noChangeArrowheads="1"/>
          </p:cNvSpPr>
          <p:nvPr/>
        </p:nvSpPr>
        <p:spPr bwMode="auto">
          <a:xfrm>
            <a:off x="366713" y="5502548"/>
            <a:ext cx="3443287" cy="838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8" name="Line 27"/>
          <p:cNvSpPr>
            <a:spLocks noChangeShapeType="1"/>
          </p:cNvSpPr>
          <p:nvPr/>
        </p:nvSpPr>
        <p:spPr bwMode="auto">
          <a:xfrm>
            <a:off x="1230313" y="5502548"/>
            <a:ext cx="0" cy="838200"/>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9" name="Line 28"/>
          <p:cNvSpPr>
            <a:spLocks noChangeShapeType="1"/>
          </p:cNvSpPr>
          <p:nvPr/>
        </p:nvSpPr>
        <p:spPr bwMode="auto">
          <a:xfrm>
            <a:off x="2043113" y="5502548"/>
            <a:ext cx="0" cy="838200"/>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0" name="Line 29"/>
          <p:cNvSpPr>
            <a:spLocks noChangeShapeType="1"/>
          </p:cNvSpPr>
          <p:nvPr/>
        </p:nvSpPr>
        <p:spPr bwMode="auto">
          <a:xfrm>
            <a:off x="2881313" y="5502548"/>
            <a:ext cx="0" cy="838200"/>
          </a:xfrm>
          <a:prstGeom prst="line">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1" name="Text Box 30"/>
          <p:cNvSpPr txBox="1">
            <a:spLocks noChangeArrowheads="1"/>
          </p:cNvSpPr>
          <p:nvPr/>
        </p:nvSpPr>
        <p:spPr bwMode="auto">
          <a:xfrm>
            <a:off x="315913" y="5595962"/>
            <a:ext cx="984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CA" sz="1800" dirty="0">
                <a:latin typeface="Times New Roman" charset="0"/>
              </a:rPr>
              <a:t>Contrôle</a:t>
            </a:r>
          </a:p>
          <a:p>
            <a:pPr eaLnBrk="0" hangingPunct="0"/>
            <a:r>
              <a:rPr lang="fr-CA" sz="1800" dirty="0">
                <a:latin typeface="Times New Roman" charset="0"/>
              </a:rPr>
              <a:t>de trame</a:t>
            </a:r>
          </a:p>
        </p:txBody>
      </p:sp>
      <p:sp>
        <p:nvSpPr>
          <p:cNvPr id="32" name="Text Box 31"/>
          <p:cNvSpPr txBox="1">
            <a:spLocks noChangeArrowheads="1"/>
          </p:cNvSpPr>
          <p:nvPr/>
        </p:nvSpPr>
        <p:spPr bwMode="auto">
          <a:xfrm>
            <a:off x="1274763" y="5604148"/>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800">
                <a:latin typeface="Times New Roman" charset="0"/>
              </a:rPr>
              <a:t>Durée</a:t>
            </a:r>
          </a:p>
          <a:p>
            <a:pPr algn="ctr" eaLnBrk="0" hangingPunct="0"/>
            <a:endParaRPr lang="fr-CA" sz="1800">
              <a:latin typeface="Times New Roman" charset="0"/>
            </a:endParaRPr>
          </a:p>
        </p:txBody>
      </p:sp>
      <p:sp>
        <p:nvSpPr>
          <p:cNvPr id="33" name="Text Box 32"/>
          <p:cNvSpPr txBox="1">
            <a:spLocks noChangeArrowheads="1"/>
          </p:cNvSpPr>
          <p:nvPr/>
        </p:nvSpPr>
        <p:spPr bwMode="auto">
          <a:xfrm>
            <a:off x="2208213" y="560414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800">
                <a:latin typeface="Times New Roman" charset="0"/>
              </a:rPr>
              <a:t>RA</a:t>
            </a:r>
          </a:p>
        </p:txBody>
      </p:sp>
      <p:sp>
        <p:nvSpPr>
          <p:cNvPr id="34" name="Text Box 33"/>
          <p:cNvSpPr txBox="1">
            <a:spLocks noChangeArrowheads="1"/>
          </p:cNvSpPr>
          <p:nvPr/>
        </p:nvSpPr>
        <p:spPr bwMode="auto">
          <a:xfrm>
            <a:off x="3048000" y="5599385"/>
            <a:ext cx="590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fr-CA" sz="1800">
                <a:latin typeface="Times New Roman" charset="0"/>
              </a:rPr>
              <a:t>FCS</a:t>
            </a:r>
          </a:p>
        </p:txBody>
      </p:sp>
      <p:sp>
        <p:nvSpPr>
          <p:cNvPr id="35" name="Text Box 34"/>
          <p:cNvSpPr txBox="1">
            <a:spLocks noChangeArrowheads="1"/>
          </p:cNvSpPr>
          <p:nvPr/>
        </p:nvSpPr>
        <p:spPr bwMode="auto">
          <a:xfrm>
            <a:off x="427038" y="6302648"/>
            <a:ext cx="309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CA" sz="1800">
                <a:latin typeface="Times New Roman" charset="0"/>
              </a:rPr>
              <a:t>2 octets	   2            6              4</a:t>
            </a:r>
          </a:p>
        </p:txBody>
      </p:sp>
      <p:sp>
        <p:nvSpPr>
          <p:cNvPr id="36" name="Text Box 35"/>
          <p:cNvSpPr txBox="1">
            <a:spLocks noChangeArrowheads="1"/>
          </p:cNvSpPr>
          <p:nvPr/>
        </p:nvSpPr>
        <p:spPr bwMode="auto">
          <a:xfrm>
            <a:off x="366713" y="5045348"/>
            <a:ext cx="1352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CA" sz="1600" b="1">
                <a:latin typeface="Times New Roman" charset="0"/>
              </a:rPr>
              <a:t>Trames ACK</a:t>
            </a:r>
          </a:p>
        </p:txBody>
      </p:sp>
      <p:sp>
        <p:nvSpPr>
          <p:cNvPr id="37" name="Text Box 36"/>
          <p:cNvSpPr txBox="1">
            <a:spLocks noChangeArrowheads="1"/>
          </p:cNvSpPr>
          <p:nvPr/>
        </p:nvSpPr>
        <p:spPr bwMode="auto">
          <a:xfrm>
            <a:off x="4648200" y="2114847"/>
            <a:ext cx="43434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85750" indent="-285750" eaLnBrk="0" hangingPunct="0">
              <a:buFont typeface="Wingdings" pitchFamily="2" charset="2"/>
              <a:buChar char="ü"/>
            </a:pPr>
            <a:r>
              <a:rPr lang="fr-CA" sz="1600" dirty="0"/>
              <a:t>RA est l’adresse du récepteur de la prochaine trame de données; TA est l’adresse de la station qui transmet le RTS; Durée est le temps de transmission de la prochaine trame, + CTS, + ACK, + 3 SIFS</a:t>
            </a:r>
          </a:p>
          <a:p>
            <a:pPr eaLnBrk="0" hangingPunct="0"/>
            <a:endParaRPr lang="fr-CA" sz="1600" dirty="0"/>
          </a:p>
          <a:p>
            <a:pPr eaLnBrk="0" hangingPunct="0"/>
            <a:endParaRPr lang="fr-CA" sz="1600" dirty="0"/>
          </a:p>
          <a:p>
            <a:pPr marL="285750" indent="-285750" eaLnBrk="0" hangingPunct="0">
              <a:buFont typeface="Wingdings" pitchFamily="2" charset="2"/>
              <a:buChar char="ü"/>
            </a:pPr>
            <a:r>
              <a:rPr lang="fr-CA" sz="1600" dirty="0"/>
              <a:t>RA est l’adresse du récepteur de la trame CTS, copiée du champ TA de RTS; Durée est la valeur obtenue dans RTS, moins le temps de transmission de CTS et d’1 SIFS</a:t>
            </a:r>
          </a:p>
          <a:p>
            <a:pPr eaLnBrk="0" hangingPunct="0"/>
            <a:endParaRPr lang="fr-CA" sz="1600" dirty="0"/>
          </a:p>
          <a:p>
            <a:pPr eaLnBrk="0" hangingPunct="0"/>
            <a:endParaRPr lang="fr-CA" sz="1600" dirty="0"/>
          </a:p>
          <a:p>
            <a:pPr marL="285750" indent="-285750" eaLnBrk="0" hangingPunct="0">
              <a:buFont typeface="Wingdings" pitchFamily="2" charset="2"/>
              <a:buChar char="ü"/>
            </a:pPr>
            <a:r>
              <a:rPr lang="fr-CA" sz="1600" dirty="0"/>
              <a:t>RA est l’adresse  de la trame précédant cette trame ACK; Durée est à 0 si le bit </a:t>
            </a:r>
            <a:r>
              <a:rPr lang="fr-CA" sz="1600" dirty="0" err="1"/>
              <a:t>MoreFragment</a:t>
            </a:r>
            <a:r>
              <a:rPr lang="fr-CA" sz="1600" dirty="0"/>
              <a:t> était à 0 dans le champ contrôle de la trame précédente, sinon c’est  la valeur précédente, moins le temps de transmission de ACK et d’1 SIFS</a:t>
            </a:r>
          </a:p>
        </p:txBody>
      </p:sp>
      <p:sp>
        <p:nvSpPr>
          <p:cNvPr id="41" name="ZoneTexte 40"/>
          <p:cNvSpPr txBox="1"/>
          <p:nvPr/>
        </p:nvSpPr>
        <p:spPr>
          <a:xfrm>
            <a:off x="399945" y="1052736"/>
            <a:ext cx="8293012" cy="584775"/>
          </a:xfrm>
          <a:prstGeom prst="rect">
            <a:avLst/>
          </a:prstGeom>
          <a:noFill/>
        </p:spPr>
        <p:txBody>
          <a:bodyPr wrap="square" rtlCol="0">
            <a:spAutoFit/>
          </a:bodyPr>
          <a:lstStyle/>
          <a:p>
            <a:pPr marL="457200" indent="-457200">
              <a:buBlip>
                <a:blip r:embed="rId2"/>
              </a:buBlip>
            </a:pPr>
            <a:r>
              <a:rPr lang="en-US" altLang="fr-FR" sz="3200" dirty="0" err="1">
                <a:solidFill>
                  <a:srgbClr val="002060"/>
                </a:solidFill>
                <a:latin typeface="+mj-lt"/>
                <a:cs typeface="Arial" panose="020B0604020202020204" pitchFamily="34" charset="0"/>
              </a:rPr>
              <a:t>Trames</a:t>
            </a:r>
            <a:r>
              <a:rPr lang="en-US" altLang="fr-FR" sz="3200" dirty="0">
                <a:solidFill>
                  <a:srgbClr val="002060"/>
                </a:solidFill>
                <a:latin typeface="+mj-lt"/>
                <a:cs typeface="Arial" panose="020B0604020202020204" pitchFamily="34" charset="0"/>
              </a:rPr>
              <a:t> de </a:t>
            </a:r>
            <a:r>
              <a:rPr lang="en-US" altLang="fr-FR" sz="3200" dirty="0" err="1">
                <a:solidFill>
                  <a:srgbClr val="002060"/>
                </a:solidFill>
                <a:latin typeface="+mj-lt"/>
                <a:cs typeface="Arial" panose="020B0604020202020204" pitchFamily="34" charset="0"/>
              </a:rPr>
              <a:t>contrôle</a:t>
            </a:r>
            <a:r>
              <a:rPr lang="en-US" altLang="fr-FR" sz="3200" dirty="0">
                <a:solidFill>
                  <a:srgbClr val="002060"/>
                </a:solidFill>
                <a:latin typeface="+mj-lt"/>
                <a:cs typeface="Arial" panose="020B0604020202020204" pitchFamily="34" charset="0"/>
              </a:rPr>
              <a:t> </a:t>
            </a:r>
          </a:p>
        </p:txBody>
      </p:sp>
      <p:sp>
        <p:nvSpPr>
          <p:cNvPr id="39" name="Title 1">
            <a:extLst>
              <a:ext uri="{FF2B5EF4-FFF2-40B4-BE49-F238E27FC236}">
                <a16:creationId xmlns:a16="http://schemas.microsoft.com/office/drawing/2014/main" id="{EDB011CA-85F4-43FC-B4E0-1481B788DB0E}"/>
              </a:ext>
            </a:extLst>
          </p:cNvPr>
          <p:cNvSpPr txBox="1">
            <a:spLocks/>
          </p:cNvSpPr>
          <p:nvPr/>
        </p:nvSpPr>
        <p:spPr>
          <a:xfrm>
            <a:off x="645740" y="-184356"/>
            <a:ext cx="8174732"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2"/>
              </a:buBlip>
            </a:pPr>
            <a:r>
              <a:rPr lang="en-US" sz="4000" dirty="0">
                <a:latin typeface="+mn-lt"/>
              </a:rPr>
              <a:t>Format de la </a:t>
            </a:r>
            <a:r>
              <a:rPr lang="en-US" sz="4000" dirty="0" err="1">
                <a:latin typeface="+mn-lt"/>
              </a:rPr>
              <a:t>trame</a:t>
            </a:r>
            <a:r>
              <a:rPr lang="en-US" sz="4000" dirty="0">
                <a:latin typeface="+mn-lt"/>
              </a:rPr>
              <a:t> IEEE802.11 </a:t>
            </a:r>
            <a:r>
              <a:rPr lang="en-US" sz="3200" dirty="0">
                <a:latin typeface="+mn-lt"/>
              </a:rPr>
              <a:t>(6/7)</a:t>
            </a:r>
            <a:endParaRPr lang="fr-FR" sz="4000" dirty="0">
              <a:latin typeface="+mn-lt"/>
            </a:endParaRPr>
          </a:p>
        </p:txBody>
      </p:sp>
    </p:spTree>
    <p:extLst>
      <p:ext uri="{BB962C8B-B14F-4D97-AF65-F5344CB8AC3E}">
        <p14:creationId xmlns:p14="http://schemas.microsoft.com/office/powerpoint/2010/main" val="341949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47545" y="908720"/>
            <a:ext cx="8293012" cy="584775"/>
          </a:xfrm>
          <a:prstGeom prst="rect">
            <a:avLst/>
          </a:prstGeom>
          <a:noFill/>
        </p:spPr>
        <p:txBody>
          <a:bodyPr wrap="square" rtlCol="0">
            <a:spAutoFit/>
          </a:bodyPr>
          <a:lstStyle/>
          <a:p>
            <a:pPr marL="457200" indent="-457200">
              <a:buBlip>
                <a:blip r:embed="rId2"/>
              </a:buBlip>
            </a:pPr>
            <a:r>
              <a:rPr lang="en-US" altLang="fr-FR" sz="3200" dirty="0" err="1">
                <a:solidFill>
                  <a:srgbClr val="002060"/>
                </a:solidFill>
                <a:latin typeface="+mj-lt"/>
                <a:cs typeface="Arial" panose="020B0604020202020204" pitchFamily="34" charset="0"/>
              </a:rPr>
              <a:t>Apports</a:t>
            </a:r>
            <a:r>
              <a:rPr lang="en-US" altLang="fr-FR" sz="3200" dirty="0">
                <a:solidFill>
                  <a:srgbClr val="002060"/>
                </a:solidFill>
                <a:latin typeface="+mj-lt"/>
                <a:cs typeface="Arial" panose="020B0604020202020204" pitchFamily="34" charset="0"/>
              </a:rPr>
              <a:t> du “sans fil”</a:t>
            </a:r>
          </a:p>
        </p:txBody>
      </p:sp>
      <p:sp>
        <p:nvSpPr>
          <p:cNvPr id="6" name="ZoneTexte 5"/>
          <p:cNvSpPr txBox="1"/>
          <p:nvPr/>
        </p:nvSpPr>
        <p:spPr>
          <a:xfrm>
            <a:off x="963483" y="1628800"/>
            <a:ext cx="8073013" cy="4247317"/>
          </a:xfrm>
          <a:prstGeom prst="rect">
            <a:avLst/>
          </a:prstGeom>
          <a:noFill/>
        </p:spPr>
        <p:txBody>
          <a:bodyPr wrap="square" rtlCol="0">
            <a:spAutoFit/>
          </a:bodyPr>
          <a:lstStyle/>
          <a:p>
            <a:pPr marL="285750" indent="-285750" algn="just">
              <a:buClr>
                <a:srgbClr val="009900"/>
              </a:buClr>
              <a:buFont typeface="Wingdings"/>
              <a:buChar char="J"/>
            </a:pPr>
            <a:r>
              <a:rPr lang="fr-FR" dirty="0"/>
              <a:t>Gain en coût: peu ou pas de travaux de câblage,</a:t>
            </a:r>
          </a:p>
          <a:p>
            <a:pPr marL="285750" indent="-285750" algn="just">
              <a:buClr>
                <a:srgbClr val="009900"/>
              </a:buClr>
              <a:buFont typeface="Wingdings"/>
              <a:buChar char="J"/>
            </a:pPr>
            <a:r>
              <a:rPr lang="fr-FR" dirty="0"/>
              <a:t>Confort d’utilisation,</a:t>
            </a:r>
          </a:p>
          <a:p>
            <a:pPr marL="285750" indent="-285750" algn="just">
              <a:buClr>
                <a:srgbClr val="009900"/>
              </a:buClr>
              <a:buFont typeface="Wingdings"/>
              <a:buChar char="J"/>
            </a:pPr>
            <a:r>
              <a:rPr lang="fr-FR" dirty="0"/>
              <a:t>Mobilité,</a:t>
            </a:r>
          </a:p>
          <a:p>
            <a:pPr marL="285750" indent="-285750" algn="just">
              <a:buClr>
                <a:srgbClr val="009900"/>
              </a:buClr>
              <a:buFont typeface="Wingdings"/>
              <a:buChar char="J"/>
            </a:pPr>
            <a:r>
              <a:rPr lang="fr-FR" dirty="0"/>
              <a:t>Facilité d’évolution.</a:t>
            </a:r>
          </a:p>
          <a:p>
            <a:pPr algn="just">
              <a:buClr>
                <a:srgbClr val="FF0000"/>
              </a:buClr>
            </a:pPr>
            <a:endParaRPr lang="fr-FR" dirty="0"/>
          </a:p>
          <a:p>
            <a:pPr marL="285750" indent="-285750" algn="just">
              <a:buFont typeface="Wingdings"/>
              <a:buChar char="L"/>
            </a:pPr>
            <a:endParaRPr lang="fr-FR" dirty="0"/>
          </a:p>
          <a:p>
            <a:pPr marL="285750" indent="-285750" algn="just">
              <a:buFont typeface="Wingdings"/>
              <a:buChar char="L"/>
            </a:pPr>
            <a:endParaRPr lang="fr-FR" dirty="0"/>
          </a:p>
          <a:p>
            <a:pPr marL="285750" indent="-285750" algn="just">
              <a:buClr>
                <a:srgbClr val="FF0000"/>
              </a:buClr>
              <a:buFont typeface="Wingdings"/>
              <a:buChar char="L"/>
            </a:pPr>
            <a:r>
              <a:rPr lang="fr-FR" dirty="0"/>
              <a:t>Obligation de respecter les réglementations relatives aux transmissions radioélectriques,</a:t>
            </a:r>
          </a:p>
          <a:p>
            <a:pPr marL="285750" indent="-285750" algn="just">
              <a:buClr>
                <a:srgbClr val="FF0000"/>
              </a:buClr>
              <a:buFont typeface="Wingdings"/>
              <a:buChar char="L"/>
            </a:pPr>
            <a:r>
              <a:rPr lang="fr-FR" dirty="0"/>
              <a:t>Sensibilité aux interférences,</a:t>
            </a:r>
          </a:p>
          <a:p>
            <a:pPr marL="285750" indent="-285750" algn="just">
              <a:buClr>
                <a:srgbClr val="FF0000"/>
              </a:buClr>
              <a:buFont typeface="Wingdings"/>
              <a:buChar char="L"/>
            </a:pPr>
            <a:r>
              <a:rPr lang="fr-FR" dirty="0"/>
              <a:t>Problèmes liés au franchissement des obstacles,</a:t>
            </a:r>
          </a:p>
          <a:p>
            <a:pPr marL="285750" indent="-285750" algn="just">
              <a:buClr>
                <a:srgbClr val="FF0000"/>
              </a:buClr>
              <a:buFont typeface="Wingdings"/>
              <a:buChar char="L"/>
            </a:pPr>
            <a:r>
              <a:rPr lang="fr-FR" dirty="0"/>
              <a:t>Difficultés de contrôle de la propagation du signal, donc difficultés de contrôler la sécurité du réseau,</a:t>
            </a:r>
          </a:p>
          <a:p>
            <a:pPr marL="285750" indent="-285750" algn="just">
              <a:buClr>
                <a:srgbClr val="FF0000"/>
              </a:buClr>
              <a:buFont typeface="Wingdings"/>
              <a:buChar char="L"/>
            </a:pPr>
            <a:r>
              <a:rPr lang="fr-FR" altLang="fr-FR" dirty="0"/>
              <a:t>Consommation en puissance: Les équipements mobiles ont une batterie de faible capacité. L’énergie doit être économisée</a:t>
            </a:r>
            <a:endParaRPr lang="en-US" altLang="fr-FR" dirty="0"/>
          </a:p>
        </p:txBody>
      </p:sp>
      <p:sp>
        <p:nvSpPr>
          <p:cNvPr id="10" name="Title 1"/>
          <p:cNvSpPr txBox="1">
            <a:spLocks/>
          </p:cNvSpPr>
          <p:nvPr/>
        </p:nvSpPr>
        <p:spPr>
          <a:xfrm>
            <a:off x="-1332656" y="-184356"/>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2"/>
              </a:buBlip>
            </a:pPr>
            <a:r>
              <a:rPr lang="en-US" sz="4000" dirty="0">
                <a:latin typeface="+mn-lt"/>
              </a:rPr>
              <a:t>Introduction </a:t>
            </a:r>
            <a:r>
              <a:rPr lang="en-US" sz="3200" dirty="0">
                <a:latin typeface="+mn-lt"/>
              </a:rPr>
              <a:t>(2/2)</a:t>
            </a:r>
            <a:endParaRPr lang="fr-FR" sz="4000" dirty="0">
              <a:latin typeface="+mn-lt"/>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4</a:t>
            </a:fld>
            <a:endParaRPr lang="fr-FR"/>
          </a:p>
        </p:txBody>
      </p:sp>
      <p:sp>
        <p:nvSpPr>
          <p:cNvPr id="7" name="ZoneTexte 6"/>
          <p:cNvSpPr txBox="1"/>
          <p:nvPr/>
        </p:nvSpPr>
        <p:spPr>
          <a:xfrm>
            <a:off x="251520" y="2924944"/>
            <a:ext cx="8293012" cy="584775"/>
          </a:xfrm>
          <a:prstGeom prst="rect">
            <a:avLst/>
          </a:prstGeom>
          <a:noFill/>
        </p:spPr>
        <p:txBody>
          <a:bodyPr wrap="square" rtlCol="0">
            <a:spAutoFit/>
          </a:bodyPr>
          <a:lstStyle/>
          <a:p>
            <a:pPr marL="457200" indent="-457200">
              <a:buBlip>
                <a:blip r:embed="rId2"/>
              </a:buBlip>
            </a:pPr>
            <a:r>
              <a:rPr lang="en-US" altLang="fr-FR" sz="3200" dirty="0" err="1">
                <a:solidFill>
                  <a:srgbClr val="002060"/>
                </a:solidFill>
                <a:latin typeface="+mj-lt"/>
                <a:cs typeface="Arial" panose="020B0604020202020204" pitchFamily="34" charset="0"/>
              </a:rPr>
              <a:t>Limites</a:t>
            </a:r>
            <a:r>
              <a:rPr lang="en-US" altLang="fr-FR" sz="3200" dirty="0">
                <a:solidFill>
                  <a:srgbClr val="002060"/>
                </a:solidFill>
                <a:latin typeface="+mj-lt"/>
                <a:cs typeface="Arial" panose="020B0604020202020204" pitchFamily="34" charset="0"/>
              </a:rPr>
              <a:t> du “sans fil”</a:t>
            </a:r>
          </a:p>
        </p:txBody>
      </p:sp>
    </p:spTree>
    <p:extLst>
      <p:ext uri="{BB962C8B-B14F-4D97-AF65-F5344CB8AC3E}">
        <p14:creationId xmlns:p14="http://schemas.microsoft.com/office/powerpoint/2010/main" val="1958348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F1EE9EF7-1663-4D5E-BC81-A13CBDA11409}" type="slidenum">
              <a:rPr lang="fr-FR" smtClean="0"/>
              <a:pPr/>
              <a:t>40</a:t>
            </a:fld>
            <a:endParaRPr lang="fr-FR"/>
          </a:p>
        </p:txBody>
      </p:sp>
      <p:sp>
        <p:nvSpPr>
          <p:cNvPr id="37" name="Text Box 36"/>
          <p:cNvSpPr txBox="1">
            <a:spLocks noChangeArrowheads="1"/>
          </p:cNvSpPr>
          <p:nvPr/>
        </p:nvSpPr>
        <p:spPr bwMode="auto">
          <a:xfrm>
            <a:off x="399945" y="1700808"/>
            <a:ext cx="8591655"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742950" lvl="2" indent="-285750" algn="just">
              <a:buBlip>
                <a:blip r:embed="rId2"/>
              </a:buBlip>
            </a:pPr>
            <a:r>
              <a:rPr lang="fr-FR" sz="2200" dirty="0"/>
              <a:t>Il existe quatre familles de trames de gestion :</a:t>
            </a:r>
          </a:p>
          <a:p>
            <a:pPr marL="1158875" lvl="2" indent="-179388" algn="just">
              <a:buBlip>
                <a:blip r:embed="rId2"/>
              </a:buBlip>
            </a:pPr>
            <a:r>
              <a:rPr lang="fr-FR" sz="2200" dirty="0"/>
              <a:t>Trames liées aux fonctions d'association-</a:t>
            </a:r>
            <a:r>
              <a:rPr lang="fr-FR" sz="2200" dirty="0" err="1"/>
              <a:t>désassociation</a:t>
            </a:r>
            <a:endParaRPr lang="fr-FR" sz="2200" dirty="0"/>
          </a:p>
          <a:p>
            <a:pPr marL="1158875" lvl="2" indent="-179388" algn="just">
              <a:buBlip>
                <a:blip r:embed="rId2"/>
              </a:buBlip>
            </a:pPr>
            <a:r>
              <a:rPr lang="fr-FR" sz="2200" dirty="0"/>
              <a:t>Trames d'interrogation du voisinage radio</a:t>
            </a:r>
          </a:p>
          <a:p>
            <a:pPr marL="1158875" lvl="2" indent="-179388" algn="just">
              <a:buBlip>
                <a:blip r:embed="rId2"/>
              </a:buBlip>
            </a:pPr>
            <a:r>
              <a:rPr lang="fr-FR" sz="2200" dirty="0"/>
              <a:t>Trames liées aux fonctions d'authentification</a:t>
            </a:r>
          </a:p>
          <a:p>
            <a:pPr marL="1158875" lvl="2" indent="-179388" algn="just">
              <a:buBlip>
                <a:blip r:embed="rId2"/>
              </a:buBlip>
            </a:pPr>
            <a:r>
              <a:rPr lang="fr-FR" sz="2200" dirty="0"/>
              <a:t>Trames balises, utilisées par le point d'accès pour diffuser des informations dans le BSS</a:t>
            </a:r>
          </a:p>
          <a:p>
            <a:pPr marL="742950" lvl="2" indent="-285750" algn="just">
              <a:buBlip>
                <a:blip r:embed="rId2"/>
              </a:buBlip>
            </a:pPr>
            <a:endParaRPr lang="fr-CA" sz="1600" dirty="0"/>
          </a:p>
        </p:txBody>
      </p:sp>
      <p:sp>
        <p:nvSpPr>
          <p:cNvPr id="41" name="ZoneTexte 40"/>
          <p:cNvSpPr txBox="1"/>
          <p:nvPr/>
        </p:nvSpPr>
        <p:spPr>
          <a:xfrm>
            <a:off x="399945" y="1052736"/>
            <a:ext cx="8293012" cy="584775"/>
          </a:xfrm>
          <a:prstGeom prst="rect">
            <a:avLst/>
          </a:prstGeom>
          <a:noFill/>
        </p:spPr>
        <p:txBody>
          <a:bodyPr wrap="square" rtlCol="0">
            <a:spAutoFit/>
          </a:bodyPr>
          <a:lstStyle/>
          <a:p>
            <a:pPr marL="457200" indent="-457200">
              <a:buBlip>
                <a:blip r:embed="rId3"/>
              </a:buBlip>
            </a:pPr>
            <a:r>
              <a:rPr lang="en-US" altLang="fr-FR" sz="3200" dirty="0" err="1">
                <a:solidFill>
                  <a:srgbClr val="002060"/>
                </a:solidFill>
                <a:latin typeface="+mj-lt"/>
                <a:cs typeface="Arial" panose="020B0604020202020204" pitchFamily="34" charset="0"/>
              </a:rPr>
              <a:t>Trames</a:t>
            </a:r>
            <a:r>
              <a:rPr lang="en-US" altLang="fr-FR" sz="3200" dirty="0">
                <a:solidFill>
                  <a:srgbClr val="002060"/>
                </a:solidFill>
                <a:latin typeface="+mj-lt"/>
                <a:cs typeface="Arial" panose="020B0604020202020204" pitchFamily="34" charset="0"/>
              </a:rPr>
              <a:t> de </a:t>
            </a:r>
            <a:r>
              <a:rPr lang="en-US" altLang="fr-FR" sz="3200" dirty="0" err="1">
                <a:solidFill>
                  <a:srgbClr val="002060"/>
                </a:solidFill>
                <a:latin typeface="+mj-lt"/>
                <a:cs typeface="Arial" panose="020B0604020202020204" pitchFamily="34" charset="0"/>
              </a:rPr>
              <a:t>gestion</a:t>
            </a:r>
            <a:r>
              <a:rPr lang="en-US" altLang="fr-FR" sz="3200" dirty="0">
                <a:solidFill>
                  <a:srgbClr val="002060"/>
                </a:solidFill>
                <a:latin typeface="+mj-lt"/>
                <a:cs typeface="Arial" panose="020B0604020202020204" pitchFamily="34" charset="0"/>
              </a:rPr>
              <a:t> </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3607" y="3717032"/>
            <a:ext cx="6264696" cy="2629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ZoneTexte 1"/>
          <p:cNvSpPr txBox="1"/>
          <p:nvPr/>
        </p:nvSpPr>
        <p:spPr>
          <a:xfrm>
            <a:off x="248947" y="6453336"/>
            <a:ext cx="7213128" cy="369332"/>
          </a:xfrm>
          <a:prstGeom prst="rect">
            <a:avLst/>
          </a:prstGeom>
          <a:noFill/>
        </p:spPr>
        <p:txBody>
          <a:bodyPr wrap="none" rtlCol="0">
            <a:spAutoFit/>
          </a:bodyPr>
          <a:lstStyle/>
          <a:p>
            <a:r>
              <a:rPr lang="fr-FR" dirty="0"/>
              <a:t>* http://www.tutorial-reports.com/wireless/wlanwifi/wifi_architecture.php</a:t>
            </a:r>
          </a:p>
        </p:txBody>
      </p:sp>
      <p:sp>
        <p:nvSpPr>
          <p:cNvPr id="8" name="Title 1">
            <a:extLst>
              <a:ext uri="{FF2B5EF4-FFF2-40B4-BE49-F238E27FC236}">
                <a16:creationId xmlns:a16="http://schemas.microsoft.com/office/drawing/2014/main" id="{000E187D-693F-48D8-8EE9-D1865FF5BCEF}"/>
              </a:ext>
            </a:extLst>
          </p:cNvPr>
          <p:cNvSpPr txBox="1">
            <a:spLocks/>
          </p:cNvSpPr>
          <p:nvPr/>
        </p:nvSpPr>
        <p:spPr>
          <a:xfrm>
            <a:off x="645740" y="-184356"/>
            <a:ext cx="8174732"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3"/>
              </a:buBlip>
            </a:pPr>
            <a:r>
              <a:rPr lang="en-US" sz="4000" dirty="0">
                <a:latin typeface="+mn-lt"/>
              </a:rPr>
              <a:t>Format de la </a:t>
            </a:r>
            <a:r>
              <a:rPr lang="en-US" sz="4000" dirty="0" err="1">
                <a:latin typeface="+mn-lt"/>
              </a:rPr>
              <a:t>trame</a:t>
            </a:r>
            <a:r>
              <a:rPr lang="en-US" sz="4000" dirty="0">
                <a:latin typeface="+mn-lt"/>
              </a:rPr>
              <a:t> IEEE802.11 </a:t>
            </a:r>
            <a:r>
              <a:rPr lang="en-US" sz="3200" dirty="0">
                <a:latin typeface="+mn-lt"/>
              </a:rPr>
              <a:t>(7/7)</a:t>
            </a:r>
            <a:endParaRPr lang="fr-FR" sz="4000" dirty="0">
              <a:latin typeface="+mn-lt"/>
            </a:endParaRPr>
          </a:p>
        </p:txBody>
      </p:sp>
    </p:spTree>
    <p:extLst>
      <p:ext uri="{BB962C8B-B14F-4D97-AF65-F5344CB8AC3E}">
        <p14:creationId xmlns:p14="http://schemas.microsoft.com/office/powerpoint/2010/main" val="294442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67544" y="1772816"/>
            <a:ext cx="8208912" cy="3970318"/>
          </a:xfrm>
          <a:prstGeom prst="rect">
            <a:avLst/>
          </a:prstGeom>
          <a:noFill/>
        </p:spPr>
        <p:txBody>
          <a:bodyPr wrap="square" rtlCol="0">
            <a:spAutoFit/>
          </a:bodyPr>
          <a:lstStyle/>
          <a:p>
            <a:pPr marL="742950" lvl="2" indent="-285750">
              <a:buBlip>
                <a:blip r:embed="rId2"/>
              </a:buBlip>
            </a:pPr>
            <a:r>
              <a:rPr lang="fr-FR" dirty="0"/>
              <a:t>Comprend les réseaux sans fil offrant une zone de couverture correspondante à un réseau local d'entreprise, soit environ </a:t>
            </a:r>
            <a:r>
              <a:rPr lang="fr-FR" b="1" dirty="0">
                <a:solidFill>
                  <a:srgbClr val="C00000"/>
                </a:solidFill>
              </a:rPr>
              <a:t>100 mètres</a:t>
            </a:r>
            <a:r>
              <a:rPr lang="fr-FR" dirty="0"/>
              <a:t>.</a:t>
            </a:r>
          </a:p>
          <a:p>
            <a:pPr marL="742950" lvl="2" indent="-285750">
              <a:buBlip>
                <a:blip r:embed="rId2"/>
              </a:buBlip>
            </a:pPr>
            <a:r>
              <a:rPr lang="fr-FR" dirty="0"/>
              <a:t>Le but de ce réseau est d'interconnecter différentes machines qui sont situées sur un périmètre géographiquement restreint, semblable aux réseaux fixes de type LAN.</a:t>
            </a:r>
          </a:p>
          <a:p>
            <a:pPr marL="742950" lvl="2" indent="-285750">
              <a:buBlip>
                <a:blip r:embed="rId2"/>
              </a:buBlip>
            </a:pPr>
            <a:endParaRPr lang="fr-FR" dirty="0"/>
          </a:p>
          <a:p>
            <a:pPr marL="457200" lvl="2"/>
            <a:endParaRPr lang="fr-FR" dirty="0"/>
          </a:p>
          <a:p>
            <a:pPr marL="457200" lvl="2"/>
            <a:endParaRPr lang="fr-FR" dirty="0"/>
          </a:p>
          <a:p>
            <a:pPr marL="457200" lvl="2"/>
            <a:endParaRPr lang="fr-FR" dirty="0"/>
          </a:p>
          <a:p>
            <a:pPr marL="457200" lvl="2"/>
            <a:endParaRPr lang="fr-FR" dirty="0"/>
          </a:p>
          <a:p>
            <a:pPr marL="457200" lvl="2"/>
            <a:endParaRPr lang="fr-FR" dirty="0"/>
          </a:p>
          <a:p>
            <a:pPr marL="742950" lvl="2" indent="-285750">
              <a:buBlip>
                <a:blip r:embed="rId2"/>
              </a:buBlip>
            </a:pPr>
            <a:r>
              <a:rPr lang="fr-FR" dirty="0"/>
              <a:t>Les technologies utilisées sont : </a:t>
            </a:r>
            <a:r>
              <a:rPr lang="fr-FR" dirty="0" err="1"/>
              <a:t>WiFi</a:t>
            </a:r>
            <a:r>
              <a:rPr lang="fr-FR" dirty="0"/>
              <a:t> et HiperLAN2</a:t>
            </a:r>
          </a:p>
          <a:p>
            <a:endParaRPr lang="fr-FR" altLang="fr-FR" b="1" dirty="0"/>
          </a:p>
          <a:p>
            <a:pPr marL="0" lvl="1"/>
            <a:endParaRPr lang="en-US" altLang="fr-FR" b="1" dirty="0">
              <a:solidFill>
                <a:srgbClr val="5F5F5F"/>
              </a:solidFill>
              <a:cs typeface="Arial" panose="020B0604020202020204" pitchFamily="34" charset="0"/>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5</a:t>
            </a:fld>
            <a:endParaRPr lang="fr-F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3140968"/>
            <a:ext cx="5604259" cy="1324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Image 7" descr="http://sanarouissi.net/images/wifi2.jpg"/>
          <p:cNvPicPr/>
          <p:nvPr/>
        </p:nvPicPr>
        <p:blipFill>
          <a:blip r:embed="rId4">
            <a:extLst>
              <a:ext uri="{28A0092B-C50C-407E-A947-70E740481C1C}">
                <a14:useLocalDpi xmlns:a14="http://schemas.microsoft.com/office/drawing/2010/main" val="0"/>
              </a:ext>
            </a:extLst>
          </a:blip>
          <a:srcRect/>
          <a:stretch>
            <a:fillRect/>
          </a:stretch>
        </p:blipFill>
        <p:spPr bwMode="auto">
          <a:xfrm>
            <a:off x="2411760" y="5445224"/>
            <a:ext cx="4979670" cy="769620"/>
          </a:xfrm>
          <a:prstGeom prst="rect">
            <a:avLst/>
          </a:prstGeom>
          <a:noFill/>
          <a:ln>
            <a:noFill/>
          </a:ln>
        </p:spPr>
      </p:pic>
      <p:sp>
        <p:nvSpPr>
          <p:cNvPr id="9" name="Title 1"/>
          <p:cNvSpPr txBox="1">
            <a:spLocks/>
          </p:cNvSpPr>
          <p:nvPr/>
        </p:nvSpPr>
        <p:spPr>
          <a:xfrm>
            <a:off x="-756592" y="-184356"/>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5"/>
              </a:buBlip>
            </a:pPr>
            <a:r>
              <a:rPr lang="en-US" sz="4000" dirty="0">
                <a:latin typeface="+mn-lt"/>
              </a:rPr>
              <a:t>Typologies sans fil </a:t>
            </a:r>
            <a:r>
              <a:rPr lang="en-US" sz="3200" dirty="0">
                <a:latin typeface="+mn-lt"/>
              </a:rPr>
              <a:t>(2/4)</a:t>
            </a:r>
            <a:endParaRPr lang="fr-FR" sz="4000" dirty="0">
              <a:latin typeface="+mn-lt"/>
            </a:endParaRPr>
          </a:p>
        </p:txBody>
      </p:sp>
      <p:sp>
        <p:nvSpPr>
          <p:cNvPr id="11" name="ZoneTexte 10"/>
          <p:cNvSpPr txBox="1"/>
          <p:nvPr/>
        </p:nvSpPr>
        <p:spPr>
          <a:xfrm>
            <a:off x="247545" y="908720"/>
            <a:ext cx="8293012" cy="584775"/>
          </a:xfrm>
          <a:prstGeom prst="rect">
            <a:avLst/>
          </a:prstGeom>
          <a:noFill/>
        </p:spPr>
        <p:txBody>
          <a:bodyPr wrap="square" rtlCol="0">
            <a:spAutoFit/>
          </a:bodyPr>
          <a:lstStyle/>
          <a:p>
            <a:pPr marL="457200" indent="-457200">
              <a:buBlip>
                <a:blip r:embed="rId5"/>
              </a:buBlip>
            </a:pPr>
            <a:r>
              <a:rPr lang="en-US" altLang="fr-FR" sz="3200" dirty="0">
                <a:solidFill>
                  <a:srgbClr val="002060"/>
                </a:solidFill>
                <a:latin typeface="+mj-lt"/>
                <a:cs typeface="Arial" panose="020B0604020202020204" pitchFamily="34" charset="0"/>
              </a:rPr>
              <a:t>WLAN: Wireless Local Area Network</a:t>
            </a:r>
          </a:p>
        </p:txBody>
      </p:sp>
      <p:sp>
        <p:nvSpPr>
          <p:cNvPr id="2" name="TextBox 1"/>
          <p:cNvSpPr txBox="1"/>
          <p:nvPr/>
        </p:nvSpPr>
        <p:spPr>
          <a:xfrm>
            <a:off x="7620000" y="4142445"/>
            <a:ext cx="1213024" cy="646331"/>
          </a:xfrm>
          <a:prstGeom prst="rect">
            <a:avLst/>
          </a:prstGeom>
          <a:noFill/>
        </p:spPr>
        <p:txBody>
          <a:bodyPr wrap="none" rtlCol="0">
            <a:spAutoFit/>
          </a:bodyPr>
          <a:lstStyle/>
          <a:p>
            <a:pPr algn="ctr"/>
            <a:r>
              <a:rPr lang="fr-FR" dirty="0">
                <a:solidFill>
                  <a:srgbClr val="FF0000"/>
                </a:solidFill>
              </a:rPr>
              <a:t>Zone de </a:t>
            </a:r>
          </a:p>
          <a:p>
            <a:pPr algn="ctr"/>
            <a:r>
              <a:rPr lang="fr-FR" dirty="0">
                <a:solidFill>
                  <a:srgbClr val="FF0000"/>
                </a:solidFill>
              </a:rPr>
              <a:t>couverture</a:t>
            </a:r>
          </a:p>
        </p:txBody>
      </p:sp>
    </p:spTree>
    <p:extLst>
      <p:ext uri="{BB962C8B-B14F-4D97-AF65-F5344CB8AC3E}">
        <p14:creationId xmlns:p14="http://schemas.microsoft.com/office/powerpoint/2010/main" val="73937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67544" y="1493495"/>
            <a:ext cx="8208912" cy="4524315"/>
          </a:xfrm>
          <a:prstGeom prst="rect">
            <a:avLst/>
          </a:prstGeom>
          <a:noFill/>
        </p:spPr>
        <p:txBody>
          <a:bodyPr wrap="square" rtlCol="0">
            <a:spAutoFit/>
          </a:bodyPr>
          <a:lstStyle/>
          <a:p>
            <a:pPr lvl="1" indent="-457200" algn="just">
              <a:buBlip>
                <a:blip r:embed="rId3"/>
              </a:buBlip>
            </a:pPr>
            <a:r>
              <a:rPr lang="fr-FR" sz="2800" dirty="0">
                <a:solidFill>
                  <a:schemeClr val="bg1">
                    <a:lumMod val="50000"/>
                  </a:schemeClr>
                </a:solidFill>
              </a:rPr>
              <a:t>Wi-Fi (Wireless </a:t>
            </a:r>
            <a:r>
              <a:rPr lang="fr-FR" sz="2800" dirty="0" err="1">
                <a:solidFill>
                  <a:schemeClr val="bg1">
                    <a:lumMod val="50000"/>
                  </a:schemeClr>
                </a:solidFill>
              </a:rPr>
              <a:t>Fidelity</a:t>
            </a:r>
            <a:r>
              <a:rPr lang="fr-FR" sz="2800" dirty="0">
                <a:solidFill>
                  <a:schemeClr val="bg1">
                    <a:lumMod val="50000"/>
                  </a:schemeClr>
                </a:solidFill>
              </a:rPr>
              <a:t>) : La norme IEEE 802.11 </a:t>
            </a:r>
          </a:p>
          <a:p>
            <a:pPr marL="742950" lvl="2" indent="-285750" algn="just">
              <a:buBlip>
                <a:blip r:embed="rId4"/>
              </a:buBlip>
            </a:pPr>
            <a:r>
              <a:rPr lang="fr-FR" sz="2000" dirty="0"/>
              <a:t>Permet de relier des ordinateurs portables, des machines de bureau, des assistants personnels (PDA) ou tout type de périphérique à une liaison haut débit (11 Mbps ou supérieur) sur un rayon de plusieurs dizaines de mètres en intérieur (généralement entre une vingtaine et une cinquantaine de mètres) à plusieurs centaines de mètres en environnement ouvert.</a:t>
            </a:r>
          </a:p>
          <a:p>
            <a:pPr marL="742950" lvl="2" indent="-285750" algn="just">
              <a:buBlip>
                <a:blip r:embed="rId4"/>
              </a:buBlip>
            </a:pPr>
            <a:r>
              <a:rPr lang="fr-FR" sz="2000" dirty="0"/>
              <a:t>Il est possible d'utiliser n'importe quel protocole de haut niveau sur un réseau sans fil </a:t>
            </a:r>
            <a:r>
              <a:rPr lang="fr-FR" sz="2000" dirty="0" err="1"/>
              <a:t>WiFi</a:t>
            </a:r>
            <a:r>
              <a:rPr lang="fr-FR" sz="2000" dirty="0"/>
              <a:t> au même titre que sur un réseau Ethernet.</a:t>
            </a:r>
          </a:p>
          <a:p>
            <a:pPr marL="742950" lvl="2" indent="-285750" algn="just">
              <a:buBlip>
                <a:blip r:embed="rId4"/>
              </a:buBlip>
            </a:pPr>
            <a:r>
              <a:rPr lang="fr-FR" sz="2000" dirty="0"/>
              <a:t> Communication radio dans la zone libre de 2.4 GHz.</a:t>
            </a:r>
          </a:p>
          <a:p>
            <a:pPr marL="742950" lvl="2" indent="-285750" algn="just">
              <a:buBlip>
                <a:blip r:embed="rId4"/>
              </a:buBlip>
            </a:pPr>
            <a:r>
              <a:rPr lang="fr-FR" sz="2000" dirty="0"/>
              <a:t> Portée : 50 à 600 mètres</a:t>
            </a:r>
          </a:p>
          <a:p>
            <a:pPr marL="742950" lvl="2" indent="-285750" algn="just">
              <a:buBlip>
                <a:blip r:embed="rId4"/>
              </a:buBlip>
            </a:pPr>
            <a:r>
              <a:rPr lang="fr-FR" sz="2000" dirty="0"/>
              <a:t>La norme </a:t>
            </a:r>
            <a:r>
              <a:rPr lang="fr-FR" sz="2000" i="1" dirty="0"/>
              <a:t>IEEE 802.11</a:t>
            </a:r>
            <a:r>
              <a:rPr lang="fr-FR" sz="2000" dirty="0"/>
              <a:t> est en réalité la norme initiale offrant des débits de 1 ou 2 Mbps. </a:t>
            </a:r>
          </a:p>
          <a:p>
            <a:pPr marL="457200" lvl="2" algn="just"/>
            <a:endParaRPr lang="fr-FR" sz="2000" dirty="0"/>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6</a:t>
            </a:fld>
            <a:endParaRPr lang="fr-FR"/>
          </a:p>
        </p:txBody>
      </p:sp>
      <p:sp>
        <p:nvSpPr>
          <p:cNvPr id="8" name="Title 1"/>
          <p:cNvSpPr txBox="1">
            <a:spLocks/>
          </p:cNvSpPr>
          <p:nvPr/>
        </p:nvSpPr>
        <p:spPr>
          <a:xfrm>
            <a:off x="-756592" y="-184356"/>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5"/>
              </a:buBlip>
            </a:pPr>
            <a:r>
              <a:rPr lang="en-US" sz="4000" dirty="0">
                <a:latin typeface="+mn-lt"/>
              </a:rPr>
              <a:t>Typologies sans fil </a:t>
            </a:r>
            <a:r>
              <a:rPr lang="en-US" sz="3200" dirty="0"/>
              <a:t>(3/4)</a:t>
            </a:r>
            <a:endParaRPr lang="fr-FR" sz="4000" dirty="0">
              <a:latin typeface="+mn-lt"/>
            </a:endParaRPr>
          </a:p>
        </p:txBody>
      </p:sp>
      <p:sp>
        <p:nvSpPr>
          <p:cNvPr id="9" name="ZoneTexte 8"/>
          <p:cNvSpPr txBox="1"/>
          <p:nvPr/>
        </p:nvSpPr>
        <p:spPr>
          <a:xfrm>
            <a:off x="247545" y="908720"/>
            <a:ext cx="8293012" cy="584775"/>
          </a:xfrm>
          <a:prstGeom prst="rect">
            <a:avLst/>
          </a:prstGeom>
          <a:noFill/>
        </p:spPr>
        <p:txBody>
          <a:bodyPr wrap="square" rtlCol="0">
            <a:spAutoFit/>
          </a:bodyPr>
          <a:lstStyle/>
          <a:p>
            <a:pPr marL="457200" indent="-457200">
              <a:buBlip>
                <a:blip r:embed="rId5"/>
              </a:buBlip>
            </a:pPr>
            <a:r>
              <a:rPr lang="en-US" altLang="fr-FR" sz="3200" dirty="0">
                <a:solidFill>
                  <a:srgbClr val="002060"/>
                </a:solidFill>
                <a:latin typeface="+mj-lt"/>
                <a:cs typeface="Arial" panose="020B0604020202020204" pitchFamily="34" charset="0"/>
              </a:rPr>
              <a:t>WLAN: Wireless Local Area Network</a:t>
            </a:r>
          </a:p>
        </p:txBody>
      </p:sp>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70867" y="650186"/>
            <a:ext cx="1369690" cy="982042"/>
          </a:xfrm>
          <a:prstGeom prst="rect">
            <a:avLst/>
          </a:prstGeom>
        </p:spPr>
      </p:pic>
    </p:spTree>
    <p:extLst>
      <p:ext uri="{BB962C8B-B14F-4D97-AF65-F5344CB8AC3E}">
        <p14:creationId xmlns:p14="http://schemas.microsoft.com/office/powerpoint/2010/main" val="257484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67544" y="1493495"/>
            <a:ext cx="8208912" cy="3939540"/>
          </a:xfrm>
          <a:prstGeom prst="rect">
            <a:avLst/>
          </a:prstGeom>
          <a:noFill/>
        </p:spPr>
        <p:txBody>
          <a:bodyPr wrap="square" rtlCol="0">
            <a:spAutoFit/>
          </a:bodyPr>
          <a:lstStyle/>
          <a:p>
            <a:pPr lvl="1" indent="-457200" algn="just">
              <a:buBlip>
                <a:blip r:embed="rId2"/>
              </a:buBlip>
            </a:pPr>
            <a:r>
              <a:rPr lang="fr-FR" sz="2800" dirty="0">
                <a:solidFill>
                  <a:schemeClr val="bg1">
                    <a:lumMod val="50000"/>
                  </a:schemeClr>
                </a:solidFill>
              </a:rPr>
              <a:t>Wi-Fi (Wireless </a:t>
            </a:r>
            <a:r>
              <a:rPr lang="fr-FR" sz="2800" dirty="0" err="1">
                <a:solidFill>
                  <a:schemeClr val="bg1">
                    <a:lumMod val="50000"/>
                  </a:schemeClr>
                </a:solidFill>
              </a:rPr>
              <a:t>Fidelity</a:t>
            </a:r>
            <a:r>
              <a:rPr lang="fr-FR" sz="2800" dirty="0">
                <a:solidFill>
                  <a:schemeClr val="bg1">
                    <a:lumMod val="50000"/>
                  </a:schemeClr>
                </a:solidFill>
              </a:rPr>
              <a:t>) : La norme IEEE 802.11 </a:t>
            </a:r>
            <a:endParaRPr lang="fr-FR" dirty="0"/>
          </a:p>
          <a:p>
            <a:pPr marL="742950" lvl="2" indent="-285750" algn="just">
              <a:buBlip>
                <a:blip r:embed="rId3"/>
              </a:buBlip>
            </a:pPr>
            <a:r>
              <a:rPr lang="fr-FR" sz="2400" dirty="0"/>
              <a:t>Des révisions ont été apportées à la norme originale afin:</a:t>
            </a:r>
          </a:p>
          <a:p>
            <a:pPr marL="457200" lvl="2" algn="just"/>
            <a:endParaRPr lang="fr-FR" sz="2400" dirty="0"/>
          </a:p>
          <a:p>
            <a:pPr marL="800100" lvl="1" algn="just">
              <a:buFont typeface="Wingdings" pitchFamily="2" charset="2"/>
              <a:buChar char="ü"/>
            </a:pPr>
            <a:r>
              <a:rPr lang="fr-FR" sz="2400" dirty="0"/>
              <a:t>d'optimiser le débit (c'est le cas des normes 802.11a, 802.11b et 802.11g, appelées normes 802.11 physiques) </a:t>
            </a:r>
          </a:p>
          <a:p>
            <a:pPr marL="800100" lvl="1" algn="just"/>
            <a:endParaRPr lang="fr-FR" sz="2400" dirty="0"/>
          </a:p>
          <a:p>
            <a:pPr marL="800100" lvl="1" algn="just">
              <a:buFont typeface="Wingdings" pitchFamily="2" charset="2"/>
              <a:buChar char="ü"/>
            </a:pPr>
            <a:r>
              <a:rPr lang="fr-FR" sz="2400" dirty="0"/>
              <a:t>ou bien préciser des éléments afin d'assurer une meilleure sécurité ou une meilleure interopérabilité.</a:t>
            </a:r>
          </a:p>
          <a:p>
            <a:pPr algn="just"/>
            <a:endParaRPr lang="fr-FR" dirty="0"/>
          </a:p>
          <a:p>
            <a:pPr marL="0" lvl="1" algn="just"/>
            <a:endParaRPr lang="fr-FR" altLang="fr-FR" b="1" dirty="0"/>
          </a:p>
          <a:p>
            <a:pPr marL="0" lvl="1" algn="just"/>
            <a:endParaRPr lang="en-US" altLang="fr-FR" b="1" dirty="0">
              <a:solidFill>
                <a:srgbClr val="5F5F5F"/>
              </a:solidFill>
              <a:cs typeface="Arial" panose="020B0604020202020204" pitchFamily="34" charset="0"/>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7</a:t>
            </a:fld>
            <a:endParaRPr lang="fr-FR"/>
          </a:p>
        </p:txBody>
      </p:sp>
      <p:sp>
        <p:nvSpPr>
          <p:cNvPr id="8" name="Title 1"/>
          <p:cNvSpPr txBox="1">
            <a:spLocks/>
          </p:cNvSpPr>
          <p:nvPr/>
        </p:nvSpPr>
        <p:spPr>
          <a:xfrm>
            <a:off x="-756592" y="-184356"/>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4"/>
              </a:buBlip>
            </a:pPr>
            <a:r>
              <a:rPr lang="en-US" sz="4000" dirty="0">
                <a:latin typeface="+mn-lt"/>
              </a:rPr>
              <a:t>Typologies sans fil </a:t>
            </a:r>
            <a:r>
              <a:rPr lang="en-US" sz="3200" dirty="0"/>
              <a:t>(4/4)</a:t>
            </a:r>
            <a:endParaRPr lang="fr-FR" sz="4000" dirty="0">
              <a:latin typeface="+mn-lt"/>
            </a:endParaRPr>
          </a:p>
        </p:txBody>
      </p:sp>
      <p:sp>
        <p:nvSpPr>
          <p:cNvPr id="9" name="ZoneTexte 8"/>
          <p:cNvSpPr txBox="1"/>
          <p:nvPr/>
        </p:nvSpPr>
        <p:spPr>
          <a:xfrm>
            <a:off x="247545" y="908720"/>
            <a:ext cx="8293012" cy="584775"/>
          </a:xfrm>
          <a:prstGeom prst="rect">
            <a:avLst/>
          </a:prstGeom>
          <a:noFill/>
        </p:spPr>
        <p:txBody>
          <a:bodyPr wrap="square" rtlCol="0">
            <a:spAutoFit/>
          </a:bodyPr>
          <a:lstStyle/>
          <a:p>
            <a:pPr marL="457200" indent="-457200">
              <a:buBlip>
                <a:blip r:embed="rId4"/>
              </a:buBlip>
            </a:pPr>
            <a:r>
              <a:rPr lang="en-US" altLang="fr-FR" sz="3200" dirty="0">
                <a:solidFill>
                  <a:srgbClr val="002060"/>
                </a:solidFill>
                <a:latin typeface="+mj-lt"/>
                <a:cs typeface="Arial" panose="020B0604020202020204" pitchFamily="34" charset="0"/>
              </a:rPr>
              <a:t>WLAN: Wireless Local Area Network</a:t>
            </a:r>
          </a:p>
        </p:txBody>
      </p:sp>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0867" y="650186"/>
            <a:ext cx="1369690" cy="982042"/>
          </a:xfrm>
          <a:prstGeom prst="rect">
            <a:avLst/>
          </a:prstGeom>
        </p:spPr>
      </p:pic>
    </p:spTree>
    <p:extLst>
      <p:ext uri="{BB962C8B-B14F-4D97-AF65-F5344CB8AC3E}">
        <p14:creationId xmlns:p14="http://schemas.microsoft.com/office/powerpoint/2010/main" val="4078740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ZoneTexte 73"/>
          <p:cNvSpPr txBox="1"/>
          <p:nvPr/>
        </p:nvSpPr>
        <p:spPr>
          <a:xfrm>
            <a:off x="3707904" y="5351437"/>
            <a:ext cx="2524256" cy="892552"/>
          </a:xfrm>
          <a:prstGeom prst="rect">
            <a:avLst/>
          </a:prstGeom>
          <a:noFill/>
        </p:spPr>
        <p:txBody>
          <a:bodyPr wrap="square" rtlCol="0">
            <a:spAutoFit/>
          </a:bodyPr>
          <a:lstStyle/>
          <a:p>
            <a:pPr algn="ctr"/>
            <a:r>
              <a:rPr lang="en-US" altLang="fr-FR" sz="2000" dirty="0">
                <a:solidFill>
                  <a:srgbClr val="C00000"/>
                </a:solidFill>
                <a:latin typeface="+mj-lt"/>
                <a:cs typeface="Arial" panose="020B0604020202020204" pitchFamily="34" charset="0"/>
              </a:rPr>
              <a:t> La </a:t>
            </a:r>
            <a:r>
              <a:rPr lang="en-US" altLang="fr-FR" sz="2000" dirty="0" err="1">
                <a:solidFill>
                  <a:srgbClr val="C00000"/>
                </a:solidFill>
                <a:latin typeface="+mj-lt"/>
                <a:cs typeface="Arial" panose="020B0604020202020204" pitchFamily="34" charset="0"/>
              </a:rPr>
              <a:t>bande</a:t>
            </a:r>
            <a:r>
              <a:rPr lang="en-US" altLang="fr-FR" sz="2000" dirty="0">
                <a:solidFill>
                  <a:srgbClr val="C00000"/>
                </a:solidFill>
                <a:latin typeface="+mj-lt"/>
                <a:cs typeface="Arial" panose="020B0604020202020204" pitchFamily="34" charset="0"/>
              </a:rPr>
              <a:t> ISM </a:t>
            </a:r>
            <a:r>
              <a:rPr lang="en-US" altLang="fr-FR" sz="1600" dirty="0">
                <a:solidFill>
                  <a:srgbClr val="C00000"/>
                </a:solidFill>
                <a:latin typeface="+mj-lt"/>
                <a:cs typeface="Arial" panose="020B0604020202020204" pitchFamily="34" charset="0"/>
              </a:rPr>
              <a:t>(Industrial, Scientific and Medical)</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155665"/>
            <a:ext cx="8458661"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ZoneTexte 5"/>
          <p:cNvSpPr txBox="1"/>
          <p:nvPr/>
        </p:nvSpPr>
        <p:spPr>
          <a:xfrm>
            <a:off x="6232160" y="5370745"/>
            <a:ext cx="2524256" cy="892552"/>
          </a:xfrm>
          <a:prstGeom prst="rect">
            <a:avLst/>
          </a:prstGeom>
          <a:noFill/>
        </p:spPr>
        <p:txBody>
          <a:bodyPr wrap="square" rtlCol="0">
            <a:spAutoFit/>
          </a:bodyPr>
          <a:lstStyle/>
          <a:p>
            <a:pPr algn="ctr"/>
            <a:r>
              <a:rPr lang="en-US" altLang="fr-FR" sz="2000" dirty="0">
                <a:solidFill>
                  <a:srgbClr val="C00000"/>
                </a:solidFill>
                <a:latin typeface="+mj-lt"/>
                <a:cs typeface="Arial" panose="020B0604020202020204" pitchFamily="34" charset="0"/>
              </a:rPr>
              <a:t> La </a:t>
            </a:r>
            <a:r>
              <a:rPr lang="en-US" altLang="fr-FR" sz="2000" dirty="0" err="1">
                <a:solidFill>
                  <a:srgbClr val="C00000"/>
                </a:solidFill>
                <a:latin typeface="+mj-lt"/>
                <a:cs typeface="Arial" panose="020B0604020202020204" pitchFamily="34" charset="0"/>
              </a:rPr>
              <a:t>bande</a:t>
            </a:r>
            <a:r>
              <a:rPr lang="en-US" altLang="fr-FR" sz="2000" dirty="0">
                <a:solidFill>
                  <a:srgbClr val="C00000"/>
                </a:solidFill>
                <a:latin typeface="+mj-lt"/>
                <a:cs typeface="Arial" panose="020B0604020202020204" pitchFamily="34" charset="0"/>
              </a:rPr>
              <a:t> U-NII</a:t>
            </a:r>
          </a:p>
          <a:p>
            <a:pPr algn="ctr"/>
            <a:r>
              <a:rPr lang="fr-FR" sz="1600" dirty="0">
                <a:solidFill>
                  <a:srgbClr val="FF0000"/>
                </a:solidFill>
              </a:rPr>
              <a:t> (</a:t>
            </a:r>
            <a:r>
              <a:rPr lang="fr-FR" sz="1600" dirty="0" err="1">
                <a:solidFill>
                  <a:srgbClr val="FF0000"/>
                </a:solidFill>
              </a:rPr>
              <a:t>Unlicenced</a:t>
            </a:r>
            <a:r>
              <a:rPr lang="fr-FR" sz="1600" dirty="0">
                <a:solidFill>
                  <a:srgbClr val="FF0000"/>
                </a:solidFill>
              </a:rPr>
              <a:t>-National Information Infrastructure)</a:t>
            </a:r>
            <a:endParaRPr lang="en-US" altLang="fr-FR" sz="1600" dirty="0">
              <a:solidFill>
                <a:srgbClr val="FF0000"/>
              </a:solidFill>
              <a:latin typeface="+mj-lt"/>
              <a:cs typeface="Arial" panose="020B0604020202020204" pitchFamily="34" charset="0"/>
            </a:endParaRPr>
          </a:p>
        </p:txBody>
      </p:sp>
      <p:sp>
        <p:nvSpPr>
          <p:cNvPr id="7" name="Title 1">
            <a:extLst>
              <a:ext uri="{FF2B5EF4-FFF2-40B4-BE49-F238E27FC236}">
                <a16:creationId xmlns:a16="http://schemas.microsoft.com/office/drawing/2014/main" id="{616024E3-9CA9-4B64-B002-8A45BB60BC0E}"/>
              </a:ext>
            </a:extLst>
          </p:cNvPr>
          <p:cNvSpPr txBox="1">
            <a:spLocks/>
          </p:cNvSpPr>
          <p:nvPr/>
        </p:nvSpPr>
        <p:spPr>
          <a:xfrm>
            <a:off x="-324544" y="-184356"/>
            <a:ext cx="7886700"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4"/>
              </a:buBlip>
            </a:pPr>
            <a:r>
              <a:rPr lang="en-US" sz="4000" dirty="0" err="1">
                <a:latin typeface="+mn-lt"/>
              </a:rPr>
              <a:t>Bandes</a:t>
            </a:r>
            <a:r>
              <a:rPr lang="en-US" sz="4000" dirty="0">
                <a:latin typeface="+mn-lt"/>
              </a:rPr>
              <a:t> de </a:t>
            </a:r>
            <a:r>
              <a:rPr lang="en-US" sz="4000" dirty="0" err="1">
                <a:latin typeface="+mn-lt"/>
              </a:rPr>
              <a:t>fréquences</a:t>
            </a:r>
            <a:r>
              <a:rPr lang="en-US" sz="4000" dirty="0">
                <a:latin typeface="+mn-lt"/>
              </a:rPr>
              <a:t> </a:t>
            </a:r>
            <a:r>
              <a:rPr lang="en-US" sz="3200" dirty="0">
                <a:latin typeface="+mn-lt"/>
              </a:rPr>
              <a:t>(2/2) </a:t>
            </a:r>
            <a:endParaRPr lang="fr-FR" sz="4000" dirty="0">
              <a:latin typeface="+mn-lt"/>
            </a:endParaRPr>
          </a:p>
        </p:txBody>
      </p:sp>
    </p:spTree>
    <p:extLst>
      <p:ext uri="{BB962C8B-B14F-4D97-AF65-F5344CB8AC3E}">
        <p14:creationId xmlns:p14="http://schemas.microsoft.com/office/powerpoint/2010/main" val="377124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467543" y="980728"/>
            <a:ext cx="8246741" cy="2862322"/>
          </a:xfrm>
          <a:prstGeom prst="rect">
            <a:avLst/>
          </a:prstGeom>
          <a:noFill/>
        </p:spPr>
        <p:txBody>
          <a:bodyPr wrap="square" rtlCol="0">
            <a:spAutoFit/>
          </a:bodyPr>
          <a:lstStyle/>
          <a:p>
            <a:pPr marL="742950" lvl="2" indent="-285750" algn="just">
              <a:buBlip>
                <a:blip r:embed="rId2"/>
              </a:buBlip>
            </a:pPr>
            <a:r>
              <a:rPr lang="fr-FR" sz="2000" dirty="0"/>
              <a:t>Les machines dans un WLAN communiquent entre-elles via des signaux émis par leurs antennes. </a:t>
            </a:r>
          </a:p>
          <a:p>
            <a:pPr marL="742950" lvl="2" indent="-285750" algn="just">
              <a:buBlip>
                <a:blip r:embed="rId2"/>
              </a:buBlip>
            </a:pPr>
            <a:r>
              <a:rPr lang="fr-FR" sz="2000" dirty="0"/>
              <a:t>Toute machine doit donc être équipée d'une telle antenne. </a:t>
            </a:r>
          </a:p>
          <a:p>
            <a:pPr marL="742950" lvl="2" indent="-285750" algn="just">
              <a:buBlip>
                <a:blip r:embed="rId2"/>
              </a:buBlip>
            </a:pPr>
            <a:r>
              <a:rPr lang="fr-FR" sz="2000" dirty="0"/>
              <a:t>La communication peut se faire selon différents modes, nécessitant le cas échéant un équipement supplémentaire, appelé «point d'accès »</a:t>
            </a:r>
            <a:endParaRPr lang="fr-FR" sz="2000" b="1" dirty="0"/>
          </a:p>
          <a:p>
            <a:pPr marL="742950" lvl="2" indent="-285750" algn="just">
              <a:buBlip>
                <a:blip r:embed="rId2"/>
              </a:buBlip>
            </a:pPr>
            <a:r>
              <a:rPr lang="fr-FR" sz="2000" dirty="0"/>
              <a:t>Un réseau sans fil peut opérer selon deux modes:</a:t>
            </a:r>
          </a:p>
          <a:p>
            <a:pPr marL="1069975" lvl="2" indent="-285750" algn="just">
              <a:buBlip>
                <a:blip r:embed="rId2"/>
              </a:buBlip>
            </a:pPr>
            <a:r>
              <a:rPr lang="fr-FR" altLang="fr-FR" sz="2000" b="1" dirty="0">
                <a:solidFill>
                  <a:srgbClr val="C00000"/>
                </a:solidFill>
              </a:rPr>
              <a:t>Ad hoc</a:t>
            </a:r>
          </a:p>
          <a:p>
            <a:pPr marL="1069975" lvl="2" indent="-285750" algn="just">
              <a:buBlip>
                <a:blip r:embed="rId2"/>
              </a:buBlip>
            </a:pPr>
            <a:r>
              <a:rPr lang="fr-FR" altLang="fr-FR" sz="2000" b="1" dirty="0">
                <a:solidFill>
                  <a:srgbClr val="C00000"/>
                </a:solidFill>
              </a:rPr>
              <a:t>Avec infrastructure</a:t>
            </a:r>
          </a:p>
          <a:p>
            <a:pPr marL="0" lvl="1" algn="just"/>
            <a:endParaRPr lang="en-US" altLang="fr-FR" sz="2000" b="1" dirty="0">
              <a:solidFill>
                <a:srgbClr val="5F5F5F"/>
              </a:solidFill>
              <a:cs typeface="Arial" panose="020B0604020202020204" pitchFamily="34" charset="0"/>
            </a:endParaRPr>
          </a:p>
        </p:txBody>
      </p:sp>
      <p:sp>
        <p:nvSpPr>
          <p:cNvPr id="13" name="Espace réservé du numéro de diapositive 12"/>
          <p:cNvSpPr>
            <a:spLocks noGrp="1"/>
          </p:cNvSpPr>
          <p:nvPr>
            <p:ph type="sldNum" sz="quarter" idx="12"/>
          </p:nvPr>
        </p:nvSpPr>
        <p:spPr/>
        <p:txBody>
          <a:bodyPr/>
          <a:lstStyle/>
          <a:p>
            <a:fld id="{F1EE9EF7-1663-4D5E-BC81-A13CBDA11409}" type="slidenum">
              <a:rPr lang="fr-FR" smtClean="0"/>
              <a:pPr/>
              <a:t>9</a:t>
            </a:fld>
            <a:endParaRPr lang="fr-FR"/>
          </a:p>
        </p:txBody>
      </p:sp>
      <p:sp>
        <p:nvSpPr>
          <p:cNvPr id="7" name="Title 1"/>
          <p:cNvSpPr txBox="1">
            <a:spLocks/>
          </p:cNvSpPr>
          <p:nvPr/>
        </p:nvSpPr>
        <p:spPr>
          <a:xfrm>
            <a:off x="-36512" y="-184356"/>
            <a:ext cx="9577064" cy="13255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571500" indent="-571500">
              <a:buBlip>
                <a:blip r:embed="rId3"/>
              </a:buBlip>
            </a:pPr>
            <a:r>
              <a:rPr lang="en-US" sz="4000" dirty="0">
                <a:latin typeface="+mn-lt"/>
              </a:rPr>
              <a:t>Modes de communication sans fil </a:t>
            </a:r>
            <a:r>
              <a:rPr lang="en-US" sz="3200" dirty="0">
                <a:latin typeface="+mn-lt"/>
              </a:rPr>
              <a:t>(1/7)</a:t>
            </a:r>
            <a:endParaRPr lang="fr-FR" sz="4000" dirty="0">
              <a:latin typeface="+mn-lt"/>
            </a:endParaRPr>
          </a:p>
        </p:txBody>
      </p:sp>
      <p:pic>
        <p:nvPicPr>
          <p:cNvPr id="2" name="Image 1">
            <a:extLst>
              <a:ext uri="{FF2B5EF4-FFF2-40B4-BE49-F238E27FC236}">
                <a16:creationId xmlns:a16="http://schemas.microsoft.com/office/drawing/2014/main" id="{5A3DB354-0DE6-4FB7-80E6-4F464E18AD71}"/>
              </a:ext>
            </a:extLst>
          </p:cNvPr>
          <p:cNvPicPr>
            <a:picLocks noChangeAspect="1"/>
          </p:cNvPicPr>
          <p:nvPr/>
        </p:nvPicPr>
        <p:blipFill>
          <a:blip r:embed="rId4"/>
          <a:stretch>
            <a:fillRect/>
          </a:stretch>
        </p:blipFill>
        <p:spPr>
          <a:xfrm>
            <a:off x="1043608" y="3821377"/>
            <a:ext cx="2637793" cy="1800200"/>
          </a:xfrm>
          <a:prstGeom prst="rect">
            <a:avLst/>
          </a:prstGeom>
        </p:spPr>
      </p:pic>
      <p:pic>
        <p:nvPicPr>
          <p:cNvPr id="3" name="Image 2">
            <a:extLst>
              <a:ext uri="{FF2B5EF4-FFF2-40B4-BE49-F238E27FC236}">
                <a16:creationId xmlns:a16="http://schemas.microsoft.com/office/drawing/2014/main" id="{9E3CB905-B859-4CAA-811D-F1E857B4550B}"/>
              </a:ext>
            </a:extLst>
          </p:cNvPr>
          <p:cNvPicPr>
            <a:picLocks noChangeAspect="1"/>
          </p:cNvPicPr>
          <p:nvPr/>
        </p:nvPicPr>
        <p:blipFill>
          <a:blip r:embed="rId5"/>
          <a:stretch>
            <a:fillRect/>
          </a:stretch>
        </p:blipFill>
        <p:spPr>
          <a:xfrm>
            <a:off x="5121561" y="3998930"/>
            <a:ext cx="2808312" cy="1825403"/>
          </a:xfrm>
          <a:prstGeom prst="rect">
            <a:avLst/>
          </a:prstGeom>
        </p:spPr>
      </p:pic>
      <p:sp>
        <p:nvSpPr>
          <p:cNvPr id="4" name="ZoneTexte 3">
            <a:extLst>
              <a:ext uri="{FF2B5EF4-FFF2-40B4-BE49-F238E27FC236}">
                <a16:creationId xmlns:a16="http://schemas.microsoft.com/office/drawing/2014/main" id="{1877B3F9-8F88-4D03-A53C-9035A657DF20}"/>
              </a:ext>
            </a:extLst>
          </p:cNvPr>
          <p:cNvSpPr txBox="1"/>
          <p:nvPr/>
        </p:nvSpPr>
        <p:spPr>
          <a:xfrm>
            <a:off x="1475656" y="5692606"/>
            <a:ext cx="1443024" cy="369332"/>
          </a:xfrm>
          <a:prstGeom prst="rect">
            <a:avLst/>
          </a:prstGeom>
          <a:noFill/>
        </p:spPr>
        <p:txBody>
          <a:bodyPr wrap="none" rtlCol="0">
            <a:spAutoFit/>
          </a:bodyPr>
          <a:lstStyle/>
          <a:p>
            <a:r>
              <a:rPr lang="fr-FR" dirty="0"/>
              <a:t>Mode Ad hoc</a:t>
            </a:r>
          </a:p>
        </p:txBody>
      </p:sp>
      <p:sp>
        <p:nvSpPr>
          <p:cNvPr id="9" name="ZoneTexte 8">
            <a:extLst>
              <a:ext uri="{FF2B5EF4-FFF2-40B4-BE49-F238E27FC236}">
                <a16:creationId xmlns:a16="http://schemas.microsoft.com/office/drawing/2014/main" id="{B0A33F55-36AD-4F14-83FE-6CFF53BD7611}"/>
              </a:ext>
            </a:extLst>
          </p:cNvPr>
          <p:cNvSpPr txBox="1"/>
          <p:nvPr/>
        </p:nvSpPr>
        <p:spPr>
          <a:xfrm>
            <a:off x="5868144" y="5661248"/>
            <a:ext cx="2553776" cy="369332"/>
          </a:xfrm>
          <a:prstGeom prst="rect">
            <a:avLst/>
          </a:prstGeom>
          <a:noFill/>
        </p:spPr>
        <p:txBody>
          <a:bodyPr wrap="none" rtlCol="0">
            <a:spAutoFit/>
          </a:bodyPr>
          <a:lstStyle/>
          <a:p>
            <a:r>
              <a:rPr lang="fr-FR" dirty="0"/>
              <a:t>Mode avec infrastructure</a:t>
            </a:r>
          </a:p>
        </p:txBody>
      </p:sp>
    </p:spTree>
    <p:extLst>
      <p:ext uri="{BB962C8B-B14F-4D97-AF65-F5344CB8AC3E}">
        <p14:creationId xmlns:p14="http://schemas.microsoft.com/office/powerpoint/2010/main" val="10748125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9065</TotalTime>
  <Words>3297</Words>
  <Application>Microsoft Office PowerPoint</Application>
  <PresentationFormat>Affichage à l'écran (4:3)</PresentationFormat>
  <Paragraphs>497</Paragraphs>
  <Slides>40</Slides>
  <Notes>6</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40</vt:i4>
      </vt:variant>
    </vt:vector>
  </HeadingPairs>
  <TitlesOfParts>
    <vt:vector size="49" baseType="lpstr">
      <vt:lpstr>Arial</vt:lpstr>
      <vt:lpstr>Calibri</vt:lpstr>
      <vt:lpstr>Symbol</vt:lpstr>
      <vt:lpstr>Tahoma</vt:lpstr>
      <vt:lpstr>Times New Roman</vt:lpstr>
      <vt:lpstr>Verdana_2579_0_02121629</vt:lpstr>
      <vt:lpstr>Wingdings</vt:lpstr>
      <vt:lpstr>Thème Office</vt:lpstr>
      <vt:lpstr>Image bitmap</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faten</dc:creator>
  <cp:lastModifiedBy>Meriem</cp:lastModifiedBy>
  <cp:revision>829</cp:revision>
  <dcterms:created xsi:type="dcterms:W3CDTF">2015-11-04T10:15:52Z</dcterms:created>
  <dcterms:modified xsi:type="dcterms:W3CDTF">2019-02-28T11:39:22Z</dcterms:modified>
</cp:coreProperties>
</file>