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9bcc5a0a9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9bcc5a0a9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9bcc5a0a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9bcc5a0a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9bcc5a0a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9bcc5a0a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9bcc5a0a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9bcc5a0a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9bcc5a0a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9bcc5a0a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9bcc5a0a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9bcc5a0a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9bcc5a0a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9bcc5a0a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9bcc5a0a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99bcc5a0a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9bcc5a0a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9bcc5a0a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9bcc5a0a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99bcc5a0a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9bcc5a0a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9bcc5a0a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9bcc5a0a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9bcc5a0a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9bcc5a0a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99bcc5a0a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9bcc5a0a9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9bcc5a0a9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9bcc5a0a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9bcc5a0a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9bcc5a0a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9bcc5a0a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99bcc5a0a9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99bcc5a0a9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9bcc5a0a9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9bcc5a0a9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9bcc5a0a9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9bcc5a0a9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99bcc5a0a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99bcc5a0a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9bcc5a0a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9bcc5a0a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9bcc5a0a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9bcc5a0a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99bcc5a0a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99bcc5a0a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9bcc5a0a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99bcc5a0a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9bcc5a0a9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9bcc5a0a9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9bcc5a0a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9bcc5a0a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9bcc5a0a9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9bcc5a0a9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9bcc5a0a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9bcc5a0a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9bcc5a0a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9bcc5a0a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9bcc5a0a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9bcc5a0a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5.jpg"/><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jpg"/><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5212300" y="2153825"/>
            <a:ext cx="37476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 Home Presentation</a:t>
            </a:r>
            <a:endParaRPr/>
          </a:p>
        </p:txBody>
      </p:sp>
      <p:sp>
        <p:nvSpPr>
          <p:cNvPr id="135" name="Google Shape;135;p13"/>
          <p:cNvSpPr txBox="1"/>
          <p:nvPr>
            <p:ph idx="1" type="subTitle"/>
          </p:nvPr>
        </p:nvSpPr>
        <p:spPr>
          <a:xfrm>
            <a:off x="5212300" y="42494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Henry Izere</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1.6 Time and Space Complexities</a:t>
            </a:r>
            <a:endParaRPr/>
          </a:p>
        </p:txBody>
      </p:sp>
      <p:sp>
        <p:nvSpPr>
          <p:cNvPr id="196" name="Google Shape;196;p22"/>
          <p:cNvSpPr txBox="1"/>
          <p:nvPr>
            <p:ph idx="1" type="body"/>
          </p:nvPr>
        </p:nvSpPr>
        <p:spPr>
          <a:xfrm>
            <a:off x="1297500" y="1049850"/>
            <a:ext cx="7038900" cy="3429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def</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count_adjacent_occupied</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grid</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row</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col</a:t>
            </a:r>
            <a:r>
              <a:rPr lang="en" sz="1400">
                <a:solidFill>
                  <a:srgbClr val="D4D4D4"/>
                </a:solidFill>
                <a:highlight>
                  <a:srgbClr val="1E1E1E"/>
                </a:highlight>
                <a:latin typeface="Courier New"/>
                <a:ea typeface="Courier New"/>
                <a:cs typeface="Courier New"/>
                <a:sym typeface="Courier New"/>
              </a:rPr>
              <a:t>):</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Time: </a:t>
            </a:r>
            <a:r>
              <a:rPr lang="en" sz="1400">
                <a:latin typeface="Arial"/>
                <a:ea typeface="Arial"/>
                <a:cs typeface="Arial"/>
                <a:sym typeface="Arial"/>
              </a:rPr>
              <a:t>O(1) because it iterates over at most 8 adjacent cells.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400">
                <a:latin typeface="Arial"/>
                <a:ea typeface="Arial"/>
                <a:cs typeface="Arial"/>
                <a:sym typeface="Arial"/>
              </a:rPr>
              <a:t>Space:</a:t>
            </a:r>
            <a:r>
              <a:rPr lang="en" sz="1400">
                <a:latin typeface="Arial"/>
                <a:ea typeface="Arial"/>
                <a:cs typeface="Arial"/>
                <a:sym typeface="Arial"/>
              </a:rPr>
              <a:t> O(1) as it uses a fixed amount of extra space.</a:t>
            </a:r>
            <a:endParaRPr sz="1400">
              <a:latin typeface="Arial"/>
              <a:ea typeface="Arial"/>
              <a:cs typeface="Arial"/>
              <a:sym typeface="Arial"/>
            </a:endParaRPr>
          </a:p>
          <a:p>
            <a:pPr indent="0" lvl="0" marL="0" rtl="0" algn="l">
              <a:lnSpc>
                <a:spcPct val="135714"/>
              </a:lnSpc>
              <a:spcBef>
                <a:spcPts val="1200"/>
              </a:spcBef>
              <a:spcAft>
                <a:spcPts val="0"/>
              </a:spcAft>
              <a:buNone/>
            </a:pPr>
            <a:r>
              <a:rPr lang="en" sz="1400">
                <a:solidFill>
                  <a:srgbClr val="569CD6"/>
                </a:solidFill>
                <a:highlight>
                  <a:srgbClr val="1E1E1E"/>
                </a:highlight>
                <a:latin typeface="Courier New"/>
                <a:ea typeface="Courier New"/>
                <a:cs typeface="Courier New"/>
                <a:sym typeface="Courier New"/>
              </a:rPr>
              <a:t>def</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apply_rules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grid</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317500" lvl="0" marL="457200" rtl="0" algn="l">
              <a:lnSpc>
                <a:spcPct val="135714"/>
              </a:lnSpc>
              <a:spcBef>
                <a:spcPts val="0"/>
              </a:spcBef>
              <a:spcAft>
                <a:spcPts val="0"/>
              </a:spcAft>
              <a:buSzPts val="1400"/>
              <a:buFont typeface="Arial"/>
              <a:buChar char="●"/>
            </a:pPr>
            <a:r>
              <a:rPr b="1" lang="en" sz="1400">
                <a:highlight>
                  <a:srgbClr val="1E1E1E"/>
                </a:highlight>
                <a:latin typeface="Arial"/>
                <a:ea typeface="Arial"/>
                <a:cs typeface="Arial"/>
                <a:sym typeface="Arial"/>
              </a:rPr>
              <a:t>Time: </a:t>
            </a:r>
            <a:r>
              <a:rPr lang="en" sz="1400">
                <a:highlight>
                  <a:srgbClr val="1E1E1E"/>
                </a:highlight>
                <a:latin typeface="Arial"/>
                <a:ea typeface="Arial"/>
                <a:cs typeface="Arial"/>
                <a:sym typeface="Arial"/>
              </a:rPr>
              <a:t>O(rows * cols) for iterating over each cell in the grid</a:t>
            </a:r>
            <a:endParaRPr sz="1400">
              <a:highlight>
                <a:srgbClr val="1E1E1E"/>
              </a:highlight>
              <a:latin typeface="Arial"/>
              <a:ea typeface="Arial"/>
              <a:cs typeface="Arial"/>
              <a:sym typeface="Arial"/>
            </a:endParaRPr>
          </a:p>
          <a:p>
            <a:pPr indent="-317500" lvl="0" marL="457200" rtl="0" algn="l">
              <a:lnSpc>
                <a:spcPct val="135714"/>
              </a:lnSpc>
              <a:spcBef>
                <a:spcPts val="0"/>
              </a:spcBef>
              <a:spcAft>
                <a:spcPts val="0"/>
              </a:spcAft>
              <a:buSzPts val="1400"/>
              <a:buFont typeface="Arial"/>
              <a:buChar char="●"/>
            </a:pPr>
            <a:r>
              <a:rPr b="1" lang="en" sz="1400">
                <a:highlight>
                  <a:srgbClr val="1E1E1E"/>
                </a:highlight>
                <a:latin typeface="Arial"/>
                <a:ea typeface="Arial"/>
                <a:cs typeface="Arial"/>
                <a:sym typeface="Arial"/>
              </a:rPr>
              <a:t>Space: </a:t>
            </a:r>
            <a:r>
              <a:rPr lang="en" sz="1400">
                <a:highlight>
                  <a:srgbClr val="1E1E1E"/>
                </a:highlight>
                <a:latin typeface="Arial"/>
                <a:ea typeface="Arial"/>
                <a:cs typeface="Arial"/>
                <a:sym typeface="Arial"/>
              </a:rPr>
              <a:t>O(rows * cols) for creating a new grid of the same size.</a:t>
            </a:r>
            <a:endParaRPr sz="1400">
              <a:highlight>
                <a:srgbClr val="1E1E1E"/>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def</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count_occupied_seats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grid</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317500" lvl="0" marL="457200" rtl="0" algn="l">
              <a:lnSpc>
                <a:spcPct val="135714"/>
              </a:lnSpc>
              <a:spcBef>
                <a:spcPts val="0"/>
              </a:spcBef>
              <a:spcAft>
                <a:spcPts val="0"/>
              </a:spcAft>
              <a:buSzPts val="1400"/>
              <a:buFont typeface="Arial"/>
              <a:buChar char="●"/>
            </a:pPr>
            <a:r>
              <a:rPr b="1" lang="en" sz="1400">
                <a:highlight>
                  <a:srgbClr val="1E1E1E"/>
                </a:highlight>
                <a:latin typeface="Arial"/>
                <a:ea typeface="Arial"/>
                <a:cs typeface="Arial"/>
                <a:sym typeface="Arial"/>
              </a:rPr>
              <a:t>Time: </a:t>
            </a:r>
            <a:r>
              <a:rPr lang="en" sz="1400">
                <a:highlight>
                  <a:srgbClr val="1E1E1E"/>
                </a:highlight>
                <a:latin typeface="Arial"/>
                <a:ea typeface="Arial"/>
                <a:cs typeface="Arial"/>
                <a:sym typeface="Arial"/>
              </a:rPr>
              <a:t>O(rows * cols) as it iterates over each cell in the grid.</a:t>
            </a:r>
            <a:endParaRPr sz="1400">
              <a:highlight>
                <a:srgbClr val="1E1E1E"/>
              </a:highlight>
              <a:latin typeface="Arial"/>
              <a:ea typeface="Arial"/>
              <a:cs typeface="Arial"/>
              <a:sym typeface="Arial"/>
            </a:endParaRPr>
          </a:p>
          <a:p>
            <a:pPr indent="-317500" lvl="0" marL="457200" rtl="0" algn="l">
              <a:lnSpc>
                <a:spcPct val="135714"/>
              </a:lnSpc>
              <a:spcBef>
                <a:spcPts val="0"/>
              </a:spcBef>
              <a:spcAft>
                <a:spcPts val="0"/>
              </a:spcAft>
              <a:buSzPts val="1400"/>
              <a:buFont typeface="Arial"/>
              <a:buChar char="●"/>
            </a:pPr>
            <a:r>
              <a:rPr b="1" lang="en" sz="1400">
                <a:highlight>
                  <a:srgbClr val="1E1E1E"/>
                </a:highlight>
                <a:latin typeface="Arial"/>
                <a:ea typeface="Arial"/>
                <a:cs typeface="Arial"/>
                <a:sym typeface="Arial"/>
              </a:rPr>
              <a:t>Space: </a:t>
            </a:r>
            <a:r>
              <a:rPr lang="en" sz="1400">
                <a:highlight>
                  <a:srgbClr val="1E1E1E"/>
                </a:highlight>
                <a:latin typeface="Arial"/>
                <a:ea typeface="Arial"/>
                <a:cs typeface="Arial"/>
                <a:sym typeface="Arial"/>
              </a:rPr>
              <a:t>O(1) since it only uses extra space for the counter.</a:t>
            </a:r>
            <a:endParaRPr sz="1400">
              <a:highlight>
                <a:srgbClr val="1E1E1E"/>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def</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find_stable_occupancy</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grid</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317500" lvl="0" marL="457200" rtl="0" algn="l">
              <a:lnSpc>
                <a:spcPct val="135714"/>
              </a:lnSpc>
              <a:spcBef>
                <a:spcPts val="0"/>
              </a:spcBef>
              <a:spcAft>
                <a:spcPts val="0"/>
              </a:spcAft>
              <a:buSzPts val="1400"/>
              <a:buFont typeface="Arial"/>
              <a:buChar char="●"/>
            </a:pPr>
            <a:r>
              <a:rPr b="1" lang="en" sz="1400">
                <a:highlight>
                  <a:srgbClr val="1E1E1E"/>
                </a:highlight>
                <a:latin typeface="Arial"/>
                <a:ea typeface="Arial"/>
                <a:cs typeface="Arial"/>
                <a:sym typeface="Arial"/>
              </a:rPr>
              <a:t>Time: </a:t>
            </a:r>
            <a:r>
              <a:rPr lang="en" sz="1400">
                <a:highlight>
                  <a:srgbClr val="1E1E1E"/>
                </a:highlight>
                <a:latin typeface="Arial"/>
                <a:ea typeface="Arial"/>
                <a:cs typeface="Arial"/>
                <a:sym typeface="Arial"/>
              </a:rPr>
              <a:t>O(k * rows * cols), where k is the number of iterations required to reach stability.</a:t>
            </a:r>
            <a:endParaRPr sz="1400">
              <a:highlight>
                <a:srgbClr val="1E1E1E"/>
              </a:highlight>
              <a:latin typeface="Arial"/>
              <a:ea typeface="Arial"/>
              <a:cs typeface="Arial"/>
              <a:sym typeface="Arial"/>
            </a:endParaRPr>
          </a:p>
          <a:p>
            <a:pPr indent="-317500" lvl="0" marL="457200" rtl="0" algn="l">
              <a:lnSpc>
                <a:spcPct val="135714"/>
              </a:lnSpc>
              <a:spcBef>
                <a:spcPts val="0"/>
              </a:spcBef>
              <a:spcAft>
                <a:spcPts val="0"/>
              </a:spcAft>
              <a:buSzPts val="1400"/>
              <a:buFont typeface="Arial"/>
              <a:buChar char="●"/>
            </a:pPr>
            <a:r>
              <a:rPr b="1" lang="en" sz="1400">
                <a:highlight>
                  <a:srgbClr val="1E1E1E"/>
                </a:highlight>
                <a:latin typeface="Arial"/>
                <a:ea typeface="Arial"/>
                <a:cs typeface="Arial"/>
                <a:sym typeface="Arial"/>
              </a:rPr>
              <a:t>Space: </a:t>
            </a:r>
            <a:r>
              <a:rPr lang="en" sz="1400">
                <a:highlight>
                  <a:srgbClr val="1E1E1E"/>
                </a:highlight>
                <a:latin typeface="Arial"/>
                <a:ea typeface="Arial"/>
                <a:cs typeface="Arial"/>
                <a:sym typeface="Arial"/>
              </a:rPr>
              <a:t> O(rows * cols) for storing the new grid state in each iteration.</a:t>
            </a:r>
            <a:endParaRPr sz="1400">
              <a:highlight>
                <a:srgbClr val="1E1E1E"/>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highlight>
                <a:srgbClr val="1E1E1E"/>
              </a:highlight>
              <a:latin typeface="Arial"/>
              <a:ea typeface="Arial"/>
              <a:cs typeface="Arial"/>
              <a:sym typeface="Arial"/>
            </a:endParaRPr>
          </a:p>
          <a:p>
            <a:pPr indent="0" lvl="0" marL="0" rtl="0" algn="l">
              <a:spcBef>
                <a:spcPts val="0"/>
              </a:spcBef>
              <a:spcAft>
                <a:spcPts val="1200"/>
              </a:spcAft>
              <a:buNone/>
            </a:pPr>
            <a:r>
              <a:t/>
            </a:r>
            <a:endParaRPr b="1"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ATM</a:t>
            </a:r>
            <a:endParaRPr/>
          </a:p>
        </p:txBody>
      </p:sp>
      <p:sp>
        <p:nvSpPr>
          <p:cNvPr id="202" name="Google Shape;202;p23"/>
          <p:cNvSpPr txBox="1"/>
          <p:nvPr>
            <p:ph idx="1" type="body"/>
          </p:nvPr>
        </p:nvSpPr>
        <p:spPr>
          <a:xfrm>
            <a:off x="1027400" y="1579275"/>
            <a:ext cx="4259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E6EDF3"/>
                </a:solidFill>
                <a:highlight>
                  <a:schemeClr val="dk1"/>
                </a:highlight>
                <a:latin typeface="Arial"/>
                <a:ea typeface="Arial"/>
                <a:cs typeface="Arial"/>
                <a:sym typeface="Arial"/>
              </a:rPr>
              <a:t>An Automated Teller Machine (ATM) is an electronic telecommunications instrument that provides the clients of a financial institution with access to financial transactions in a public space without the need for a cashier or bank teller.</a:t>
            </a:r>
            <a:endParaRPr sz="1800">
              <a:highlight>
                <a:schemeClr val="dk1"/>
              </a:highlight>
              <a:latin typeface="Arial"/>
              <a:ea typeface="Arial"/>
              <a:cs typeface="Arial"/>
              <a:sym typeface="Arial"/>
            </a:endParaRPr>
          </a:p>
        </p:txBody>
      </p:sp>
      <p:pic>
        <p:nvPicPr>
          <p:cNvPr id="203" name="Google Shape;203;p23"/>
          <p:cNvPicPr preferRelativeResize="0"/>
          <p:nvPr/>
        </p:nvPicPr>
        <p:blipFill>
          <a:blip r:embed="rId3">
            <a:alphaModFix/>
          </a:blip>
          <a:stretch>
            <a:fillRect/>
          </a:stretch>
        </p:blipFill>
        <p:spPr>
          <a:xfrm>
            <a:off x="5415725" y="943550"/>
            <a:ext cx="3552399" cy="3488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2.1 System Requirements</a:t>
            </a:r>
            <a:endParaRPr/>
          </a:p>
        </p:txBody>
      </p:sp>
      <p:sp>
        <p:nvSpPr>
          <p:cNvPr id="209" name="Google Shape;209;p24"/>
          <p:cNvSpPr txBox="1"/>
          <p:nvPr>
            <p:ph idx="1" type="body"/>
          </p:nvPr>
        </p:nvSpPr>
        <p:spPr>
          <a:xfrm>
            <a:off x="909975"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402">
                <a:latin typeface="Arial"/>
                <a:ea typeface="Arial"/>
                <a:cs typeface="Arial"/>
                <a:sym typeface="Arial"/>
              </a:rPr>
              <a:t>Card reader:</a:t>
            </a:r>
            <a:r>
              <a:rPr lang="en" sz="1402">
                <a:latin typeface="Arial"/>
                <a:ea typeface="Arial"/>
                <a:cs typeface="Arial"/>
                <a:sym typeface="Arial"/>
              </a:rPr>
              <a:t> to read the users’ ATM cards.</a:t>
            </a:r>
            <a:endParaRPr sz="1402">
              <a:latin typeface="Arial"/>
              <a:ea typeface="Arial"/>
              <a:cs typeface="Arial"/>
              <a:sym typeface="Arial"/>
            </a:endParaRPr>
          </a:p>
          <a:p>
            <a:pPr indent="0" lvl="0" marL="0" rtl="0" algn="l">
              <a:lnSpc>
                <a:spcPct val="95000"/>
              </a:lnSpc>
              <a:spcBef>
                <a:spcPts val="1200"/>
              </a:spcBef>
              <a:spcAft>
                <a:spcPts val="0"/>
              </a:spcAft>
              <a:buSzPts val="1018"/>
              <a:buNone/>
            </a:pPr>
            <a:r>
              <a:rPr b="1" lang="en" sz="1402">
                <a:latin typeface="Arial"/>
                <a:ea typeface="Arial"/>
                <a:cs typeface="Arial"/>
                <a:sym typeface="Arial"/>
              </a:rPr>
              <a:t>Keypad:</a:t>
            </a:r>
            <a:r>
              <a:rPr lang="en" sz="1402">
                <a:latin typeface="Arial"/>
                <a:ea typeface="Arial"/>
                <a:cs typeface="Arial"/>
                <a:sym typeface="Arial"/>
              </a:rPr>
              <a:t> to enter information into the ATM e.g. PIN. cards.</a:t>
            </a:r>
            <a:endParaRPr sz="1402">
              <a:latin typeface="Arial"/>
              <a:ea typeface="Arial"/>
              <a:cs typeface="Arial"/>
              <a:sym typeface="Arial"/>
            </a:endParaRPr>
          </a:p>
          <a:p>
            <a:pPr indent="0" lvl="0" marL="0" rtl="0" algn="l">
              <a:lnSpc>
                <a:spcPct val="95000"/>
              </a:lnSpc>
              <a:spcBef>
                <a:spcPts val="1200"/>
              </a:spcBef>
              <a:spcAft>
                <a:spcPts val="0"/>
              </a:spcAft>
              <a:buSzPts val="1018"/>
              <a:buNone/>
            </a:pPr>
            <a:r>
              <a:rPr b="1" lang="en" sz="1402">
                <a:latin typeface="Arial"/>
                <a:ea typeface="Arial"/>
                <a:cs typeface="Arial"/>
                <a:sym typeface="Arial"/>
              </a:rPr>
              <a:t>Screen: </a:t>
            </a:r>
            <a:r>
              <a:rPr lang="en" sz="1402">
                <a:latin typeface="Arial"/>
                <a:ea typeface="Arial"/>
                <a:cs typeface="Arial"/>
                <a:sym typeface="Arial"/>
              </a:rPr>
              <a:t>to display messages to the users.</a:t>
            </a:r>
            <a:endParaRPr sz="1402">
              <a:latin typeface="Arial"/>
              <a:ea typeface="Arial"/>
              <a:cs typeface="Arial"/>
              <a:sym typeface="Arial"/>
            </a:endParaRPr>
          </a:p>
          <a:p>
            <a:pPr indent="0" lvl="0" marL="0" rtl="0" algn="l">
              <a:lnSpc>
                <a:spcPct val="95000"/>
              </a:lnSpc>
              <a:spcBef>
                <a:spcPts val="1200"/>
              </a:spcBef>
              <a:spcAft>
                <a:spcPts val="0"/>
              </a:spcAft>
              <a:buSzPts val="1018"/>
              <a:buNone/>
            </a:pPr>
            <a:r>
              <a:rPr b="1" lang="en" sz="1402">
                <a:latin typeface="Arial"/>
                <a:ea typeface="Arial"/>
                <a:cs typeface="Arial"/>
                <a:sym typeface="Arial"/>
              </a:rPr>
              <a:t>Cash dispenser:</a:t>
            </a:r>
            <a:r>
              <a:rPr lang="en" sz="1402">
                <a:latin typeface="Arial"/>
                <a:ea typeface="Arial"/>
                <a:cs typeface="Arial"/>
                <a:sym typeface="Arial"/>
              </a:rPr>
              <a:t> for dispensing cash.</a:t>
            </a:r>
            <a:endParaRPr sz="1402">
              <a:latin typeface="Arial"/>
              <a:ea typeface="Arial"/>
              <a:cs typeface="Arial"/>
              <a:sym typeface="Arial"/>
            </a:endParaRPr>
          </a:p>
          <a:p>
            <a:pPr indent="0" lvl="0" marL="0" rtl="0" algn="l">
              <a:lnSpc>
                <a:spcPct val="95000"/>
              </a:lnSpc>
              <a:spcBef>
                <a:spcPts val="1200"/>
              </a:spcBef>
              <a:spcAft>
                <a:spcPts val="0"/>
              </a:spcAft>
              <a:buSzPts val="1018"/>
              <a:buNone/>
            </a:pPr>
            <a:r>
              <a:rPr b="1" lang="en" sz="1402">
                <a:latin typeface="Arial"/>
                <a:ea typeface="Arial"/>
                <a:cs typeface="Arial"/>
                <a:sym typeface="Arial"/>
              </a:rPr>
              <a:t>Deposit slot:</a:t>
            </a:r>
            <a:r>
              <a:rPr lang="en" sz="1402">
                <a:latin typeface="Arial"/>
                <a:ea typeface="Arial"/>
                <a:cs typeface="Arial"/>
                <a:sym typeface="Arial"/>
              </a:rPr>
              <a:t> For users to deposit cash or checks.</a:t>
            </a:r>
            <a:endParaRPr sz="1402">
              <a:latin typeface="Arial"/>
              <a:ea typeface="Arial"/>
              <a:cs typeface="Arial"/>
              <a:sym typeface="Arial"/>
            </a:endParaRPr>
          </a:p>
          <a:p>
            <a:pPr indent="0" lvl="0" marL="0" rtl="0" algn="l">
              <a:lnSpc>
                <a:spcPct val="95000"/>
              </a:lnSpc>
              <a:spcBef>
                <a:spcPts val="1200"/>
              </a:spcBef>
              <a:spcAft>
                <a:spcPts val="0"/>
              </a:spcAft>
              <a:buSzPts val="1018"/>
              <a:buNone/>
            </a:pPr>
            <a:r>
              <a:rPr b="1" lang="en" sz="1402">
                <a:latin typeface="Arial"/>
                <a:ea typeface="Arial"/>
                <a:cs typeface="Arial"/>
                <a:sym typeface="Arial"/>
              </a:rPr>
              <a:t>Printer:</a:t>
            </a:r>
            <a:r>
              <a:rPr lang="en" sz="1402">
                <a:latin typeface="Arial"/>
                <a:ea typeface="Arial"/>
                <a:cs typeface="Arial"/>
                <a:sym typeface="Arial"/>
              </a:rPr>
              <a:t> for printing receipts.</a:t>
            </a:r>
            <a:endParaRPr sz="1402">
              <a:latin typeface="Arial"/>
              <a:ea typeface="Arial"/>
              <a:cs typeface="Arial"/>
              <a:sym typeface="Arial"/>
            </a:endParaRPr>
          </a:p>
          <a:p>
            <a:pPr indent="0" lvl="0" marL="0" rtl="0" algn="l">
              <a:lnSpc>
                <a:spcPct val="95000"/>
              </a:lnSpc>
              <a:spcBef>
                <a:spcPts val="1200"/>
              </a:spcBef>
              <a:spcAft>
                <a:spcPts val="0"/>
              </a:spcAft>
              <a:buSzPts val="1018"/>
              <a:buNone/>
            </a:pPr>
            <a:r>
              <a:rPr b="1" lang="en" sz="1402">
                <a:latin typeface="Arial"/>
                <a:ea typeface="Arial"/>
                <a:cs typeface="Arial"/>
                <a:sym typeface="Arial"/>
              </a:rPr>
              <a:t>Communication/Network Infrastructure:</a:t>
            </a:r>
            <a:r>
              <a:rPr lang="en" sz="1402">
                <a:latin typeface="Arial"/>
                <a:ea typeface="Arial"/>
                <a:cs typeface="Arial"/>
                <a:sym typeface="Arial"/>
              </a:rPr>
              <a:t> it is assumed that the ATM has a communication infrastructure to communicate with the bank upon any transaction or activity.</a:t>
            </a:r>
            <a:endParaRPr sz="1402">
              <a:latin typeface="Arial"/>
              <a:ea typeface="Arial"/>
              <a:cs typeface="Arial"/>
              <a:sym typeface="Arial"/>
            </a:endParaRPr>
          </a:p>
          <a:p>
            <a:pPr indent="0" lvl="0" marL="0" rtl="0" algn="l">
              <a:lnSpc>
                <a:spcPct val="95000"/>
              </a:lnSpc>
              <a:spcBef>
                <a:spcPts val="1200"/>
              </a:spcBef>
              <a:spcAft>
                <a:spcPts val="1200"/>
              </a:spcAft>
              <a:buSzPts val="1018"/>
              <a:buNone/>
            </a:pPr>
            <a:r>
              <a:t/>
            </a:r>
            <a:endParaRPr sz="1402">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2.2 Users</a:t>
            </a:r>
            <a:endParaRPr/>
          </a:p>
        </p:txBody>
      </p:sp>
      <p:sp>
        <p:nvSpPr>
          <p:cNvPr id="215" name="Google Shape;21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Arial"/>
                <a:ea typeface="Arial"/>
                <a:cs typeface="Arial"/>
                <a:sym typeface="Arial"/>
              </a:rPr>
              <a:t>The user can have two types of accounts:</a:t>
            </a:r>
            <a:r>
              <a:rPr b="1" lang="en" sz="1400">
                <a:latin typeface="Arial"/>
                <a:ea typeface="Arial"/>
                <a:cs typeface="Arial"/>
                <a:sym typeface="Arial"/>
              </a:rPr>
              <a:t> 1) Checking</a:t>
            </a:r>
            <a:r>
              <a:rPr lang="en" sz="1400">
                <a:latin typeface="Arial"/>
                <a:ea typeface="Arial"/>
                <a:cs typeface="Arial"/>
                <a:sym typeface="Arial"/>
              </a:rPr>
              <a:t>, and </a:t>
            </a:r>
            <a:r>
              <a:rPr b="1" lang="en" sz="1400">
                <a:latin typeface="Arial"/>
                <a:ea typeface="Arial"/>
                <a:cs typeface="Arial"/>
                <a:sym typeface="Arial"/>
              </a:rPr>
              <a:t>2) Savings</a:t>
            </a:r>
            <a:r>
              <a:rPr lang="en" sz="1400">
                <a:latin typeface="Arial"/>
                <a:ea typeface="Arial"/>
                <a:cs typeface="Arial"/>
                <a:sym typeface="Arial"/>
              </a:rPr>
              <a:t>, and should be able to perform the following five transactions on the ATM:</a:t>
            </a:r>
            <a:endParaRPr sz="1400">
              <a:latin typeface="Arial"/>
              <a:ea typeface="Arial"/>
              <a:cs typeface="Arial"/>
              <a:sym typeface="Arial"/>
            </a:endParaRPr>
          </a:p>
          <a:p>
            <a:pPr indent="-317500" lvl="0" marL="457200" rtl="0" algn="l">
              <a:spcBef>
                <a:spcPts val="1200"/>
              </a:spcBef>
              <a:spcAft>
                <a:spcPts val="0"/>
              </a:spcAft>
              <a:buSzPts val="1400"/>
              <a:buFont typeface="Arial"/>
              <a:buAutoNum type="arabicPeriod"/>
            </a:pPr>
            <a:r>
              <a:rPr b="1" lang="en" sz="1400">
                <a:latin typeface="Arial"/>
                <a:ea typeface="Arial"/>
                <a:cs typeface="Arial"/>
                <a:sym typeface="Arial"/>
              </a:rPr>
              <a:t>Balance inquiry:</a:t>
            </a:r>
            <a:r>
              <a:rPr lang="en" sz="1400">
                <a:latin typeface="Arial"/>
                <a:ea typeface="Arial"/>
                <a:cs typeface="Arial"/>
                <a:sym typeface="Arial"/>
              </a:rPr>
              <a:t> To see the amount of funds in each account.</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b="1" lang="en" sz="1400">
                <a:latin typeface="Arial"/>
                <a:ea typeface="Arial"/>
                <a:cs typeface="Arial"/>
                <a:sym typeface="Arial"/>
              </a:rPr>
              <a:t>Deposit cash: </a:t>
            </a:r>
            <a:r>
              <a:rPr lang="en" sz="1400">
                <a:latin typeface="Arial"/>
                <a:ea typeface="Arial"/>
                <a:cs typeface="Arial"/>
                <a:sym typeface="Arial"/>
              </a:rPr>
              <a:t>To deposit cash.</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b="1" lang="en" sz="1400">
                <a:latin typeface="Arial"/>
                <a:ea typeface="Arial"/>
                <a:cs typeface="Arial"/>
                <a:sym typeface="Arial"/>
              </a:rPr>
              <a:t>Deposit check:</a:t>
            </a:r>
            <a:r>
              <a:rPr lang="en" sz="1400">
                <a:latin typeface="Arial"/>
                <a:ea typeface="Arial"/>
                <a:cs typeface="Arial"/>
                <a:sym typeface="Arial"/>
              </a:rPr>
              <a:t> To deposit checks.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b="1" lang="en" sz="1400">
                <a:latin typeface="Arial"/>
                <a:ea typeface="Arial"/>
                <a:cs typeface="Arial"/>
                <a:sym typeface="Arial"/>
              </a:rPr>
              <a:t>Withdraw cash:</a:t>
            </a:r>
            <a:r>
              <a:rPr lang="en" sz="1400">
                <a:latin typeface="Arial"/>
                <a:ea typeface="Arial"/>
                <a:cs typeface="Arial"/>
                <a:sym typeface="Arial"/>
              </a:rPr>
              <a:t> To withdraw money from their checking account.</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b="1" lang="en" sz="1400">
                <a:latin typeface="Arial"/>
                <a:ea typeface="Arial"/>
                <a:cs typeface="Arial"/>
                <a:sym typeface="Arial"/>
              </a:rPr>
              <a:t>Transfer funds:</a:t>
            </a:r>
            <a:r>
              <a:rPr lang="en" sz="1400">
                <a:latin typeface="Arial"/>
                <a:ea typeface="Arial"/>
                <a:cs typeface="Arial"/>
                <a:sym typeface="Arial"/>
              </a:rPr>
              <a:t> To transfer funds to another account.</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117425"/>
            <a:ext cx="7038900" cy="50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 Use Cases</a:t>
            </a:r>
            <a:endParaRPr/>
          </a:p>
        </p:txBody>
      </p:sp>
      <p:sp>
        <p:nvSpPr>
          <p:cNvPr id="221" name="Google Shape;221;p26"/>
          <p:cNvSpPr txBox="1"/>
          <p:nvPr>
            <p:ph idx="1" type="body"/>
          </p:nvPr>
        </p:nvSpPr>
        <p:spPr>
          <a:xfrm>
            <a:off x="1297500" y="620825"/>
            <a:ext cx="7641300" cy="4233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b="1" lang="en" sz="1400"/>
              <a:t>Operator:</a:t>
            </a:r>
            <a:endParaRPr b="1" sz="1400"/>
          </a:p>
          <a:p>
            <a:pPr indent="-317500" lvl="0" marL="914400" rtl="0" algn="l">
              <a:spcBef>
                <a:spcPts val="0"/>
              </a:spcBef>
              <a:spcAft>
                <a:spcPts val="0"/>
              </a:spcAft>
              <a:buSzPts val="1400"/>
              <a:buFont typeface="Arial"/>
              <a:buChar char="●"/>
            </a:pPr>
            <a:r>
              <a:rPr lang="en" sz="1400">
                <a:latin typeface="Arial"/>
                <a:ea typeface="Arial"/>
                <a:cs typeface="Arial"/>
                <a:sym typeface="Arial"/>
              </a:rPr>
              <a:t>Turning the ATM ON/OFF using the designated Key-Switch.</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Refilling the ATM with cash.</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Refilling the ATM’s printer with receipts.</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Refilling the ATM’s printer with INK.</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Take out deposited cash and checks.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Customer:</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Balance inquiry</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Cash withdrawal</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Deposit funds</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Transfer funds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 sz="1400">
                <a:latin typeface="Arial"/>
                <a:ea typeface="Arial"/>
                <a:cs typeface="Arial"/>
                <a:sym typeface="Arial"/>
              </a:rPr>
              <a:t>Bank Manager:</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Generate a report to check total deposits.</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Generate a report to check total withdrawals.</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Print total deposits/withdrawal reports.</a:t>
            </a:r>
            <a:endParaRPr sz="1400">
              <a:latin typeface="Arial"/>
              <a:ea typeface="Arial"/>
              <a:cs typeface="Arial"/>
              <a:sym typeface="Arial"/>
            </a:endParaRPr>
          </a:p>
          <a:p>
            <a:pPr indent="-317500" lvl="0" marL="914400" rtl="0" algn="l">
              <a:spcBef>
                <a:spcPts val="0"/>
              </a:spcBef>
              <a:spcAft>
                <a:spcPts val="0"/>
              </a:spcAft>
              <a:buSzPts val="1400"/>
              <a:buFont typeface="Arial"/>
              <a:buChar char="●"/>
            </a:pPr>
            <a:r>
              <a:rPr lang="en" sz="1400">
                <a:latin typeface="Arial"/>
                <a:ea typeface="Arial"/>
                <a:cs typeface="Arial"/>
                <a:sym typeface="Arial"/>
              </a:rPr>
              <a:t>Checks the remaining cash in the ATM.</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59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2.3.1 Use Case chart</a:t>
            </a:r>
            <a:endParaRPr/>
          </a:p>
        </p:txBody>
      </p:sp>
      <p:sp>
        <p:nvSpPr>
          <p:cNvPr id="227" name="Google Shape;227;p27"/>
          <p:cNvSpPr txBox="1"/>
          <p:nvPr>
            <p:ph idx="1" type="body"/>
          </p:nvPr>
        </p:nvSpPr>
        <p:spPr>
          <a:xfrm>
            <a:off x="1720250" y="1132025"/>
            <a:ext cx="7038900" cy="33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28" name="Google Shape;228;p27"/>
          <p:cNvPicPr preferRelativeResize="0"/>
          <p:nvPr/>
        </p:nvPicPr>
        <p:blipFill rotWithShape="1">
          <a:blip r:embed="rId3">
            <a:alphaModFix/>
          </a:blip>
          <a:srcRect b="41705" l="0" r="3725" t="6403"/>
          <a:stretch/>
        </p:blipFill>
        <p:spPr>
          <a:xfrm>
            <a:off x="1162350" y="991050"/>
            <a:ext cx="7596800" cy="40867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4.1 ATM Systems Main classes, Part1</a:t>
            </a:r>
            <a:endParaRPr/>
          </a:p>
        </p:txBody>
      </p:sp>
      <p:sp>
        <p:nvSpPr>
          <p:cNvPr id="234" name="Google Shape;234;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b="1" lang="en" sz="1500">
                <a:latin typeface="Arial"/>
                <a:ea typeface="Arial"/>
                <a:cs typeface="Arial"/>
                <a:sym typeface="Arial"/>
              </a:rPr>
              <a:t>ATM: </a:t>
            </a:r>
            <a:r>
              <a:rPr lang="en" sz="1500">
                <a:latin typeface="Arial"/>
                <a:ea typeface="Arial"/>
                <a:cs typeface="Arial"/>
                <a:sym typeface="Arial"/>
              </a:rPr>
              <a:t>The main part of the system for which this software has been designed. It has attributes like ‘atmID’ to distinguish it from other available ATMs, and ‘location’ which defines the physical address of the ATM.</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latin typeface="Arial"/>
                <a:ea typeface="Arial"/>
                <a:cs typeface="Arial"/>
                <a:sym typeface="Arial"/>
              </a:rPr>
              <a:t>CardReader:</a:t>
            </a:r>
            <a:r>
              <a:rPr lang="en" sz="1500">
                <a:latin typeface="Arial"/>
                <a:ea typeface="Arial"/>
                <a:cs typeface="Arial"/>
                <a:sym typeface="Arial"/>
              </a:rPr>
              <a:t> To encapsulate the ATM’s card reader used for user authentication.</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latin typeface="Arial"/>
                <a:ea typeface="Arial"/>
                <a:cs typeface="Arial"/>
                <a:sym typeface="Arial"/>
              </a:rPr>
              <a:t>CashDispenser:</a:t>
            </a:r>
            <a:r>
              <a:rPr lang="en" sz="1500">
                <a:latin typeface="Arial"/>
                <a:ea typeface="Arial"/>
                <a:cs typeface="Arial"/>
                <a:sym typeface="Arial"/>
              </a:rPr>
              <a:t> To encapsulate the ATM component which will dispense cash.</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latin typeface="Arial"/>
                <a:ea typeface="Arial"/>
                <a:cs typeface="Arial"/>
                <a:sym typeface="Arial"/>
              </a:rPr>
              <a:t>Keypad:</a:t>
            </a:r>
            <a:r>
              <a:rPr lang="en" sz="1500">
                <a:latin typeface="Arial"/>
                <a:ea typeface="Arial"/>
                <a:cs typeface="Arial"/>
                <a:sym typeface="Arial"/>
              </a:rPr>
              <a:t> The user will use the ATM’s keypad to enter their PIN or amounts.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latin typeface="Arial"/>
                <a:ea typeface="Arial"/>
                <a:cs typeface="Arial"/>
                <a:sym typeface="Arial"/>
              </a:rPr>
              <a:t>Screen: </a:t>
            </a:r>
            <a:r>
              <a:rPr lang="en" sz="1500">
                <a:latin typeface="Arial"/>
                <a:ea typeface="Arial"/>
                <a:cs typeface="Arial"/>
                <a:sym typeface="Arial"/>
              </a:rPr>
              <a:t>Users will be shown all messages on the screen and they will select different transactions by touching the screen.</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b="1" lang="en" sz="1500">
                <a:latin typeface="Arial"/>
                <a:ea typeface="Arial"/>
                <a:cs typeface="Arial"/>
                <a:sym typeface="Arial"/>
              </a:rPr>
              <a:t>Printer:</a:t>
            </a:r>
            <a:r>
              <a:rPr lang="en" sz="1500">
                <a:latin typeface="Arial"/>
                <a:ea typeface="Arial"/>
                <a:cs typeface="Arial"/>
                <a:sym typeface="Arial"/>
              </a:rPr>
              <a:t> To print receipts.</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2.4.2 </a:t>
            </a:r>
            <a:r>
              <a:rPr lang="en"/>
              <a:t>ATM Systems Main classes, Part2</a:t>
            </a:r>
            <a:endParaRPr/>
          </a:p>
        </p:txBody>
      </p:sp>
      <p:sp>
        <p:nvSpPr>
          <p:cNvPr id="240" name="Google Shape;240;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SzPts val="1500"/>
              <a:buChar char="●"/>
            </a:pPr>
            <a:r>
              <a:rPr b="1" lang="en" sz="1500"/>
              <a:t>DepositSlot:</a:t>
            </a:r>
            <a:r>
              <a:rPr lang="en" sz="1500"/>
              <a:t> User can deposit checks or cash through the deposit slot.</a:t>
            </a:r>
            <a:endParaRPr sz="1500"/>
          </a:p>
          <a:p>
            <a:pPr indent="-323850" lvl="0" marL="457200" rtl="0" algn="l">
              <a:lnSpc>
                <a:spcPct val="105000"/>
              </a:lnSpc>
              <a:spcBef>
                <a:spcPts val="0"/>
              </a:spcBef>
              <a:spcAft>
                <a:spcPts val="0"/>
              </a:spcAft>
              <a:buSzPts val="1500"/>
              <a:buChar char="●"/>
            </a:pPr>
            <a:r>
              <a:rPr b="1" lang="en" sz="1500"/>
              <a:t>Bank:</a:t>
            </a:r>
            <a:r>
              <a:rPr lang="en" sz="1500"/>
              <a:t> To encapsulate the bank which </a:t>
            </a:r>
            <a:r>
              <a:rPr lang="en" sz="1500"/>
              <a:t>owns</a:t>
            </a:r>
            <a:r>
              <a:rPr lang="en" sz="1500"/>
              <a:t> the ATM. The bank will hold all the account information and the ATM will communicate with the bank to perform customer transactions.</a:t>
            </a:r>
            <a:endParaRPr sz="1500"/>
          </a:p>
          <a:p>
            <a:pPr indent="-323850" lvl="0" marL="457200" rtl="0" algn="l">
              <a:lnSpc>
                <a:spcPct val="105000"/>
              </a:lnSpc>
              <a:spcBef>
                <a:spcPts val="0"/>
              </a:spcBef>
              <a:spcAft>
                <a:spcPts val="0"/>
              </a:spcAft>
              <a:buSzPts val="1500"/>
              <a:buChar char="●"/>
            </a:pPr>
            <a:r>
              <a:rPr b="1" lang="en" sz="1500"/>
              <a:t>Account:</a:t>
            </a:r>
            <a:r>
              <a:rPr lang="en" sz="1500"/>
              <a:t> We’ll have two types of accounts in the system: 1)Checking and 2)Saving.</a:t>
            </a:r>
            <a:endParaRPr sz="1500"/>
          </a:p>
          <a:p>
            <a:pPr indent="-323850" lvl="0" marL="457200" rtl="0" algn="l">
              <a:lnSpc>
                <a:spcPct val="105000"/>
              </a:lnSpc>
              <a:spcBef>
                <a:spcPts val="0"/>
              </a:spcBef>
              <a:spcAft>
                <a:spcPts val="0"/>
              </a:spcAft>
              <a:buSzPts val="1500"/>
              <a:buChar char="●"/>
            </a:pPr>
            <a:r>
              <a:rPr b="1" lang="en" sz="1500"/>
              <a:t>Customer:</a:t>
            </a:r>
            <a:r>
              <a:rPr lang="en" sz="1500"/>
              <a:t> This class will encapsulate the ATM’s customer. It will have the customer’s basic information like name, email, etc.</a:t>
            </a:r>
            <a:endParaRPr sz="1500"/>
          </a:p>
          <a:p>
            <a:pPr indent="-323850" lvl="0" marL="457200" rtl="0" algn="l">
              <a:lnSpc>
                <a:spcPct val="105000"/>
              </a:lnSpc>
              <a:spcBef>
                <a:spcPts val="0"/>
              </a:spcBef>
              <a:spcAft>
                <a:spcPts val="0"/>
              </a:spcAft>
              <a:buSzPts val="1500"/>
              <a:buChar char="●"/>
            </a:pPr>
            <a:r>
              <a:rPr b="1" lang="en" sz="1500"/>
              <a:t>Card:</a:t>
            </a:r>
            <a:r>
              <a:rPr lang="en" sz="1500"/>
              <a:t> Encapsulating the ATM card that the customer will use to authenticate themselves. Each customer can have one card.</a:t>
            </a:r>
            <a:endParaRPr sz="1500"/>
          </a:p>
          <a:p>
            <a:pPr indent="-323850" lvl="0" marL="457200" rtl="0" algn="l">
              <a:lnSpc>
                <a:spcPct val="105000"/>
              </a:lnSpc>
              <a:spcBef>
                <a:spcPts val="0"/>
              </a:spcBef>
              <a:spcAft>
                <a:spcPts val="0"/>
              </a:spcAft>
              <a:buSzPts val="1500"/>
              <a:buChar char="●"/>
            </a:pPr>
            <a:r>
              <a:rPr b="1" lang="en" sz="1500"/>
              <a:t>Transaction:</a:t>
            </a:r>
            <a:r>
              <a:rPr lang="en" sz="1500"/>
              <a:t> Encapsulating all transactions that the customer can perform on the ATM, like BalanceInquiry, Deposit, Withdraw, etc.</a:t>
            </a:r>
            <a:endParaRPr sz="1500"/>
          </a:p>
          <a:p>
            <a:pPr indent="0" lvl="0" marL="0" rtl="0" algn="l">
              <a:lnSpc>
                <a:spcPct val="105000"/>
              </a:lnSpc>
              <a:spcBef>
                <a:spcPts val="1200"/>
              </a:spcBef>
              <a:spcAft>
                <a:spcPts val="12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297500" y="194125"/>
            <a:ext cx="7038900" cy="65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5 Activity Diagrams</a:t>
            </a:r>
            <a:endParaRPr/>
          </a:p>
          <a:p>
            <a:pPr indent="0" lvl="0" marL="457200" rtl="0" algn="l">
              <a:spcBef>
                <a:spcPts val="0"/>
              </a:spcBef>
              <a:spcAft>
                <a:spcPts val="0"/>
              </a:spcAft>
              <a:buNone/>
            </a:pPr>
            <a:r>
              <a:rPr lang="en"/>
              <a:t>2.5.1	Customer Authentication</a:t>
            </a:r>
            <a:endParaRPr/>
          </a:p>
        </p:txBody>
      </p:sp>
      <p:sp>
        <p:nvSpPr>
          <p:cNvPr id="246" name="Google Shape;246;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47" name="Google Shape;247;p30"/>
          <p:cNvPicPr preferRelativeResize="0"/>
          <p:nvPr/>
        </p:nvPicPr>
        <p:blipFill rotWithShape="1">
          <a:blip r:embed="rId3">
            <a:alphaModFix/>
          </a:blip>
          <a:srcRect b="38496" l="18886" r="11500" t="7623"/>
          <a:stretch/>
        </p:blipFill>
        <p:spPr>
          <a:xfrm>
            <a:off x="1297500" y="1002875"/>
            <a:ext cx="4823025" cy="4063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215275" y="246600"/>
            <a:ext cx="7038900" cy="43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a:t>
            </a:r>
            <a:r>
              <a:rPr lang="en"/>
              <a:t>2. Cash Withdraw			2.5.3. Deposit Check</a:t>
            </a:r>
            <a:endParaRPr/>
          </a:p>
          <a:p>
            <a:pPr indent="0" lvl="0" marL="0" rtl="0" algn="l">
              <a:spcBef>
                <a:spcPts val="0"/>
              </a:spcBef>
              <a:spcAft>
                <a:spcPts val="0"/>
              </a:spcAft>
              <a:buNone/>
            </a:pPr>
            <a:r>
              <a:t/>
            </a:r>
            <a:endParaRPr/>
          </a:p>
        </p:txBody>
      </p:sp>
      <p:sp>
        <p:nvSpPr>
          <p:cNvPr id="253" name="Google Shape;253;p3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54" name="Google Shape;254;p31"/>
          <p:cNvPicPr preferRelativeResize="0"/>
          <p:nvPr/>
        </p:nvPicPr>
        <p:blipFill rotWithShape="1">
          <a:blip r:embed="rId3">
            <a:alphaModFix/>
          </a:blip>
          <a:srcRect b="31183" l="17092" r="15981" t="8996"/>
          <a:stretch/>
        </p:blipFill>
        <p:spPr>
          <a:xfrm>
            <a:off x="275850" y="768025"/>
            <a:ext cx="4212374" cy="4375475"/>
          </a:xfrm>
          <a:prstGeom prst="rect">
            <a:avLst/>
          </a:prstGeom>
          <a:noFill/>
          <a:ln>
            <a:noFill/>
          </a:ln>
        </p:spPr>
      </p:pic>
      <p:sp>
        <p:nvSpPr>
          <p:cNvPr id="255" name="Google Shape;255;p31"/>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56" name="Google Shape;256;p31"/>
          <p:cNvPicPr preferRelativeResize="0"/>
          <p:nvPr/>
        </p:nvPicPr>
        <p:blipFill rotWithShape="1">
          <a:blip r:embed="rId4">
            <a:alphaModFix/>
          </a:blip>
          <a:srcRect b="33013" l="21574" r="13888" t="7395"/>
          <a:stretch/>
        </p:blipFill>
        <p:spPr>
          <a:xfrm>
            <a:off x="4629125" y="768025"/>
            <a:ext cx="4212374" cy="437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me</a:t>
            </a:r>
            <a:endParaRPr/>
          </a:p>
        </p:txBody>
      </p:sp>
      <p:sp>
        <p:nvSpPr>
          <p:cNvPr id="141" name="Google Shape;141;p14"/>
          <p:cNvSpPr txBox="1"/>
          <p:nvPr>
            <p:ph idx="1" type="body"/>
          </p:nvPr>
        </p:nvSpPr>
        <p:spPr>
          <a:xfrm>
            <a:off x="498975" y="1602750"/>
            <a:ext cx="45174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solidFill>
                  <a:srgbClr val="EFEFEF"/>
                </a:solidFill>
                <a:latin typeface="Arial"/>
                <a:ea typeface="Arial"/>
                <a:cs typeface="Arial"/>
                <a:sym typeface="Arial"/>
              </a:rPr>
              <a:t>Name: Henry Christian Izere</a:t>
            </a:r>
            <a:endParaRPr sz="1800">
              <a:solidFill>
                <a:srgbClr val="EFEFEF"/>
              </a:solidFill>
              <a:latin typeface="Arial"/>
              <a:ea typeface="Arial"/>
              <a:cs typeface="Arial"/>
              <a:sym typeface="Arial"/>
            </a:endParaRPr>
          </a:p>
          <a:p>
            <a:pPr indent="0" lvl="0" marL="0" rtl="0" algn="l">
              <a:spcBef>
                <a:spcPts val="1200"/>
              </a:spcBef>
              <a:spcAft>
                <a:spcPts val="0"/>
              </a:spcAft>
              <a:buNone/>
            </a:pPr>
            <a:r>
              <a:rPr lang="en" sz="1800">
                <a:solidFill>
                  <a:srgbClr val="EFEFEF"/>
                </a:solidFill>
                <a:latin typeface="Arial"/>
                <a:ea typeface="Arial"/>
                <a:cs typeface="Arial"/>
                <a:sym typeface="Arial"/>
              </a:rPr>
              <a:t>Origin: Kigali, Rwanda</a:t>
            </a:r>
            <a:endParaRPr sz="1800">
              <a:solidFill>
                <a:srgbClr val="EFEFEF"/>
              </a:solidFill>
              <a:latin typeface="Arial"/>
              <a:ea typeface="Arial"/>
              <a:cs typeface="Arial"/>
              <a:sym typeface="Arial"/>
            </a:endParaRPr>
          </a:p>
          <a:p>
            <a:pPr indent="0" lvl="0" marL="0" rtl="0" algn="l">
              <a:spcBef>
                <a:spcPts val="1200"/>
              </a:spcBef>
              <a:spcAft>
                <a:spcPts val="0"/>
              </a:spcAft>
              <a:buNone/>
            </a:pPr>
            <a:r>
              <a:rPr lang="en" sz="1800">
                <a:solidFill>
                  <a:srgbClr val="EFEFEF"/>
                </a:solidFill>
                <a:latin typeface="Arial"/>
                <a:ea typeface="Arial"/>
                <a:cs typeface="Arial"/>
                <a:sym typeface="Arial"/>
              </a:rPr>
              <a:t>School: University of Maine, Orono</a:t>
            </a:r>
            <a:endParaRPr sz="1800">
              <a:solidFill>
                <a:srgbClr val="EFEFEF"/>
              </a:solidFill>
              <a:latin typeface="Arial"/>
              <a:ea typeface="Arial"/>
              <a:cs typeface="Arial"/>
              <a:sym typeface="Arial"/>
            </a:endParaRPr>
          </a:p>
          <a:p>
            <a:pPr indent="0" lvl="0" marL="0" rtl="0" algn="l">
              <a:spcBef>
                <a:spcPts val="1200"/>
              </a:spcBef>
              <a:spcAft>
                <a:spcPts val="0"/>
              </a:spcAft>
              <a:buNone/>
            </a:pPr>
            <a:r>
              <a:rPr lang="en" sz="1800">
                <a:solidFill>
                  <a:srgbClr val="EFEFEF"/>
                </a:solidFill>
                <a:latin typeface="Arial"/>
                <a:ea typeface="Arial"/>
                <a:cs typeface="Arial"/>
                <a:sym typeface="Arial"/>
              </a:rPr>
              <a:t>Major: Computer Engineering, 2024</a:t>
            </a:r>
            <a:endParaRPr sz="1800">
              <a:solidFill>
                <a:srgbClr val="EFEFEF"/>
              </a:solidFill>
              <a:latin typeface="Arial"/>
              <a:ea typeface="Arial"/>
              <a:cs typeface="Arial"/>
              <a:sym typeface="Arial"/>
            </a:endParaRPr>
          </a:p>
          <a:p>
            <a:pPr indent="0" lvl="0" marL="0" rtl="0" algn="l">
              <a:spcBef>
                <a:spcPts val="1200"/>
              </a:spcBef>
              <a:spcAft>
                <a:spcPts val="0"/>
              </a:spcAft>
              <a:buNone/>
            </a:pPr>
            <a:r>
              <a:rPr lang="en" sz="1800">
                <a:solidFill>
                  <a:srgbClr val="EFEFEF"/>
                </a:solidFill>
                <a:latin typeface="Arial"/>
                <a:ea typeface="Arial"/>
                <a:cs typeface="Arial"/>
                <a:sym typeface="Arial"/>
              </a:rPr>
              <a:t>Hobbies: Basketball, Guitar, and Swimming</a:t>
            </a:r>
            <a:endParaRPr sz="1800">
              <a:solidFill>
                <a:srgbClr val="EFEFEF"/>
              </a:solidFill>
              <a:latin typeface="Arial"/>
              <a:ea typeface="Arial"/>
              <a:cs typeface="Arial"/>
              <a:sym typeface="Arial"/>
            </a:endParaRPr>
          </a:p>
          <a:p>
            <a:pPr indent="0" lvl="0" marL="0" rtl="0" algn="l">
              <a:spcBef>
                <a:spcPts val="1200"/>
              </a:spcBef>
              <a:spcAft>
                <a:spcPts val="0"/>
              </a:spcAft>
              <a:buNone/>
            </a:pPr>
            <a:r>
              <a:rPr lang="en" sz="1800">
                <a:solidFill>
                  <a:srgbClr val="EFEFEF"/>
                </a:solidFill>
                <a:latin typeface="Arial"/>
                <a:ea typeface="Arial"/>
                <a:cs typeface="Arial"/>
                <a:sym typeface="Arial"/>
              </a:rPr>
              <a:t>Languages: English, French, Kinyarwanda</a:t>
            </a:r>
            <a:endParaRPr sz="1800">
              <a:solidFill>
                <a:srgbClr val="EFEFEF"/>
              </a:solidFill>
              <a:latin typeface="Arial"/>
              <a:ea typeface="Arial"/>
              <a:cs typeface="Arial"/>
              <a:sym typeface="Arial"/>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5310100" y="130350"/>
            <a:ext cx="3592974" cy="48828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2.5.4. Fund Transfer 			2.5.5. Balance Inquiry</a:t>
            </a:r>
            <a:endParaRPr/>
          </a:p>
        </p:txBody>
      </p:sp>
      <p:sp>
        <p:nvSpPr>
          <p:cNvPr id="262" name="Google Shape;262;p32"/>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263" name="Google Shape;263;p32"/>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64" name="Google Shape;264;p32"/>
          <p:cNvPicPr preferRelativeResize="0"/>
          <p:nvPr/>
        </p:nvPicPr>
        <p:blipFill rotWithShape="1">
          <a:blip r:embed="rId3">
            <a:alphaModFix/>
          </a:blip>
          <a:srcRect b="11099" l="16493" r="11200" t="6256"/>
          <a:stretch/>
        </p:blipFill>
        <p:spPr>
          <a:xfrm>
            <a:off x="354650" y="892500"/>
            <a:ext cx="4004424" cy="4250998"/>
          </a:xfrm>
          <a:prstGeom prst="rect">
            <a:avLst/>
          </a:prstGeom>
          <a:noFill/>
          <a:ln>
            <a:noFill/>
          </a:ln>
        </p:spPr>
      </p:pic>
      <p:pic>
        <p:nvPicPr>
          <p:cNvPr id="265" name="Google Shape;265;p32"/>
          <p:cNvPicPr preferRelativeResize="0"/>
          <p:nvPr/>
        </p:nvPicPr>
        <p:blipFill rotWithShape="1">
          <a:blip r:embed="rId4">
            <a:alphaModFix/>
          </a:blip>
          <a:srcRect b="58354" l="0" r="0" t="7654"/>
          <a:stretch/>
        </p:blipFill>
        <p:spPr>
          <a:xfrm>
            <a:off x="4359075" y="823550"/>
            <a:ext cx="4653848" cy="29976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2.6 Class Diagram for ATM</a:t>
            </a:r>
            <a:endParaRPr b="1"/>
          </a:p>
        </p:txBody>
      </p:sp>
      <p:pic>
        <p:nvPicPr>
          <p:cNvPr id="271" name="Google Shape;271;p33"/>
          <p:cNvPicPr preferRelativeResize="0"/>
          <p:nvPr/>
        </p:nvPicPr>
        <p:blipFill>
          <a:blip r:embed="rId3">
            <a:alphaModFix/>
          </a:blip>
          <a:stretch>
            <a:fillRect/>
          </a:stretch>
        </p:blipFill>
        <p:spPr>
          <a:xfrm>
            <a:off x="1036000" y="82200"/>
            <a:ext cx="7072000" cy="4314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277" name="Google Shape;277;p34"/>
          <p:cNvSpPr txBox="1"/>
          <p:nvPr>
            <p:ph type="title"/>
          </p:nvPr>
        </p:nvSpPr>
        <p:spPr>
          <a:xfrm>
            <a:off x="1297500" y="393750"/>
            <a:ext cx="7038900" cy="5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Shortest Distance</a:t>
            </a:r>
            <a:endParaRPr/>
          </a:p>
        </p:txBody>
      </p:sp>
      <p:pic>
        <p:nvPicPr>
          <p:cNvPr id="278" name="Google Shape;278;p34"/>
          <p:cNvPicPr preferRelativeResize="0"/>
          <p:nvPr/>
        </p:nvPicPr>
        <p:blipFill>
          <a:blip r:embed="rId3">
            <a:alphaModFix/>
          </a:blip>
          <a:stretch>
            <a:fillRect/>
          </a:stretch>
        </p:blipFill>
        <p:spPr>
          <a:xfrm>
            <a:off x="1185875" y="967650"/>
            <a:ext cx="5823120" cy="3832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3.1 Preprocess File</a:t>
            </a:r>
            <a:endParaRPr/>
          </a:p>
        </p:txBody>
      </p:sp>
      <p:sp>
        <p:nvSpPr>
          <p:cNvPr id="284" name="Google Shape;284;p35"/>
          <p:cNvSpPr txBox="1"/>
          <p:nvPr>
            <p:ph idx="1" type="body"/>
          </p:nvPr>
        </p:nvSpPr>
        <p:spPr>
          <a:xfrm>
            <a:off x="852900" y="1448775"/>
            <a:ext cx="3719100" cy="317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85" name="Google Shape;285;p35"/>
          <p:cNvPicPr preferRelativeResize="0"/>
          <p:nvPr/>
        </p:nvPicPr>
        <p:blipFill>
          <a:blip r:embed="rId3">
            <a:alphaModFix/>
          </a:blip>
          <a:stretch>
            <a:fillRect/>
          </a:stretch>
        </p:blipFill>
        <p:spPr>
          <a:xfrm>
            <a:off x="122250" y="1476775"/>
            <a:ext cx="8782050" cy="3114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3.2 Find Shortest Distance Function</a:t>
            </a:r>
            <a:endParaRPr/>
          </a:p>
        </p:txBody>
      </p:sp>
      <p:sp>
        <p:nvSpPr>
          <p:cNvPr id="291" name="Google Shape;291;p36"/>
          <p:cNvSpPr txBox="1"/>
          <p:nvPr>
            <p:ph idx="1" type="body"/>
          </p:nvPr>
        </p:nvSpPr>
        <p:spPr>
          <a:xfrm>
            <a:off x="1297500" y="1567550"/>
            <a:ext cx="2709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92" name="Google Shape;292;p36"/>
          <p:cNvPicPr preferRelativeResize="0"/>
          <p:nvPr/>
        </p:nvPicPr>
        <p:blipFill>
          <a:blip r:embed="rId3">
            <a:alphaModFix/>
          </a:blip>
          <a:stretch>
            <a:fillRect/>
          </a:stretch>
        </p:blipFill>
        <p:spPr>
          <a:xfrm>
            <a:off x="1082500" y="990525"/>
            <a:ext cx="7577900" cy="3758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3.3.1 Test case 1</a:t>
            </a:r>
            <a:endParaRPr/>
          </a:p>
        </p:txBody>
      </p:sp>
      <p:sp>
        <p:nvSpPr>
          <p:cNvPr id="298" name="Google Shape;298;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99" name="Google Shape;299;p37"/>
          <p:cNvPicPr preferRelativeResize="0"/>
          <p:nvPr/>
        </p:nvPicPr>
        <p:blipFill>
          <a:blip r:embed="rId3">
            <a:alphaModFix/>
          </a:blip>
          <a:stretch>
            <a:fillRect/>
          </a:stretch>
        </p:blipFill>
        <p:spPr>
          <a:xfrm>
            <a:off x="154573" y="1466850"/>
            <a:ext cx="4838600" cy="2209800"/>
          </a:xfrm>
          <a:prstGeom prst="rect">
            <a:avLst/>
          </a:prstGeom>
          <a:noFill/>
          <a:ln>
            <a:noFill/>
          </a:ln>
        </p:spPr>
      </p:pic>
      <p:pic>
        <p:nvPicPr>
          <p:cNvPr id="300" name="Google Shape;300;p37"/>
          <p:cNvPicPr preferRelativeResize="0"/>
          <p:nvPr/>
        </p:nvPicPr>
        <p:blipFill>
          <a:blip r:embed="rId4">
            <a:alphaModFix/>
          </a:blip>
          <a:stretch>
            <a:fillRect/>
          </a:stretch>
        </p:blipFill>
        <p:spPr>
          <a:xfrm>
            <a:off x="6469700" y="0"/>
            <a:ext cx="2674300" cy="4986151"/>
          </a:xfrm>
          <a:prstGeom prst="rect">
            <a:avLst/>
          </a:prstGeom>
          <a:noFill/>
          <a:ln>
            <a:noFill/>
          </a:ln>
        </p:spPr>
      </p:pic>
      <p:pic>
        <p:nvPicPr>
          <p:cNvPr id="301" name="Google Shape;301;p37"/>
          <p:cNvPicPr preferRelativeResize="0"/>
          <p:nvPr/>
        </p:nvPicPr>
        <p:blipFill>
          <a:blip r:embed="rId5">
            <a:alphaModFix/>
          </a:blip>
          <a:stretch>
            <a:fillRect/>
          </a:stretch>
        </p:blipFill>
        <p:spPr>
          <a:xfrm>
            <a:off x="82200" y="3676650"/>
            <a:ext cx="6469700" cy="420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3.3.2 Test Case 2</a:t>
            </a:r>
            <a:endParaRPr/>
          </a:p>
        </p:txBody>
      </p:sp>
      <p:sp>
        <p:nvSpPr>
          <p:cNvPr id="307" name="Google Shape;307;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308" name="Google Shape;308;p38"/>
          <p:cNvPicPr preferRelativeResize="0"/>
          <p:nvPr/>
        </p:nvPicPr>
        <p:blipFill>
          <a:blip r:embed="rId3">
            <a:alphaModFix/>
          </a:blip>
          <a:stretch>
            <a:fillRect/>
          </a:stretch>
        </p:blipFill>
        <p:spPr>
          <a:xfrm>
            <a:off x="161472" y="1307850"/>
            <a:ext cx="4878675" cy="2305050"/>
          </a:xfrm>
          <a:prstGeom prst="rect">
            <a:avLst/>
          </a:prstGeom>
          <a:noFill/>
          <a:ln>
            <a:noFill/>
          </a:ln>
        </p:spPr>
      </p:pic>
      <p:pic>
        <p:nvPicPr>
          <p:cNvPr id="309" name="Google Shape;309;p38"/>
          <p:cNvPicPr preferRelativeResize="0"/>
          <p:nvPr/>
        </p:nvPicPr>
        <p:blipFill>
          <a:blip r:embed="rId4">
            <a:alphaModFix/>
          </a:blip>
          <a:stretch>
            <a:fillRect/>
          </a:stretch>
        </p:blipFill>
        <p:spPr>
          <a:xfrm>
            <a:off x="7273643" y="0"/>
            <a:ext cx="1870363" cy="5143500"/>
          </a:xfrm>
          <a:prstGeom prst="rect">
            <a:avLst/>
          </a:prstGeom>
          <a:noFill/>
          <a:ln>
            <a:noFill/>
          </a:ln>
        </p:spPr>
      </p:pic>
      <p:pic>
        <p:nvPicPr>
          <p:cNvPr id="310" name="Google Shape;310;p38"/>
          <p:cNvPicPr preferRelativeResize="0"/>
          <p:nvPr/>
        </p:nvPicPr>
        <p:blipFill>
          <a:blip r:embed="rId5">
            <a:alphaModFix/>
          </a:blip>
          <a:stretch>
            <a:fillRect/>
          </a:stretch>
        </p:blipFill>
        <p:spPr>
          <a:xfrm>
            <a:off x="0" y="3612900"/>
            <a:ext cx="7330076" cy="533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3.4 Time and space complexities</a:t>
            </a:r>
            <a:endParaRPr/>
          </a:p>
        </p:txBody>
      </p:sp>
      <p:sp>
        <p:nvSpPr>
          <p:cNvPr id="316" name="Google Shape;316;p39"/>
          <p:cNvSpPr txBox="1"/>
          <p:nvPr>
            <p:ph idx="1" type="body"/>
          </p:nvPr>
        </p:nvSpPr>
        <p:spPr>
          <a:xfrm>
            <a:off x="1297500" y="1143775"/>
            <a:ext cx="7038900" cy="3335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def</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preprocess_file</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file_path</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317500" lvl="0" marL="457200" rtl="0" algn="l">
              <a:lnSpc>
                <a:spcPct val="135714"/>
              </a:lnSpc>
              <a:spcBef>
                <a:spcPts val="0"/>
              </a:spcBef>
              <a:spcAft>
                <a:spcPts val="0"/>
              </a:spcAft>
              <a:buClr>
                <a:srgbClr val="D4D4D4"/>
              </a:buClr>
              <a:buSzPts val="1400"/>
              <a:buFont typeface="Arial"/>
              <a:buChar char="●"/>
            </a:pPr>
            <a:r>
              <a:rPr b="1" lang="en" sz="1400">
                <a:solidFill>
                  <a:srgbClr val="D4D4D4"/>
                </a:solidFill>
                <a:highlight>
                  <a:srgbClr val="1E1E1E"/>
                </a:highlight>
                <a:latin typeface="Arial"/>
                <a:ea typeface="Arial"/>
                <a:cs typeface="Arial"/>
                <a:sym typeface="Arial"/>
              </a:rPr>
              <a:t>Time: </a:t>
            </a:r>
            <a:r>
              <a:rPr lang="en" sz="1400">
                <a:solidFill>
                  <a:srgbClr val="D4D4D4"/>
                </a:solidFill>
                <a:highlight>
                  <a:srgbClr val="1E1E1E"/>
                </a:highlight>
                <a:latin typeface="Arial"/>
                <a:ea typeface="Arial"/>
                <a:cs typeface="Arial"/>
                <a:sym typeface="Arial"/>
              </a:rPr>
              <a:t>O(N), where N is the number of words in the file. It iterates through each word once.</a:t>
            </a:r>
            <a:endParaRPr sz="1400">
              <a:solidFill>
                <a:srgbClr val="D4D4D4"/>
              </a:solidFill>
              <a:highlight>
                <a:srgbClr val="1E1E1E"/>
              </a:highlight>
              <a:latin typeface="Arial"/>
              <a:ea typeface="Arial"/>
              <a:cs typeface="Arial"/>
              <a:sym typeface="Arial"/>
            </a:endParaRPr>
          </a:p>
          <a:p>
            <a:pPr indent="-317500" lvl="0" marL="457200" rtl="0" algn="l">
              <a:lnSpc>
                <a:spcPct val="135714"/>
              </a:lnSpc>
              <a:spcBef>
                <a:spcPts val="0"/>
              </a:spcBef>
              <a:spcAft>
                <a:spcPts val="0"/>
              </a:spcAft>
              <a:buClr>
                <a:srgbClr val="D4D4D4"/>
              </a:buClr>
              <a:buSzPts val="1400"/>
              <a:buFont typeface="Arial"/>
              <a:buChar char="●"/>
            </a:pPr>
            <a:r>
              <a:rPr b="1" lang="en" sz="1400">
                <a:solidFill>
                  <a:srgbClr val="D4D4D4"/>
                </a:solidFill>
                <a:highlight>
                  <a:srgbClr val="1E1E1E"/>
                </a:highlight>
                <a:latin typeface="Arial"/>
                <a:ea typeface="Arial"/>
                <a:cs typeface="Arial"/>
                <a:sym typeface="Arial"/>
              </a:rPr>
              <a:t>Space: </a:t>
            </a:r>
            <a:r>
              <a:rPr lang="en" sz="1400">
                <a:solidFill>
                  <a:srgbClr val="D4D4D4"/>
                </a:solidFill>
                <a:highlight>
                  <a:srgbClr val="1E1E1E"/>
                </a:highlight>
                <a:latin typeface="Arial"/>
                <a:ea typeface="Arial"/>
                <a:cs typeface="Arial"/>
                <a:sym typeface="Arial"/>
              </a:rPr>
              <a:t>O(N), as it stores each word and its positions in a dictionary.</a:t>
            </a:r>
            <a:endParaRPr sz="1400">
              <a:solidFill>
                <a:srgbClr val="D4D4D4"/>
              </a:solidFill>
              <a:highlight>
                <a:srgbClr val="1E1E1E"/>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def</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find_shortest_distance</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preprocessed_data</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word1</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word2</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317500" lvl="0" marL="457200" rtl="0" algn="l">
              <a:lnSpc>
                <a:spcPct val="135714"/>
              </a:lnSpc>
              <a:spcBef>
                <a:spcPts val="0"/>
              </a:spcBef>
              <a:spcAft>
                <a:spcPts val="0"/>
              </a:spcAft>
              <a:buClr>
                <a:srgbClr val="D4D4D4"/>
              </a:buClr>
              <a:buSzPts val="1400"/>
              <a:buFont typeface="Arial"/>
              <a:buChar char="●"/>
            </a:pPr>
            <a:r>
              <a:rPr b="1" lang="en" sz="1400">
                <a:solidFill>
                  <a:srgbClr val="D4D4D4"/>
                </a:solidFill>
                <a:highlight>
                  <a:srgbClr val="1E1E1E"/>
                </a:highlight>
                <a:latin typeface="Arial"/>
                <a:ea typeface="Arial"/>
                <a:cs typeface="Arial"/>
                <a:sym typeface="Arial"/>
              </a:rPr>
              <a:t>Time: </a:t>
            </a:r>
            <a:r>
              <a:rPr lang="en" sz="1400">
                <a:solidFill>
                  <a:srgbClr val="D4D4D4"/>
                </a:solidFill>
                <a:highlight>
                  <a:srgbClr val="1E1E1E"/>
                </a:highlight>
                <a:latin typeface="Arial"/>
                <a:ea typeface="Arial"/>
                <a:cs typeface="Arial"/>
                <a:sym typeface="Arial"/>
              </a:rPr>
              <a:t> O(M + K), where M and K are the number of occurrences of word1 and word2, respectively. </a:t>
            </a:r>
            <a:endParaRPr sz="1400">
              <a:solidFill>
                <a:srgbClr val="D4D4D4"/>
              </a:solidFill>
              <a:highlight>
                <a:srgbClr val="1E1E1E"/>
              </a:highlight>
              <a:latin typeface="Arial"/>
              <a:ea typeface="Arial"/>
              <a:cs typeface="Arial"/>
              <a:sym typeface="Arial"/>
            </a:endParaRPr>
          </a:p>
          <a:p>
            <a:pPr indent="-317500" lvl="0" marL="457200" rtl="0" algn="l">
              <a:lnSpc>
                <a:spcPct val="135714"/>
              </a:lnSpc>
              <a:spcBef>
                <a:spcPts val="0"/>
              </a:spcBef>
              <a:spcAft>
                <a:spcPts val="0"/>
              </a:spcAft>
              <a:buClr>
                <a:srgbClr val="D4D4D4"/>
              </a:buClr>
              <a:buSzPts val="1400"/>
              <a:buFont typeface="Arial"/>
              <a:buChar char="●"/>
            </a:pPr>
            <a:r>
              <a:rPr b="1" lang="en" sz="1400">
                <a:solidFill>
                  <a:srgbClr val="D4D4D4"/>
                </a:solidFill>
                <a:highlight>
                  <a:srgbClr val="1E1E1E"/>
                </a:highlight>
                <a:latin typeface="Arial"/>
                <a:ea typeface="Arial"/>
                <a:cs typeface="Arial"/>
                <a:sym typeface="Arial"/>
              </a:rPr>
              <a:t>Space: </a:t>
            </a:r>
            <a:r>
              <a:rPr lang="en" sz="1400">
                <a:solidFill>
                  <a:srgbClr val="D4D4D4"/>
                </a:solidFill>
                <a:highlight>
                  <a:srgbClr val="1E1E1E"/>
                </a:highlight>
                <a:latin typeface="Arial"/>
                <a:ea typeface="Arial"/>
                <a:cs typeface="Arial"/>
                <a:sym typeface="Arial"/>
              </a:rPr>
              <a:t>O(1), as it only uses a constant amount of extra space for pointers and the minimum distance variable.</a:t>
            </a:r>
            <a:endParaRPr sz="1400">
              <a:solidFill>
                <a:srgbClr val="D4D4D4"/>
              </a:solidFill>
              <a:highlight>
                <a:srgbClr val="1E1E1E"/>
              </a:highlight>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313563" lvl="0" marL="457200" rtl="0" algn="l">
              <a:spcBef>
                <a:spcPts val="0"/>
              </a:spcBef>
              <a:spcAft>
                <a:spcPts val="0"/>
              </a:spcAft>
              <a:buSzPct val="100000"/>
              <a:buFont typeface="Arial"/>
              <a:buChar char="●"/>
            </a:pPr>
            <a:r>
              <a:rPr lang="en" sz="1911">
                <a:latin typeface="Arial"/>
                <a:ea typeface="Arial"/>
                <a:cs typeface="Arial"/>
                <a:sym typeface="Arial"/>
              </a:rPr>
              <a:t>Joel Schwartz, Hiring Manager</a:t>
            </a:r>
            <a:endParaRPr sz="1911">
              <a:latin typeface="Arial"/>
              <a:ea typeface="Arial"/>
              <a:cs typeface="Arial"/>
              <a:sym typeface="Arial"/>
            </a:endParaRPr>
          </a:p>
          <a:p>
            <a:pPr indent="-313563" lvl="0" marL="457200" rtl="0" algn="l">
              <a:spcBef>
                <a:spcPts val="0"/>
              </a:spcBef>
              <a:spcAft>
                <a:spcPts val="0"/>
              </a:spcAft>
              <a:buSzPct val="100000"/>
              <a:buFont typeface="Arial"/>
              <a:buChar char="●"/>
            </a:pPr>
            <a:r>
              <a:rPr lang="en" sz="1911">
                <a:latin typeface="Arial"/>
                <a:ea typeface="Arial"/>
                <a:cs typeface="Arial"/>
                <a:sym typeface="Arial"/>
              </a:rPr>
              <a:t>Guy Fisher</a:t>
            </a:r>
            <a:endParaRPr sz="1911">
              <a:latin typeface="Arial"/>
              <a:ea typeface="Arial"/>
              <a:cs typeface="Arial"/>
              <a:sym typeface="Arial"/>
            </a:endParaRPr>
          </a:p>
          <a:p>
            <a:pPr indent="-313563" lvl="0" marL="457200" rtl="0" algn="l">
              <a:spcBef>
                <a:spcPts val="0"/>
              </a:spcBef>
              <a:spcAft>
                <a:spcPts val="0"/>
              </a:spcAft>
              <a:buSzPct val="100000"/>
              <a:buFont typeface="Arial"/>
              <a:buChar char="●"/>
            </a:pPr>
            <a:r>
              <a:rPr lang="en" sz="1911">
                <a:latin typeface="Arial"/>
                <a:ea typeface="Arial"/>
                <a:cs typeface="Arial"/>
                <a:sym typeface="Arial"/>
              </a:rPr>
              <a:t>Mark Streitfeld</a:t>
            </a:r>
            <a:endParaRPr sz="1911">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457200" rtl="0" algn="l">
              <a:spcBef>
                <a:spcPts val="1200"/>
              </a:spcBef>
              <a:spcAft>
                <a:spcPts val="0"/>
              </a:spcAft>
              <a:buNone/>
            </a:pPr>
            <a:r>
              <a:t/>
            </a:r>
            <a:endParaRPr sz="1500">
              <a:latin typeface="Arial"/>
              <a:ea typeface="Arial"/>
              <a:cs typeface="Arial"/>
              <a:sym typeface="Arial"/>
            </a:endParaRPr>
          </a:p>
          <a:p>
            <a:pPr indent="0" lvl="0" marL="457200" rtl="0" algn="l">
              <a:spcBef>
                <a:spcPts val="1200"/>
              </a:spcBef>
              <a:spcAft>
                <a:spcPts val="0"/>
              </a:spcAft>
              <a:buNone/>
            </a:pPr>
            <a:r>
              <a:t/>
            </a:r>
            <a:endParaRPr b="1" sz="2400">
              <a:solidFill>
                <a:srgbClr val="FF9900"/>
              </a:solidFill>
              <a:latin typeface="Arial"/>
              <a:ea typeface="Arial"/>
              <a:cs typeface="Arial"/>
              <a:sym typeface="Arial"/>
            </a:endParaRPr>
          </a:p>
          <a:p>
            <a:pPr indent="0" lvl="0" marL="457200" rtl="0" algn="l">
              <a:spcBef>
                <a:spcPts val="1200"/>
              </a:spcBef>
              <a:spcAft>
                <a:spcPts val="0"/>
              </a:spcAft>
              <a:buNone/>
            </a:pPr>
            <a:r>
              <a:rPr b="1" lang="en" sz="2529">
                <a:solidFill>
                  <a:srgbClr val="FF9900"/>
                </a:solidFill>
                <a:latin typeface="Arial"/>
                <a:ea typeface="Arial"/>
                <a:cs typeface="Arial"/>
                <a:sym typeface="Arial"/>
              </a:rPr>
              <a:t>Thank You Teradyne Team.</a:t>
            </a:r>
            <a:endParaRPr b="1" sz="2529">
              <a:solidFill>
                <a:srgbClr val="FF9900"/>
              </a:solidFill>
              <a:latin typeface="Arial"/>
              <a:ea typeface="Arial"/>
              <a:cs typeface="Arial"/>
              <a:sym typeface="Arial"/>
            </a:endParaRPr>
          </a:p>
          <a:p>
            <a:pPr indent="0" lvl="0" marL="457200" rtl="0" algn="l">
              <a:spcBef>
                <a:spcPts val="1200"/>
              </a:spcBef>
              <a:spcAft>
                <a:spcPts val="0"/>
              </a:spcAft>
              <a:buNone/>
            </a:pPr>
            <a:r>
              <a:rPr b="1" lang="en" sz="2529">
                <a:solidFill>
                  <a:srgbClr val="FF9900"/>
                </a:solidFill>
                <a:latin typeface="Arial"/>
                <a:ea typeface="Arial"/>
                <a:cs typeface="Arial"/>
                <a:sym typeface="Arial"/>
              </a:rPr>
              <a:t>It will be an honor to join and innovate with the Team!</a:t>
            </a:r>
            <a:endParaRPr b="1" sz="2529">
              <a:solidFill>
                <a:srgbClr val="FF9900"/>
              </a:solidFill>
              <a:latin typeface="Arial"/>
              <a:ea typeface="Arial"/>
              <a:cs typeface="Arial"/>
              <a:sym typeface="Arial"/>
            </a:endParaRPr>
          </a:p>
          <a:p>
            <a:pPr indent="0" lvl="0" marL="457200" rtl="0" algn="l">
              <a:spcBef>
                <a:spcPts val="1200"/>
              </a:spcBef>
              <a:spcAft>
                <a:spcPts val="1200"/>
              </a:spcAft>
              <a:buNone/>
            </a:pPr>
            <a:r>
              <a:t/>
            </a:r>
            <a:endParaRPr sz="1500">
              <a:latin typeface="Arial"/>
              <a:ea typeface="Arial"/>
              <a:cs typeface="Arial"/>
              <a:sym typeface="Arial"/>
            </a:endParaRPr>
          </a:p>
        </p:txBody>
      </p:sp>
      <p:sp>
        <p:nvSpPr>
          <p:cNvPr id="322" name="Google Shape;322;p40"/>
          <p:cNvSpPr txBox="1"/>
          <p:nvPr>
            <p:ph type="title"/>
          </p:nvPr>
        </p:nvSpPr>
        <p:spPr>
          <a:xfrm>
            <a:off x="1297500" y="299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Acknowledgments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328" name="Google Shape;328;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329" name="Google Shape;329;p41"/>
          <p:cNvPicPr preferRelativeResize="0"/>
          <p:nvPr/>
        </p:nvPicPr>
        <p:blipFill>
          <a:blip r:embed="rId3">
            <a:alphaModFix/>
          </a:blip>
          <a:stretch>
            <a:fillRect/>
          </a:stretch>
        </p:blipFill>
        <p:spPr>
          <a:xfrm>
            <a:off x="2859652" y="1307850"/>
            <a:ext cx="2101150" cy="308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Grid Seat Occupancy</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ATM System Design</a:t>
            </a:r>
            <a:endParaRPr sz="1600">
              <a:latin typeface="Arial"/>
              <a:ea typeface="Arial"/>
              <a:cs typeface="Arial"/>
              <a:sym typeface="Arial"/>
            </a:endParaRPr>
          </a:p>
          <a:p>
            <a:pPr indent="-330200" lvl="0" marL="457200" rtl="0" algn="l">
              <a:spcBef>
                <a:spcPts val="0"/>
              </a:spcBef>
              <a:spcAft>
                <a:spcPts val="0"/>
              </a:spcAft>
              <a:buSzPts val="1600"/>
              <a:buFont typeface="Arial"/>
              <a:buAutoNum type="arabicPeriod"/>
            </a:pPr>
            <a:r>
              <a:rPr lang="en" sz="1600">
                <a:latin typeface="Arial"/>
                <a:ea typeface="Arial"/>
                <a:cs typeface="Arial"/>
                <a:sym typeface="Arial"/>
              </a:rPr>
              <a:t>Shortest Distance Between Words</a:t>
            </a:r>
            <a:endParaRPr sz="16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1297500" y="393750"/>
            <a:ext cx="7038900" cy="6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2.2 How does ATM work</a:t>
            </a:r>
            <a:endParaRPr/>
          </a:p>
        </p:txBody>
      </p:sp>
      <p:sp>
        <p:nvSpPr>
          <p:cNvPr id="335" name="Google Shape;335;p42"/>
          <p:cNvSpPr txBox="1"/>
          <p:nvPr>
            <p:ph idx="1" type="body"/>
          </p:nvPr>
        </p:nvSpPr>
        <p:spPr>
          <a:xfrm>
            <a:off x="1297500" y="1096800"/>
            <a:ext cx="7038900" cy="3933900"/>
          </a:xfrm>
          <a:prstGeom prst="rect">
            <a:avLst/>
          </a:prstGeom>
        </p:spPr>
        <p:txBody>
          <a:bodyPr anchorCtr="0" anchor="t" bIns="91425" lIns="91425" spcFirstLastPara="1" rIns="91425" wrap="square" tIns="91425">
            <a:noAutofit/>
          </a:bodyPr>
          <a:lstStyle/>
          <a:p>
            <a:pPr indent="-330517" lvl="0" marL="457200" rtl="0" algn="l">
              <a:lnSpc>
                <a:spcPct val="95000"/>
              </a:lnSpc>
              <a:spcBef>
                <a:spcPts val="0"/>
              </a:spcBef>
              <a:spcAft>
                <a:spcPts val="0"/>
              </a:spcAft>
              <a:buSzPts val="1605"/>
              <a:buFont typeface="Arial"/>
              <a:buChar char="●"/>
            </a:pPr>
            <a:r>
              <a:rPr lang="en" sz="1604">
                <a:latin typeface="Arial"/>
                <a:ea typeface="Arial"/>
                <a:cs typeface="Arial"/>
                <a:sym typeface="Arial"/>
              </a:rPr>
              <a:t>It is managed by an operator responsible for refilling cash and receipts and ensuring smooth operations.</a:t>
            </a:r>
            <a:endParaRPr sz="1604">
              <a:latin typeface="Arial"/>
              <a:ea typeface="Arial"/>
              <a:cs typeface="Arial"/>
              <a:sym typeface="Arial"/>
            </a:endParaRPr>
          </a:p>
          <a:p>
            <a:pPr indent="-330517" lvl="0" marL="457200" rtl="0" algn="l">
              <a:lnSpc>
                <a:spcPct val="95000"/>
              </a:lnSpc>
              <a:spcBef>
                <a:spcPts val="0"/>
              </a:spcBef>
              <a:spcAft>
                <a:spcPts val="0"/>
              </a:spcAft>
              <a:buSzPts val="1605"/>
              <a:buFont typeface="Arial"/>
              <a:buChar char="●"/>
            </a:pPr>
            <a:r>
              <a:rPr lang="en" sz="1604">
                <a:latin typeface="Arial"/>
                <a:ea typeface="Arial"/>
                <a:cs typeface="Arial"/>
                <a:sym typeface="Arial"/>
              </a:rPr>
              <a:t>The ATM is designed to serve one customer at a time and remains operational throughout the service.</a:t>
            </a:r>
            <a:endParaRPr sz="1604">
              <a:latin typeface="Arial"/>
              <a:ea typeface="Arial"/>
              <a:cs typeface="Arial"/>
              <a:sym typeface="Arial"/>
            </a:endParaRPr>
          </a:p>
          <a:p>
            <a:pPr indent="-330517" lvl="0" marL="457200" rtl="0" algn="l">
              <a:lnSpc>
                <a:spcPct val="95000"/>
              </a:lnSpc>
              <a:spcBef>
                <a:spcPts val="0"/>
              </a:spcBef>
              <a:spcAft>
                <a:spcPts val="0"/>
              </a:spcAft>
              <a:buSzPts val="1605"/>
              <a:buFont typeface="Arial"/>
              <a:buChar char="●"/>
            </a:pPr>
            <a:r>
              <a:rPr lang="en" sz="1604">
                <a:latin typeface="Arial"/>
                <a:ea typeface="Arial"/>
                <a:cs typeface="Arial"/>
                <a:sym typeface="Arial"/>
              </a:rPr>
              <a:t>Transactions begin with the user inserting their ATM card containing account details, followed by entering their PIN for authentication.</a:t>
            </a:r>
            <a:endParaRPr sz="1604">
              <a:latin typeface="Arial"/>
              <a:ea typeface="Arial"/>
              <a:cs typeface="Arial"/>
              <a:sym typeface="Arial"/>
            </a:endParaRPr>
          </a:p>
          <a:p>
            <a:pPr indent="-330517" lvl="0" marL="457200" rtl="0" algn="l">
              <a:lnSpc>
                <a:spcPct val="95000"/>
              </a:lnSpc>
              <a:spcBef>
                <a:spcPts val="0"/>
              </a:spcBef>
              <a:spcAft>
                <a:spcPts val="0"/>
              </a:spcAft>
              <a:buSzPts val="1605"/>
              <a:buFont typeface="Arial"/>
              <a:buChar char="●"/>
            </a:pPr>
            <a:r>
              <a:rPr lang="en" sz="1604">
                <a:latin typeface="Arial"/>
                <a:ea typeface="Arial"/>
                <a:cs typeface="Arial"/>
                <a:sym typeface="Arial"/>
              </a:rPr>
              <a:t>The ATM communicates with the bank for user authentication, a necessary step for conducting any transactions.</a:t>
            </a:r>
            <a:endParaRPr sz="1604">
              <a:latin typeface="Arial"/>
              <a:ea typeface="Arial"/>
              <a:cs typeface="Arial"/>
              <a:sym typeface="Arial"/>
            </a:endParaRPr>
          </a:p>
          <a:p>
            <a:pPr indent="-330517" lvl="0" marL="457200" rtl="0" algn="l">
              <a:lnSpc>
                <a:spcPct val="95000"/>
              </a:lnSpc>
              <a:spcBef>
                <a:spcPts val="0"/>
              </a:spcBef>
              <a:spcAft>
                <a:spcPts val="0"/>
              </a:spcAft>
              <a:buSzPts val="1605"/>
              <a:buFont typeface="Arial"/>
              <a:buChar char="●"/>
            </a:pPr>
            <a:r>
              <a:rPr lang="en" sz="1604">
                <a:latin typeface="Arial"/>
                <a:ea typeface="Arial"/>
                <a:cs typeface="Arial"/>
                <a:sym typeface="Arial"/>
              </a:rPr>
              <a:t>The user's ATM card remains inside the machine until the session ends, which can be done anytime by pressing the cancel button, triggering the card's ejection.</a:t>
            </a:r>
            <a:endParaRPr sz="1604">
              <a:latin typeface="Arial"/>
              <a:ea typeface="Arial"/>
              <a:cs typeface="Arial"/>
              <a:sym typeface="Arial"/>
            </a:endParaRPr>
          </a:p>
          <a:p>
            <a:pPr indent="-330517" lvl="0" marL="457200" rtl="0" algn="l">
              <a:lnSpc>
                <a:spcPct val="95000"/>
              </a:lnSpc>
              <a:spcBef>
                <a:spcPts val="0"/>
              </a:spcBef>
              <a:spcAft>
                <a:spcPts val="0"/>
              </a:spcAft>
              <a:buSzPts val="1605"/>
              <a:buFont typeface="Arial"/>
              <a:buChar char="●"/>
            </a:pPr>
            <a:r>
              <a:rPr lang="en" sz="1604">
                <a:latin typeface="Arial"/>
                <a:ea typeface="Arial"/>
                <a:cs typeface="Arial"/>
                <a:sym typeface="Arial"/>
              </a:rPr>
              <a:t>An internal transaction log records details, including hardware failures, to aid the operator in resolving issues.</a:t>
            </a:r>
            <a:endParaRPr sz="1604">
              <a:latin typeface="Arial"/>
              <a:ea typeface="Arial"/>
              <a:cs typeface="Arial"/>
              <a:sym typeface="Arial"/>
            </a:endParaRPr>
          </a:p>
          <a:p>
            <a:pPr indent="0" lvl="0" marL="0" rtl="0" algn="l">
              <a:lnSpc>
                <a:spcPct val="95000"/>
              </a:lnSpc>
              <a:spcBef>
                <a:spcPts val="1200"/>
              </a:spcBef>
              <a:spcAft>
                <a:spcPts val="1200"/>
              </a:spcAft>
              <a:buSzPts val="935"/>
              <a:buNone/>
            </a:pPr>
            <a:r>
              <a:t/>
            </a:r>
            <a:endParaRPr sz="1604">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UML for ATM</a:t>
            </a:r>
            <a:endParaRPr/>
          </a:p>
        </p:txBody>
      </p:sp>
      <p:pic>
        <p:nvPicPr>
          <p:cNvPr id="341" name="Google Shape;341;p43"/>
          <p:cNvPicPr preferRelativeResize="0"/>
          <p:nvPr/>
        </p:nvPicPr>
        <p:blipFill>
          <a:blip r:embed="rId3">
            <a:alphaModFix/>
          </a:blip>
          <a:stretch>
            <a:fillRect/>
          </a:stretch>
        </p:blipFill>
        <p:spPr>
          <a:xfrm>
            <a:off x="1514600" y="129175"/>
            <a:ext cx="4558377" cy="4000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a:t>Grid seat </a:t>
            </a:r>
            <a:r>
              <a:rPr lang="en"/>
              <a:t>Occupancy</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55" name="Google Shape;155;p16"/>
          <p:cNvPicPr preferRelativeResize="0"/>
          <p:nvPr/>
        </p:nvPicPr>
        <p:blipFill>
          <a:blip r:embed="rId3">
            <a:alphaModFix/>
          </a:blip>
          <a:stretch>
            <a:fillRect/>
          </a:stretch>
        </p:blipFill>
        <p:spPr>
          <a:xfrm>
            <a:off x="2000250" y="1120300"/>
            <a:ext cx="4023200" cy="402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 Read input.txt</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62" name="Google Shape;162;p17"/>
          <p:cNvPicPr preferRelativeResize="0"/>
          <p:nvPr/>
        </p:nvPicPr>
        <p:blipFill>
          <a:blip r:embed="rId3">
            <a:alphaModFix/>
          </a:blip>
          <a:stretch>
            <a:fillRect/>
          </a:stretch>
        </p:blipFill>
        <p:spPr>
          <a:xfrm>
            <a:off x="895350" y="1567538"/>
            <a:ext cx="7353300" cy="233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1.2 Find Stable Occupancy  </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69" name="Google Shape;169;p18"/>
          <p:cNvPicPr preferRelativeResize="0"/>
          <p:nvPr/>
        </p:nvPicPr>
        <p:blipFill>
          <a:blip r:embed="rId3">
            <a:alphaModFix/>
          </a:blip>
          <a:stretch>
            <a:fillRect/>
          </a:stretch>
        </p:blipFill>
        <p:spPr>
          <a:xfrm>
            <a:off x="1271600" y="1091275"/>
            <a:ext cx="5988024" cy="363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 Apply Rules to Current grid</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76" name="Google Shape;176;p19"/>
          <p:cNvPicPr preferRelativeResize="0"/>
          <p:nvPr/>
        </p:nvPicPr>
        <p:blipFill>
          <a:blip r:embed="rId3">
            <a:alphaModFix/>
          </a:blip>
          <a:stretch>
            <a:fillRect/>
          </a:stretch>
        </p:blipFill>
        <p:spPr>
          <a:xfrm>
            <a:off x="1036724" y="1033275"/>
            <a:ext cx="8013324" cy="344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 Count Adjacent Occupied Seats</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83" name="Google Shape;183;p20"/>
          <p:cNvPicPr preferRelativeResize="0"/>
          <p:nvPr/>
        </p:nvPicPr>
        <p:blipFill>
          <a:blip r:embed="rId3">
            <a:alphaModFix/>
          </a:blip>
          <a:stretch>
            <a:fillRect/>
          </a:stretch>
        </p:blipFill>
        <p:spPr>
          <a:xfrm>
            <a:off x="0" y="1485350"/>
            <a:ext cx="9143999" cy="271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1.5 Print Results</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90" name="Google Shape;190;p21"/>
          <p:cNvPicPr preferRelativeResize="0"/>
          <p:nvPr/>
        </p:nvPicPr>
        <p:blipFill>
          <a:blip r:embed="rId3">
            <a:alphaModFix/>
          </a:blip>
          <a:stretch>
            <a:fillRect/>
          </a:stretch>
        </p:blipFill>
        <p:spPr>
          <a:xfrm>
            <a:off x="681025" y="1436325"/>
            <a:ext cx="7781925" cy="255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