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3C6030-BB32-47A9-8670-B80B0E40D661}">
  <a:tblStyle styleId="{733C6030-BB32-47A9-8670-B80B0E40D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72f8ea9a1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72f8ea9a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700f4af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700f4af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00f4af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00f4af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700f4af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700f4af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72f8ea9a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72f8ea9a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72f8ea9a1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72f8ea9a1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2f8ea9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72f8ea9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72f8ea9a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72f8ea9a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72f8ea9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72f8ea9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72f8ea9a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72f8ea9a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72f8ea9a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72f8ea9a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Problem: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predict the next value in a sequence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●"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Order matters.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i="1" lang="en" sz="10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Idea: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Extract valuable information from the order. </a:t>
            </a:r>
            <a:endParaRPr sz="7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72f8ea9a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72f8ea9a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72f8ea9a1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72f8ea9a1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72f8ea9a1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72f8ea9a1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0550" y="696025"/>
            <a:ext cx="48585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STOCK PRICE PREDICTION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APACHE SPARK FRAMEWORK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73225" y="3079500"/>
            <a:ext cx="46116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Hetal Shah       014537016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Zhuo 	013704782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Mazzy 	013784966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Liubov Tovbin  013747890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Scores - Spark Rolling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3C3C3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RMSE scores for prediction 5, 15, and 30 minutes into the future. 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22"/>
          <p:cNvGraphicFramePr/>
          <p:nvPr/>
        </p:nvGraphicFramePr>
        <p:xfrm>
          <a:off x="1010700" y="237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{733C6030-BB32-47A9-8670-B80B0E40D661}</a:tableStyleId>
              </a:tblPr>
              <a:tblGrid>
                <a:gridCol w="1780650"/>
                <a:gridCol w="1780650"/>
                <a:gridCol w="1780650"/>
                <a:gridCol w="1780650"/>
              </a:tblGrid>
              <a:tr h="64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 mins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 mins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 mins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A </a:t>
            </a:r>
            <a:r>
              <a:rPr lang="en"/>
              <a:t>modified</a:t>
            </a:r>
            <a:r>
              <a:rPr lang="en"/>
              <a:t> version of RNN 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 - </a:t>
            </a:r>
            <a:r>
              <a:rPr lang="en"/>
              <a:t>problems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Deals with vanishing </a:t>
            </a:r>
            <a:r>
              <a:rPr lang="en"/>
              <a:t>gradient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425" y="1830375"/>
            <a:ext cx="3989775" cy="27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292025" y="1262325"/>
            <a:ext cx="88521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price  History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Gradient Descent.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Batch Size = Size of Training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Stochastic Gradient Descent.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Batch Size =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Mini-Batch Gradient Descent.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 &lt; Batch Size &lt; Size of Training Set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LSTM layers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Different input features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60 close price + senti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close price + senti 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60 close price + cur open/high/low/vol + senti scores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 open/high/low  + senti scores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 open/high/low/vol + senti scores( </a:t>
            </a:r>
            <a:r>
              <a:rPr lang="en">
                <a:solidFill>
                  <a:srgbClr val="FF0000"/>
                </a:solidFill>
              </a:rPr>
              <a:t>Best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0" y="3089875"/>
            <a:ext cx="2444750" cy="1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400" y="1185350"/>
            <a:ext cx="4880524" cy="19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21500"/>
            <a:ext cx="2199925" cy="1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Scores - LSTM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056750" y="1479175"/>
            <a:ext cx="70305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C3C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RMSE analysis with  5 </a:t>
            </a:r>
            <a:r>
              <a:rPr lang="en" sz="1200">
                <a:solidFill>
                  <a:srgbClr val="3C3C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en" sz="1200">
                <a:solidFill>
                  <a:srgbClr val="3C3C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lag, 15 minutes lag and 30 minutes lag. </a:t>
            </a:r>
            <a:endParaRPr sz="1200">
              <a:solidFill>
                <a:srgbClr val="3C3C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9" name="Google Shape;359;p25"/>
          <p:cNvGraphicFramePr/>
          <p:nvPr/>
        </p:nvGraphicFramePr>
        <p:xfrm>
          <a:off x="1010700" y="237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{733C6030-BB32-47A9-8670-B80B0E40D661}</a:tableStyleId>
              </a:tblPr>
              <a:tblGrid>
                <a:gridCol w="1780650"/>
                <a:gridCol w="1780650"/>
                <a:gridCol w="1780650"/>
                <a:gridCol w="1780650"/>
              </a:tblGrid>
              <a:tr h="64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 mins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 mins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 mins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056750" y="1742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900"/>
              <a:t>DEMO</a:t>
            </a:r>
            <a:endParaRPr b="1" sz="5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1176800" y="1979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Thank you!</a:t>
            </a:r>
            <a:endParaRPr b="1" sz="5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431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" y="333925"/>
            <a:ext cx="8839201" cy="480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9" y="0"/>
            <a:ext cx="82168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50" y="598575"/>
            <a:ext cx="5023525" cy="3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925" y="512225"/>
            <a:ext cx="3500826" cy="181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925" y="2727533"/>
            <a:ext cx="3500826" cy="181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550" y="220567"/>
            <a:ext cx="2175286" cy="29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550" y="2425917"/>
            <a:ext cx="2175286" cy="29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as Time Series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508000" y="2990450"/>
            <a:ext cx="55551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only the last N values.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prediction algorithms that take in account the order of data points: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Rolling Window Linear Regression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Recurrent Neural Network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0" y="1386125"/>
            <a:ext cx="5338527" cy="1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Linear Regression on Streams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76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Linear Regression for a base-line performance algorithm.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Deterministic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matrix multiplication: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=&gt; Perfect case for parallel computations on distributed systems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</a:t>
            </a:r>
            <a:r>
              <a:rPr lang="en" sz="1400"/>
              <a:t>eep only 100 recent values to train the model</a:t>
            </a:r>
            <a:endParaRPr sz="14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325" y="2571750"/>
            <a:ext cx="1863650" cy="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Linear Regression in Action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25" y="1311900"/>
            <a:ext cx="6079772" cy="36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Prediction vs.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w</a:t>
            </a:r>
            <a:r>
              <a:rPr b="0" lang="en" sz="2000"/>
              <a:t>indow_size = 100</a:t>
            </a:r>
            <a:endParaRPr b="0" sz="20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0" y="1666000"/>
            <a:ext cx="7398601" cy="24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