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  <p:sldMasterId id="2147483698" r:id="rId2"/>
  </p:sldMasterIdLst>
  <p:notesMasterIdLst>
    <p:notesMasterId r:id="rId18"/>
  </p:notesMasterIdLst>
  <p:handoutMasterIdLst>
    <p:handoutMasterId r:id="rId19"/>
  </p:handoutMasterIdLst>
  <p:sldIdLst>
    <p:sldId id="265" r:id="rId3"/>
    <p:sldId id="257" r:id="rId4"/>
    <p:sldId id="269" r:id="rId5"/>
    <p:sldId id="264" r:id="rId6"/>
    <p:sldId id="280" r:id="rId7"/>
    <p:sldId id="281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82" r:id="rId16"/>
    <p:sldId id="263" r:id="rId17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0" autoAdjust="0"/>
    <p:restoredTop sz="94672" autoAdjust="0"/>
  </p:normalViewPr>
  <p:slideViewPr>
    <p:cSldViewPr snapToGrid="0" snapToObjects="1">
      <p:cViewPr varScale="1">
        <p:scale>
          <a:sx n="162" d="100"/>
          <a:sy n="162" d="100"/>
        </p:scale>
        <p:origin x="204" y="144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9999D32-1BE6-4504-91FC-9C2CD8C6FF22}" type="datetimeFigureOut">
              <a:rPr lang="en-US"/>
              <a:pPr>
                <a:defRPr/>
              </a:pPr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2F924AF-BBDE-4145-A285-FC3BB72DF0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399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0A28184-2562-4759-B447-B42F87BF72A4}" type="datetimeFigureOut">
              <a:rPr lang="en-US"/>
              <a:pPr>
                <a:defRPr/>
              </a:pPr>
              <a:t>5/17/2018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D2501F3-C1FF-4E53-B030-19000AAC4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234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 userDrawn="1"/>
        </p:nvSpPr>
        <p:spPr bwMode="auto">
          <a:xfrm>
            <a:off x="5099050" y="49053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TextBox 5"/>
          <p:cNvSpPr txBox="1">
            <a:spLocks noChangeArrowheads="1"/>
          </p:cNvSpPr>
          <p:nvPr userDrawn="1"/>
        </p:nvSpPr>
        <p:spPr bwMode="auto">
          <a:xfrm>
            <a:off x="5910263" y="427038"/>
            <a:ext cx="185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6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xmlns="" id="{0244A044-2B4E-4B3F-913E-D0FFBE3CE288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4030663" y="185738"/>
            <a:ext cx="4656137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 b="0" i="0" cap="none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4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xmlns="" id="{5E533321-7583-408D-9901-7C5B5BBEA3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0663" y="185738"/>
            <a:ext cx="4656137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 b="0" i="0" cap="none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98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>
            <a:extLst>
              <a:ext uri="{FF2B5EF4-FFF2-40B4-BE49-F238E27FC236}">
                <a16:creationId xmlns:a16="http://schemas.microsoft.com/office/drawing/2014/main" xmlns="" id="{5DC51F17-9EA1-4747-B019-97EF835305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0663" y="185738"/>
            <a:ext cx="4656137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 b="0" i="0" cap="none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5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5099050" y="49053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TextBox 5"/>
          <p:cNvSpPr txBox="1">
            <a:spLocks noChangeArrowheads="1"/>
          </p:cNvSpPr>
          <p:nvPr userDrawn="1"/>
        </p:nvSpPr>
        <p:spPr bwMode="auto">
          <a:xfrm>
            <a:off x="5910263" y="427038"/>
            <a:ext cx="185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4787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9166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927382"/>
            <a:ext cx="2713244" cy="1644368"/>
          </a:xfrm>
        </p:spPr>
        <p:txBody>
          <a:bodyPr anchor="t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03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4881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BDC7A0B-8867-41EC-8AAA-187EB14F64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0663" y="185738"/>
            <a:ext cx="4656137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 b="0" i="0" cap="none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7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xmlns="" id="{9CA97FF2-32B6-46EC-AF54-2834E05C2F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0663" y="185738"/>
            <a:ext cx="4656137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 b="0" i="0" cap="none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xmlns="" id="{CEBB575C-7F2D-4A5A-A681-2DF7BECD21D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0663" y="185738"/>
            <a:ext cx="4656137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 b="0" i="0" cap="none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7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xmlns="" id="{F09A08B9-2184-4E78-809F-6EC1F0EA3CD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4030663" y="185738"/>
            <a:ext cx="4656137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 b="0" i="0" cap="none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7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27100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Заголовок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95450"/>
            <a:ext cx="8229600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Первый уровень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Пятый уровень</a:t>
            </a:r>
          </a:p>
          <a:p>
            <a:pPr lvl="4"/>
            <a:r>
              <a:rPr lang="ru-RU" altLang="en-US" smtClean="0"/>
              <a:t>Шестой уровень</a:t>
            </a: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663" y="330200"/>
            <a:ext cx="4656137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SzPct val="100000"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27100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Заголовок</a:t>
            </a:r>
            <a:endParaRPr lang="en-US" altLang="en-US" smtClean="0"/>
          </a:p>
        </p:txBody>
      </p:sp>
      <p:sp>
        <p:nvSpPr>
          <p:cNvPr id="205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95450"/>
            <a:ext cx="8229600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Первый уровень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Пятый уровень</a:t>
            </a:r>
          </a:p>
          <a:p>
            <a:pPr lvl="4"/>
            <a:r>
              <a:rPr lang="ru-RU" altLang="en-US" smtClean="0"/>
              <a:t>Шестой уровень</a:t>
            </a:r>
            <a:endParaRPr lang="en-US" altLang="en-US" smtClean="0"/>
          </a:p>
        </p:txBody>
      </p:sp>
      <p:sp>
        <p:nvSpPr>
          <p:cNvPr id="2052" name="TextBox 3"/>
          <p:cNvSpPr txBox="1">
            <a:spLocks noChangeArrowheads="1"/>
          </p:cNvSpPr>
          <p:nvPr userDrawn="1"/>
        </p:nvSpPr>
        <p:spPr bwMode="auto">
          <a:xfrm>
            <a:off x="-865188" y="413385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SzPct val="100000"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96913" y="1878013"/>
            <a:ext cx="7762875" cy="125412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200" dirty="0"/>
              <a:t>Выпускная квалификационная работа</a:t>
            </a:r>
            <a:br>
              <a:rPr lang="ru-RU" sz="2200" dirty="0"/>
            </a:br>
            <a:r>
              <a:rPr lang="ru-RU" sz="2200" dirty="0"/>
              <a:t>по теме: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ru-RU" sz="3100" dirty="0"/>
              <a:t>Разработка системы управления прецизионным поворотным столом</a:t>
            </a:r>
            <a:endParaRPr lang="en-US" sz="31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3446463"/>
            <a:ext cx="6400800" cy="65405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000" dirty="0"/>
              <a:t>Автор: Уткин </a:t>
            </a:r>
            <a:r>
              <a:rPr lang="ru-RU" sz="2000" dirty="0" smtClean="0"/>
              <a:t>Игорь Игоревич</a:t>
            </a:r>
            <a:endParaRPr lang="ru-RU" sz="2000" dirty="0"/>
          </a:p>
          <a:p>
            <a:pPr fontAlgn="auto">
              <a:spcAft>
                <a:spcPts val="0"/>
              </a:spcAft>
              <a:defRPr/>
            </a:pPr>
            <a:r>
              <a:rPr lang="ru-RU" sz="2000" dirty="0"/>
              <a:t>Руководитель: к.т.н. Быстров </a:t>
            </a:r>
            <a:r>
              <a:rPr lang="ru-RU" sz="2000" dirty="0" smtClean="0"/>
              <a:t>Сергей Владимирович </a:t>
            </a:r>
            <a:endParaRPr lang="nl-NL" sz="2000" dirty="0"/>
          </a:p>
        </p:txBody>
      </p:sp>
      <p:sp>
        <p:nvSpPr>
          <p:cNvPr id="17412" name="TextBox 1"/>
          <p:cNvSpPr txBox="1">
            <a:spLocks noChangeArrowheads="1"/>
          </p:cNvSpPr>
          <p:nvPr/>
        </p:nvSpPr>
        <p:spPr bwMode="auto">
          <a:xfrm>
            <a:off x="3660775" y="4413250"/>
            <a:ext cx="18224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ru-RU" altLang="en-US">
                <a:solidFill>
                  <a:schemeClr val="bg1"/>
                </a:solidFill>
              </a:rPr>
              <a:t>Санкт-Петербург</a:t>
            </a:r>
          </a:p>
          <a:p>
            <a:pPr algn="ctr" eaLnBrk="1" hangingPunct="1"/>
            <a:r>
              <a:rPr lang="ru-RU" altLang="en-US">
                <a:solidFill>
                  <a:schemeClr val="bg1"/>
                </a:solidFill>
              </a:rPr>
              <a:t>2018</a:t>
            </a:r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812800"/>
            <a:ext cx="8229600" cy="620713"/>
          </a:xfrm>
        </p:spPr>
        <p:txBody>
          <a:bodyPr/>
          <a:lstStyle/>
          <a:p>
            <a:r>
              <a:rPr lang="ru-RU" altLang="en-US" dirty="0" smtClean="0"/>
              <a:t>Переходн</a:t>
            </a:r>
            <a:r>
              <a:rPr lang="ru-RU" altLang="en-US" dirty="0"/>
              <a:t>ы</a:t>
            </a:r>
            <a:r>
              <a:rPr lang="ru-RU" altLang="en-US" dirty="0" smtClean="0"/>
              <a:t>й процесс</a:t>
            </a:r>
            <a:endParaRPr lang="en-US" altLang="en-US" dirty="0" smtClean="0"/>
          </a:p>
        </p:txBody>
      </p:sp>
      <p:pic>
        <p:nvPicPr>
          <p:cNvPr id="26627" name="Рисунок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47813"/>
            <a:ext cx="5181600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661FBD8-5B56-421E-943D-102F87B9DE8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8600" y="2268806"/>
            <a:ext cx="3124200" cy="91178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9889" y="4668175"/>
            <a:ext cx="81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10/15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798513"/>
            <a:ext cx="8229600" cy="619125"/>
          </a:xfrm>
        </p:spPr>
        <p:txBody>
          <a:bodyPr/>
          <a:lstStyle/>
          <a:p>
            <a:r>
              <a:rPr lang="ru-RU" altLang="en-US" smtClean="0"/>
              <a:t>Переходный процесс с регулятором</a:t>
            </a:r>
            <a:endParaRPr lang="en-US" altLang="en-US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824" y="1699014"/>
            <a:ext cx="4121573" cy="20006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96" y="1705244"/>
            <a:ext cx="4108738" cy="1994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29889" y="4668175"/>
            <a:ext cx="81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11/15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4063"/>
            <a:ext cx="8229600" cy="9826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Схема моделирования с дискретным регулятором</a:t>
            </a:r>
            <a:endParaRPr lang="en-US" dirty="0"/>
          </a:p>
        </p:txBody>
      </p:sp>
      <p:pic>
        <p:nvPicPr>
          <p:cNvPr id="28675" name="Рисунок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58963"/>
            <a:ext cx="8229600" cy="256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29889" y="4668175"/>
            <a:ext cx="81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1</a:t>
            </a:r>
            <a:r>
              <a:rPr lang="ru-RU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/15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0738"/>
            <a:ext cx="8229600" cy="62071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Переходный процесс с дискретным регулятором</a:t>
            </a:r>
            <a:endParaRPr lang="en-US" dirty="0"/>
          </a:p>
        </p:txBody>
      </p:sp>
      <p:pic>
        <p:nvPicPr>
          <p:cNvPr id="29699" name="Рисунок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25" y="1616075"/>
            <a:ext cx="6254750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29889" y="4668175"/>
            <a:ext cx="81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13/15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822325"/>
            <a:ext cx="7316787" cy="5334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dirty="0">
                <a:solidFill>
                  <a:srgbClr val="000000"/>
                </a:solidFill>
                <a:latin typeface="+mn-lt"/>
              </a:rPr>
              <a:t>Заключение</a:t>
            </a:r>
            <a:endParaRPr lang="en-US" b="1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5175" y="1366838"/>
          <a:ext cx="7548563" cy="285432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8882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02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5721">
                <a:tc>
                  <a:txBody>
                    <a:bodyPr/>
                    <a:lstStyle/>
                    <a:p>
                      <a:r>
                        <a:rPr lang="ru-RU" sz="1800" b="0" dirty="0">
                          <a:solidFill>
                            <a:srgbClr val="000000"/>
                          </a:solidFill>
                        </a:rPr>
                        <a:t>Диапазон угловых перемещений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lang="he-IL" sz="1800" b="0" dirty="0">
                          <a:solidFill>
                            <a:srgbClr val="000000"/>
                          </a:solidFill>
                        </a:rPr>
                        <a:t>֯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ru-RU" sz="1800" b="0" dirty="0">
                          <a:solidFill>
                            <a:srgbClr val="000000"/>
                          </a:solidFill>
                        </a:rPr>
                        <a:t>-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ru-RU" sz="1800" b="0" dirty="0">
                          <a:solidFill>
                            <a:srgbClr val="000000"/>
                          </a:solidFill>
                        </a:rPr>
                        <a:t>360</a:t>
                      </a:r>
                      <a:r>
                        <a:rPr lang="he-IL" sz="1800" b="0" dirty="0">
                          <a:solidFill>
                            <a:srgbClr val="000000"/>
                          </a:solidFill>
                        </a:rPr>
                        <a:t>֯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5721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Шаг угловых перемещений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´</a:t>
                      </a: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5721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Время</a:t>
                      </a:r>
                      <a:r>
                        <a:rPr lang="ru-RU" sz="1800" baseline="0" dirty="0">
                          <a:solidFill>
                            <a:srgbClr val="000000"/>
                          </a:solidFill>
                        </a:rPr>
                        <a:t> переходного процесса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0.1 с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5721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Переходный процесс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Аппериодический</a:t>
                      </a:r>
                      <a:r>
                        <a:rPr lang="ru-RU" sz="1800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5721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Погрешность позиционирования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5%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5721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Питание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220 В 50 Гц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29889" y="4668175"/>
            <a:ext cx="81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14/15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1700213"/>
            <a:ext cx="8229600" cy="620712"/>
          </a:xfrm>
        </p:spPr>
        <p:txBody>
          <a:bodyPr/>
          <a:lstStyle/>
          <a:p>
            <a:r>
              <a:rPr lang="ru-RU" altLang="en-US" smtClean="0"/>
              <a:t>Спасибо за внимание</a:t>
            </a:r>
            <a:r>
              <a:rPr lang="en-US" altLang="en-US" smtClean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490788"/>
            <a:ext cx="8229600" cy="709612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Автор: Уткин </a:t>
            </a:r>
            <a:r>
              <a:rPr lang="ru-RU" dirty="0" smtClean="0"/>
              <a:t>Игорь Игоревич</a:t>
            </a:r>
            <a:endParaRPr lang="ru-RU" dirty="0"/>
          </a:p>
          <a:p>
            <a:pPr fontAlgn="auto">
              <a:spcAft>
                <a:spcPts val="0"/>
              </a:spcAft>
              <a:defRPr/>
            </a:pPr>
            <a:r>
              <a:rPr lang="ru-RU" dirty="0"/>
              <a:t>Группа Р3440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563" y="842963"/>
            <a:ext cx="6699250" cy="903287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dirty="0">
                <a:solidFill>
                  <a:srgbClr val="000000"/>
                </a:solidFill>
                <a:latin typeface="+mn-lt"/>
              </a:rPr>
              <a:t>Цель выпускной квалификационной работы</a:t>
            </a:r>
            <a:endParaRPr lang="en-US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8435" name="Text Placeholder 2"/>
          <p:cNvSpPr>
            <a:spLocks noGrp="1" noChangeArrowheads="1"/>
          </p:cNvSpPr>
          <p:nvPr>
            <p:ph type="body" sz="quarter" idx="10"/>
          </p:nvPr>
        </p:nvSpPr>
        <p:spPr>
          <a:xfrm>
            <a:off x="563563" y="1941513"/>
            <a:ext cx="6699250" cy="1166812"/>
          </a:xfrm>
        </p:spPr>
        <p:txBody>
          <a:bodyPr/>
          <a:lstStyle/>
          <a:p>
            <a:r>
              <a:rPr lang="ru-RU" altLang="en-US" sz="2000" dirty="0" smtClean="0">
                <a:solidFill>
                  <a:srgbClr val="000000"/>
                </a:solidFill>
              </a:rPr>
              <a:t>Разработка быстродействующей системы управления прецизионным поворотным столом для обработки драгоценных материалов  </a:t>
            </a:r>
            <a:endParaRPr lang="en-US" alt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29889" y="4668175"/>
            <a:ext cx="81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/15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43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25" y="798513"/>
            <a:ext cx="7961313" cy="909637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dirty="0">
                <a:solidFill>
                  <a:srgbClr val="000000"/>
                </a:solidFill>
                <a:latin typeface="+mn-lt"/>
              </a:rPr>
              <a:t>Технические требования к разрабатываемой системе</a:t>
            </a:r>
            <a:endParaRPr lang="en-US" b="1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39825" y="1708150"/>
          <a:ext cx="6567488" cy="2678112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42529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145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6352">
                <a:tc>
                  <a:txBody>
                    <a:bodyPr/>
                    <a:lstStyle/>
                    <a:p>
                      <a:r>
                        <a:rPr lang="ru-RU" sz="1800" b="0" dirty="0">
                          <a:solidFill>
                            <a:srgbClr val="000000"/>
                          </a:solidFill>
                        </a:rPr>
                        <a:t>Диапазон угловых перемещений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21" marB="457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lang="he-IL" sz="1800" b="0" dirty="0">
                          <a:solidFill>
                            <a:srgbClr val="000000"/>
                          </a:solidFill>
                        </a:rPr>
                        <a:t>֯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ru-RU" sz="1800" b="0" dirty="0">
                          <a:solidFill>
                            <a:srgbClr val="000000"/>
                          </a:solidFill>
                        </a:rPr>
                        <a:t>-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ru-RU" sz="1800" b="0" dirty="0">
                          <a:solidFill>
                            <a:srgbClr val="000000"/>
                          </a:solidFill>
                        </a:rPr>
                        <a:t>180</a:t>
                      </a:r>
                      <a:r>
                        <a:rPr lang="he-IL" sz="1800" b="0" dirty="0">
                          <a:solidFill>
                            <a:srgbClr val="000000"/>
                          </a:solidFill>
                        </a:rPr>
                        <a:t>֯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6352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Шаг угловых перемещений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21" marB="457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´</a:t>
                      </a:r>
                    </a:p>
                  </a:txBody>
                  <a:tcPr marL="91427" marR="91427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352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Время</a:t>
                      </a:r>
                      <a:r>
                        <a:rPr lang="ru-RU" sz="1800" baseline="0" dirty="0">
                          <a:solidFill>
                            <a:srgbClr val="000000"/>
                          </a:solidFill>
                        </a:rPr>
                        <a:t> переходного процесса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21" marB="457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0.1 с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6352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Переходный процесс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21" marB="457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Аппериодический</a:t>
                      </a:r>
                      <a:r>
                        <a:rPr lang="ru-RU" sz="1800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6352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Погрешность позиционирования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21" marB="457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5%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6352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Питание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21" marB="4572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0000"/>
                          </a:solidFill>
                        </a:rPr>
                        <a:t>220 В 50 Гц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29889" y="4668175"/>
            <a:ext cx="81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/15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 noChangeArrowheads="1"/>
          </p:cNvSpPr>
          <p:nvPr>
            <p:ph type="title"/>
          </p:nvPr>
        </p:nvSpPr>
        <p:spPr>
          <a:xfrm>
            <a:off x="449263" y="806450"/>
            <a:ext cx="7948612" cy="620713"/>
          </a:xfrm>
        </p:spPr>
        <p:txBody>
          <a:bodyPr/>
          <a:lstStyle/>
          <a:p>
            <a:r>
              <a:rPr lang="ru-RU" altLang="en-US" dirty="0" smtClean="0"/>
              <a:t>Функциональная схема системы</a:t>
            </a:r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919" y="1584256"/>
            <a:ext cx="6191300" cy="27997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29889" y="4668175"/>
            <a:ext cx="81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4</a:t>
            </a:r>
            <a:r>
              <a:rPr lang="en-US" dirty="0" smtClean="0">
                <a:solidFill>
                  <a:srgbClr val="000000"/>
                </a:solidFill>
              </a:rPr>
              <a:t>/15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822325"/>
            <a:ext cx="7316787" cy="5334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dirty="0">
                <a:solidFill>
                  <a:srgbClr val="000000"/>
                </a:solidFill>
                <a:latin typeface="+mn-lt"/>
              </a:rPr>
              <a:t>Характеристики </a:t>
            </a:r>
            <a:r>
              <a:rPr lang="ru-RU" b="1" dirty="0" err="1">
                <a:solidFill>
                  <a:srgbClr val="000000"/>
                </a:solidFill>
                <a:latin typeface="+mn-lt"/>
              </a:rPr>
              <a:t>пьезодвигателя</a:t>
            </a:r>
            <a:endParaRPr lang="en-US" b="1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903679"/>
              </p:ext>
            </p:extLst>
          </p:nvPr>
        </p:nvGraphicFramePr>
        <p:xfrm>
          <a:off x="765175" y="1366838"/>
          <a:ext cx="7548563" cy="285432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8882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02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5721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</a:rPr>
                        <a:t>Характеристики</a:t>
                      </a: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RSPA</a:t>
                      </a:r>
                      <a:r>
                        <a:rPr lang="ru-RU" sz="18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0XS</a:t>
                      </a:r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5721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</a:rPr>
                        <a:t>Диапазон угловых перемещений</a:t>
                      </a: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&gt;</a:t>
                      </a:r>
                      <a:r>
                        <a:rPr lang="ru-RU" sz="18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l-GR" sz="1800" dirty="0">
                          <a:solidFill>
                            <a:sysClr val="windowText" lastClr="000000"/>
                          </a:solidFill>
                        </a:rPr>
                        <a:t>π</a:t>
                      </a:r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5721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</a:rPr>
                        <a:t>Минимальный шаг перемещения</a:t>
                      </a: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</a:rPr>
                        <a:t>0.1 мрад </a:t>
                      </a: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5721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</a:rPr>
                        <a:t>Максимальная скорость</a:t>
                      </a: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</a:rPr>
                        <a:t>6 рад/с</a:t>
                      </a:r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5721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</a:rPr>
                        <a:t>Крутящий момент</a:t>
                      </a: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</a:rPr>
                        <a:t>13.3 Н*мм</a:t>
                      </a: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5721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</a:rPr>
                        <a:t>Максимальная нагрузка</a:t>
                      </a: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</a:rPr>
                        <a:t>150 г</a:t>
                      </a:r>
                    </a:p>
                  </a:txBody>
                  <a:tcPr marL="91438" marR="9143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29889" y="4668175"/>
            <a:ext cx="81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5</a:t>
            </a:r>
            <a:r>
              <a:rPr lang="en-US" dirty="0" smtClean="0">
                <a:solidFill>
                  <a:srgbClr val="000000"/>
                </a:solidFill>
              </a:rPr>
              <a:t>/15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822325"/>
            <a:ext cx="7316787" cy="5334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dirty="0">
                <a:solidFill>
                  <a:srgbClr val="000000"/>
                </a:solidFill>
                <a:latin typeface="+mn-lt"/>
              </a:rPr>
              <a:t>Характеристики углового датчика</a:t>
            </a:r>
            <a:endParaRPr lang="en-US" b="1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364667"/>
              </p:ext>
            </p:extLst>
          </p:nvPr>
        </p:nvGraphicFramePr>
        <p:xfrm>
          <a:off x="765175" y="1355725"/>
          <a:ext cx="7548563" cy="256111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8882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02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2222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</a:rPr>
                        <a:t>Характеристики</a:t>
                      </a:r>
                    </a:p>
                  </a:txBody>
                  <a:tcPr marL="91438" marR="91438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</a:rPr>
                        <a:t>ЛИР-390А</a:t>
                      </a:r>
                    </a:p>
                  </a:txBody>
                  <a:tcPr marL="91438" marR="91438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2222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</a:rPr>
                        <a:t>Напряжение питания</a:t>
                      </a:r>
                    </a:p>
                  </a:txBody>
                  <a:tcPr marL="91438" marR="91438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</a:rPr>
                        <a:t>+ 5 В</a:t>
                      </a:r>
                    </a:p>
                  </a:txBody>
                  <a:tcPr marL="91438" marR="91438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2222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</a:rPr>
                        <a:t>Момент трогания ротора</a:t>
                      </a:r>
                    </a:p>
                  </a:txBody>
                  <a:tcPr marL="91438" marR="91438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</a:rPr>
                        <a:t>≤ 0.05 Н*м</a:t>
                      </a:r>
                    </a:p>
                  </a:txBody>
                  <a:tcPr marL="91438" marR="91438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2222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</a:rPr>
                        <a:t>Класс точности</a:t>
                      </a:r>
                    </a:p>
                  </a:txBody>
                  <a:tcPr marL="91438" marR="91438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</a:t>
                      </a:r>
                      <a:r>
                        <a:rPr lang="ru-RU" sz="1800" dirty="0">
                          <a:solidFill>
                            <a:sysClr val="windowText" lastClr="000000"/>
                          </a:solidFill>
                        </a:rPr>
                        <a:t>5 угловых секунд</a:t>
                      </a:r>
                    </a:p>
                  </a:txBody>
                  <a:tcPr marL="91438" marR="91438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2222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</a:rPr>
                        <a:t>Основной диаметр</a:t>
                      </a:r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8" marR="91438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Ø</a:t>
                      </a:r>
                      <a:r>
                        <a:rPr lang="ru-RU" sz="1800" dirty="0" smtClean="0">
                          <a:solidFill>
                            <a:sysClr val="windowText" lastClr="000000"/>
                          </a:solidFill>
                        </a:rPr>
                        <a:t>90</a:t>
                      </a:r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8" marR="91438" marT="45733" marB="45733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29889" y="4668175"/>
            <a:ext cx="81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6</a:t>
            </a:r>
            <a:r>
              <a:rPr lang="en-US" dirty="0" smtClean="0">
                <a:solidFill>
                  <a:srgbClr val="000000"/>
                </a:solidFill>
              </a:rPr>
              <a:t>/15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798513"/>
            <a:ext cx="8229600" cy="619125"/>
          </a:xfrm>
        </p:spPr>
        <p:txBody>
          <a:bodyPr/>
          <a:lstStyle/>
          <a:p>
            <a:r>
              <a:rPr lang="ru-RU" altLang="en-US" smtClean="0"/>
              <a:t>Перевод линейной зависимости в угловую</a:t>
            </a:r>
            <a:endParaRPr lang="en-US" altLang="en-US" smtClean="0"/>
          </a:p>
        </p:txBody>
      </p:sp>
      <p:pic>
        <p:nvPicPr>
          <p:cNvPr id="23555" name="Рисунок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863" y="1630363"/>
            <a:ext cx="3055937" cy="152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Рисунок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863" y="3235325"/>
            <a:ext cx="3055937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33F23C4-61A4-4E4B-B26A-8D993D5CF3D0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7200" y="1630258"/>
            <a:ext cx="4328160" cy="261084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29889" y="4668175"/>
            <a:ext cx="81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7</a:t>
            </a:r>
            <a:r>
              <a:rPr lang="en-US" dirty="0" smtClean="0">
                <a:solidFill>
                  <a:srgbClr val="000000"/>
                </a:solidFill>
              </a:rPr>
              <a:t>/15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798513"/>
            <a:ext cx="8229600" cy="619125"/>
          </a:xfrm>
        </p:spPr>
        <p:txBody>
          <a:bodyPr/>
          <a:lstStyle/>
          <a:p>
            <a:r>
              <a:rPr lang="ru-RU" altLang="en-US" smtClean="0"/>
              <a:t>Структурная схема пьезодвигателя</a:t>
            </a:r>
            <a:endParaRPr lang="en-US" altLang="en-US" smtClean="0"/>
          </a:p>
        </p:txBody>
      </p:sp>
      <p:pic>
        <p:nvPicPr>
          <p:cNvPr id="24580" name="Рисунок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13" y="1584729"/>
            <a:ext cx="4854575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772949" y="3726671"/>
                <a:ext cx="3598101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+1)(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949" y="3726671"/>
                <a:ext cx="3598101" cy="8192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29889" y="4668175"/>
            <a:ext cx="81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8</a:t>
            </a:r>
            <a:r>
              <a:rPr lang="en-US" dirty="0" smtClean="0">
                <a:solidFill>
                  <a:srgbClr val="000000"/>
                </a:solidFill>
              </a:rPr>
              <a:t>/15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790575"/>
            <a:ext cx="8229600" cy="620713"/>
          </a:xfrm>
        </p:spPr>
        <p:txBody>
          <a:bodyPr/>
          <a:lstStyle/>
          <a:p>
            <a:r>
              <a:rPr lang="ru-RU" altLang="en-US" smtClean="0"/>
              <a:t>Схема моделирования пьезодвигателя</a:t>
            </a:r>
            <a:endParaRPr lang="en-US" altLang="en-US" smtClean="0"/>
          </a:p>
        </p:txBody>
      </p:sp>
      <p:pic>
        <p:nvPicPr>
          <p:cNvPr id="25603" name="Рисунок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646238"/>
            <a:ext cx="7778750" cy="254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29889" y="4668175"/>
            <a:ext cx="81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9</a:t>
            </a:r>
            <a:r>
              <a:rPr lang="en-US" dirty="0" smtClean="0">
                <a:solidFill>
                  <a:srgbClr val="000000"/>
                </a:solidFill>
              </a:rPr>
              <a:t>/15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5216</TotalTime>
  <Words>215</Words>
  <Application>Microsoft Office PowerPoint</Application>
  <PresentationFormat>On-screen Show (16:9)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Cover</vt:lpstr>
      <vt:lpstr>1_Cover</vt:lpstr>
      <vt:lpstr>Выпускная квалификационная работа по теме: Разработка системы управления прецизионным поворотным столом</vt:lpstr>
      <vt:lpstr>Цель выпускной квалификационной работы</vt:lpstr>
      <vt:lpstr>Технические требования к разрабатываемой системе</vt:lpstr>
      <vt:lpstr>Функциональная схема системы</vt:lpstr>
      <vt:lpstr>Характеристики пьезодвигателя</vt:lpstr>
      <vt:lpstr>Характеристики углового датчика</vt:lpstr>
      <vt:lpstr>Перевод линейной зависимости в угловую</vt:lpstr>
      <vt:lpstr>Структурная схема пьезодвигателя</vt:lpstr>
      <vt:lpstr>Схема моделирования пьезодвигателя</vt:lpstr>
      <vt:lpstr>Переходный процесс</vt:lpstr>
      <vt:lpstr>Переходный процесс с регулятором</vt:lpstr>
      <vt:lpstr>Схема моделирования с дискретным регулятором</vt:lpstr>
      <vt:lpstr>Переходный процесс с дискретным регулятором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Utkin, Igor</cp:lastModifiedBy>
  <cp:revision>74</cp:revision>
  <cp:lastPrinted>2018-05-17T16:17:45Z</cp:lastPrinted>
  <dcterms:created xsi:type="dcterms:W3CDTF">2014-06-27T12:30:22Z</dcterms:created>
  <dcterms:modified xsi:type="dcterms:W3CDTF">2018-05-17T16:27:26Z</dcterms:modified>
</cp:coreProperties>
</file>