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7" r:id="rId3"/>
    <p:sldId id="271" r:id="rId4"/>
    <p:sldId id="283" r:id="rId5"/>
    <p:sldId id="333" r:id="rId6"/>
    <p:sldId id="334" r:id="rId7"/>
    <p:sldId id="335" r:id="rId8"/>
    <p:sldId id="277" r:id="rId9"/>
    <p:sldId id="279" r:id="rId10"/>
    <p:sldId id="272" r:id="rId11"/>
    <p:sldId id="269" r:id="rId12"/>
    <p:sldId id="258" r:id="rId13"/>
    <p:sldId id="259" r:id="rId14"/>
    <p:sldId id="263" r:id="rId15"/>
    <p:sldId id="264" r:id="rId16"/>
    <p:sldId id="274" r:id="rId17"/>
    <p:sldId id="262" r:id="rId18"/>
    <p:sldId id="280" r:id="rId19"/>
    <p:sldId id="261" r:id="rId20"/>
    <p:sldId id="278" r:id="rId21"/>
    <p:sldId id="260" r:id="rId22"/>
    <p:sldId id="275" r:id="rId23"/>
    <p:sldId id="265" r:id="rId24"/>
    <p:sldId id="273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65"/>
    <p:restoredTop sz="95794" autoAdjust="0"/>
  </p:normalViewPr>
  <p:slideViewPr>
    <p:cSldViewPr snapToGrid="0" snapToObjects="1">
      <p:cViewPr varScale="1">
        <p:scale>
          <a:sx n="106" d="100"/>
          <a:sy n="106" d="100"/>
        </p:scale>
        <p:origin x="3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32C89-3CE2-794F-879C-0967E0975631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25DD8-7507-A24F-8B22-91BFF3EC7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8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57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35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19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65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25DD8-7507-A24F-8B22-91BFF3EC74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3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9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3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8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6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9ACA4-847D-214F-8693-F6FBD8D9F22E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B39D3-DA63-C740-A87F-E7A9E95B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5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8002" y="617250"/>
            <a:ext cx="1465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3200" y="1690062"/>
            <a:ext cx="8940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more Unix commands and command line arguments, </a:t>
            </a:r>
            <a:r>
              <a:rPr lang="en-US" sz="2200" b="1" dirty="0">
                <a:latin typeface="Helvetica Light" panose="020B0403020202020204" pitchFamily="34" charset="0"/>
              </a:rPr>
              <a:t>man</a:t>
            </a:r>
            <a:r>
              <a:rPr lang="en-US" sz="2200" dirty="0">
                <a:latin typeface="Helvetica Light" panose="020B0403020202020204" pitchFamily="34" charset="0"/>
              </a:rPr>
              <a:t> pages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Using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bashrc</a:t>
            </a:r>
            <a:r>
              <a:rPr lang="en-US" sz="2200" dirty="0">
                <a:latin typeface="Helvetica Light" panose="020B0403020202020204" pitchFamily="34" charset="0"/>
              </a:rPr>
              <a:t>, or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to control terminal behavior for protection and efficiency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Viewing and editing text files (</a:t>
            </a:r>
            <a:r>
              <a:rPr lang="en-US" sz="2200" b="1" dirty="0">
                <a:latin typeface="Helvetica Light" panose="020B0403020202020204" pitchFamily="34" charset="0"/>
              </a:rPr>
              <a:t>less</a:t>
            </a:r>
            <a:r>
              <a:rPr lang="en-US" sz="2200" dirty="0">
                <a:latin typeface="Helvetica Light" panose="020B0403020202020204" pitchFamily="34" charset="0"/>
              </a:rPr>
              <a:t> or </a:t>
            </a:r>
            <a:r>
              <a:rPr lang="en-US" sz="2200" b="1" dirty="0" err="1">
                <a:latin typeface="Helvetica Light" panose="020B0403020202020204" pitchFamily="34" charset="0"/>
              </a:rPr>
              <a:t>TextWrangler</a:t>
            </a:r>
            <a:r>
              <a:rPr lang="en-US" sz="2200" dirty="0">
                <a:latin typeface="Helvetica Light" panose="020B0403020202020204" pitchFamily="34" charset="0"/>
              </a:rPr>
              <a:t> or </a:t>
            </a:r>
            <a:r>
              <a:rPr lang="en-US" sz="2200" b="1" dirty="0" err="1">
                <a:latin typeface="Helvetica Light" panose="020B0403020202020204" pitchFamily="34" charset="0"/>
              </a:rPr>
              <a:t>nano</a:t>
            </a:r>
            <a:r>
              <a:rPr lang="en-US" sz="2200" dirty="0">
                <a:latin typeface="Helvetica Light" panose="020B0403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File compression, decompression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Using Unix tools to work with some DNA sequencing data</a:t>
            </a:r>
          </a:p>
        </p:txBody>
      </p:sp>
    </p:spTree>
    <p:extLst>
      <p:ext uri="{BB962C8B-B14F-4D97-AF65-F5344CB8AC3E}">
        <p14:creationId xmlns:p14="http://schemas.microsoft.com/office/powerpoint/2010/main" val="305439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838" y="587826"/>
            <a:ext cx="7260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When to use a text viewer rather than editor: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6135" y="1935176"/>
            <a:ext cx="83517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might not know which program your computer would ‘automatically’ use to open that file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don</a:t>
            </a:r>
            <a:r>
              <a:rPr lang="fr-FR" sz="2200" dirty="0">
                <a:latin typeface="Helvetica Light" panose="020B0403020202020204" pitchFamily="34" charset="0"/>
              </a:rPr>
              <a:t>’</a:t>
            </a:r>
            <a:r>
              <a:rPr lang="en-US" sz="2200" dirty="0">
                <a:latin typeface="Helvetica Light" panose="020B0403020202020204" pitchFamily="34" charset="0"/>
              </a:rPr>
              <a:t>t know the size of the file. Big data will typically be too big to open with one of your text editing programs.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Sometimes you just want to look, and want to make sure you don</a:t>
            </a:r>
            <a:r>
              <a:rPr lang="fr-FR" sz="2200" dirty="0">
                <a:latin typeface="Helvetica Light" panose="020B0403020202020204" pitchFamily="34" charset="0"/>
              </a:rPr>
              <a:t>’</a:t>
            </a:r>
            <a:r>
              <a:rPr lang="en-US" sz="2200" dirty="0">
                <a:latin typeface="Helvetica Light" panose="020B0403020202020204" pitchFamily="34" charset="0"/>
              </a:rPr>
              <a:t>t accidentally edit a file (such as a complicated program)</a:t>
            </a:r>
          </a:p>
        </p:txBody>
      </p:sp>
    </p:spTree>
    <p:extLst>
      <p:ext uri="{BB962C8B-B14F-4D97-AF65-F5344CB8AC3E}">
        <p14:creationId xmlns:p14="http://schemas.microsoft.com/office/powerpoint/2010/main" val="223926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4661" y="176345"/>
            <a:ext cx="49407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Viewing files (but not editing):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less </a:t>
            </a:r>
            <a:r>
              <a:rPr lang="en-US" sz="2600" b="1" dirty="0" err="1">
                <a:latin typeface="Helvetica Light" panose="020B0403020202020204" pitchFamily="34" charset="0"/>
              </a:rPr>
              <a:t>data.fastq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pic>
        <p:nvPicPr>
          <p:cNvPr id="3" name="Picture 2" descr="Screen Shot 2014-08-13 at 11.00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6" y="1561340"/>
            <a:ext cx="6485920" cy="4238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661" y="5942477"/>
            <a:ext cx="8040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q</a:t>
            </a:r>
            <a:r>
              <a:rPr lang="en-US" dirty="0">
                <a:latin typeface="Helvetica Light" panose="020B0403020202020204" pitchFamily="34" charset="0"/>
              </a:rPr>
              <a:t> exits, “</a:t>
            </a:r>
            <a:r>
              <a:rPr lang="en-US" b="1" dirty="0">
                <a:latin typeface="Helvetica Light" panose="020B0403020202020204" pitchFamily="34" charset="0"/>
              </a:rPr>
              <a:t>/</a:t>
            </a:r>
            <a:r>
              <a:rPr lang="en-US" dirty="0">
                <a:latin typeface="Helvetica Light" panose="020B0403020202020204" pitchFamily="34" charset="0"/>
              </a:rPr>
              <a:t>” allows you to search for a pattern, </a:t>
            </a:r>
            <a:r>
              <a:rPr lang="en-US" b="1" dirty="0">
                <a:latin typeface="Helvetica Light" panose="020B0403020202020204" pitchFamily="34" charset="0"/>
              </a:rPr>
              <a:t>space bar </a:t>
            </a:r>
            <a:r>
              <a:rPr lang="en-US" dirty="0">
                <a:latin typeface="Helvetica Light" panose="020B0403020202020204" pitchFamily="34" charset="0"/>
              </a:rPr>
              <a:t>scrolls down a page, </a:t>
            </a:r>
            <a:r>
              <a:rPr lang="en-US" b="1" dirty="0">
                <a:latin typeface="Helvetica Light" panose="020B0403020202020204" pitchFamily="34" charset="0"/>
              </a:rPr>
              <a:t>b</a:t>
            </a:r>
            <a:r>
              <a:rPr lang="en-US" dirty="0">
                <a:latin typeface="Helvetica Light" panose="020B0403020202020204" pitchFamily="34" charset="0"/>
              </a:rPr>
              <a:t> goes up a page. See </a:t>
            </a:r>
            <a:r>
              <a:rPr lang="en-US" b="1" dirty="0">
                <a:latin typeface="Helvetica Light" panose="020B0403020202020204" pitchFamily="34" charset="0"/>
              </a:rPr>
              <a:t>$ man less</a:t>
            </a:r>
          </a:p>
        </p:txBody>
      </p:sp>
    </p:spTree>
    <p:extLst>
      <p:ext uri="{BB962C8B-B14F-4D97-AF65-F5344CB8AC3E}">
        <p14:creationId xmlns:p14="http://schemas.microsoft.com/office/powerpoint/2010/main" val="266364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4308" y="410340"/>
            <a:ext cx="6378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Editing text files outside of the terminal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818" y="1065456"/>
            <a:ext cx="805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Text Editors (</a:t>
            </a:r>
            <a:r>
              <a:rPr lang="en-US" b="1" dirty="0" err="1">
                <a:latin typeface="Helvetica Light" panose="020B0403020202020204" pitchFamily="34" charset="0"/>
              </a:rPr>
              <a:t>bbedit</a:t>
            </a:r>
            <a:r>
              <a:rPr lang="en-US" b="1" dirty="0">
                <a:latin typeface="Helvetica Light" panose="020B0403020202020204" pitchFamily="34" charset="0"/>
              </a:rPr>
              <a:t>, VIM, </a:t>
            </a:r>
            <a:r>
              <a:rPr lang="en-US" b="1" dirty="0" err="1">
                <a:latin typeface="Helvetica Light" panose="020B0403020202020204" pitchFamily="34" charset="0"/>
              </a:rPr>
              <a:t>VScode</a:t>
            </a:r>
            <a:r>
              <a:rPr lang="en-US" b="1" dirty="0">
                <a:latin typeface="Helvetica Light" panose="020B0403020202020204" pitchFamily="34" charset="0"/>
              </a:rPr>
              <a:t>)</a:t>
            </a:r>
            <a:r>
              <a:rPr lang="en-US" dirty="0">
                <a:latin typeface="Helvetica Light" panose="020B0403020202020204" pitchFamily="34" charset="0"/>
              </a:rPr>
              <a:t>: good for working on code because they have syntax recognition.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2818" y="5251061"/>
            <a:ext cx="8220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open </a:t>
            </a:r>
            <a:r>
              <a:rPr lang="en-US" b="1" dirty="0" err="1">
                <a:latin typeface="Helvetica Light" panose="020B0403020202020204" pitchFamily="34" charset="0"/>
              </a:rPr>
              <a:t>logger.py</a:t>
            </a:r>
            <a:r>
              <a:rPr lang="en-US" b="1" dirty="0">
                <a:latin typeface="Helvetica Light" panose="020B0403020202020204" pitchFamily="34" charset="0"/>
              </a:rPr>
              <a:t> 			</a:t>
            </a:r>
            <a:r>
              <a:rPr lang="en-US" dirty="0">
                <a:latin typeface="Helvetica Light" panose="020B0403020202020204" pitchFamily="34" charset="0"/>
              </a:rPr>
              <a:t>OR              </a:t>
            </a:r>
            <a:r>
              <a:rPr lang="en-US" b="1" dirty="0">
                <a:latin typeface="Helvetica Light" panose="020B0403020202020204" pitchFamily="34" charset="0"/>
              </a:rPr>
              <a:t>$ open –a </a:t>
            </a:r>
            <a:r>
              <a:rPr lang="en-US" b="1" dirty="0" err="1">
                <a:latin typeface="Helvetica Light" panose="020B0403020202020204" pitchFamily="34" charset="0"/>
              </a:rPr>
              <a:t>TextWrangler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b="1" dirty="0" err="1">
                <a:latin typeface="Helvetica Light" panose="020B0403020202020204" pitchFamily="34" charset="0"/>
              </a:rPr>
              <a:t>simple.sh</a:t>
            </a:r>
            <a:endParaRPr lang="en-US" b="1" dirty="0">
              <a:latin typeface="Helvetica Light" panose="020B0403020202020204" pitchFamily="34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1C3FC20-112E-B240-A795-B59CA1FE1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8" y="1889467"/>
            <a:ext cx="7233958" cy="32710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6F8B94-4AA0-3196-E37F-8D1AB7488C30}"/>
              </a:ext>
            </a:extLst>
          </p:cNvPr>
          <p:cNvSpPr txBox="1"/>
          <p:nvPr/>
        </p:nvSpPr>
        <p:spPr>
          <a:xfrm>
            <a:off x="117066" y="6029901"/>
            <a:ext cx="8909868" cy="64633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I suggest setting whichever text editor you choose as the default for opening .txt files on your machine</a:t>
            </a:r>
          </a:p>
        </p:txBody>
      </p:sp>
    </p:spTree>
    <p:extLst>
      <p:ext uri="{BB962C8B-B14F-4D97-AF65-F5344CB8AC3E}">
        <p14:creationId xmlns:p14="http://schemas.microsoft.com/office/powerpoint/2010/main" val="319173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053" y="362632"/>
            <a:ext cx="502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Editing text inside the terminal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4404" y="1139844"/>
            <a:ext cx="8156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Sometimes it will be easier to edit text files from within the terminal (e.g., when you are connected to a remote server or HPC system)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407" y="1943411"/>
            <a:ext cx="6992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Helvetica Light" panose="020B0403020202020204" pitchFamily="34" charset="0"/>
              </a:rPr>
              <a:t>nano</a:t>
            </a:r>
            <a:r>
              <a:rPr lang="en-US" sz="2000" dirty="0">
                <a:latin typeface="Helvetica Light" panose="020B0403020202020204" pitchFamily="34" charset="0"/>
              </a:rPr>
              <a:t>: A simple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text editing program. Learn the basics.</a:t>
            </a:r>
          </a:p>
        </p:txBody>
      </p:sp>
      <p:pic>
        <p:nvPicPr>
          <p:cNvPr id="5" name="Picture 4" descr="Screen Shot 2014-08-13 at 11.17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34" y="2598833"/>
            <a:ext cx="5400270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5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43" y="393054"/>
            <a:ext cx="850053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A word on line endings: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While working in Unix and Python you will quickly realize that line endings are themselves characters, although they are hidden</a:t>
            </a:r>
          </a:p>
          <a:p>
            <a:pPr marL="457200" indent="-4572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You nearly always want to use UNIX line endings.</a:t>
            </a:r>
          </a:p>
        </p:txBody>
      </p:sp>
      <p:pic>
        <p:nvPicPr>
          <p:cNvPr id="3" name="Picture 2" descr="Screen Shot 2014-09-08 at 11.4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65" y="3100899"/>
            <a:ext cx="5312349" cy="35996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743" y="3977381"/>
            <a:ext cx="2151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Text file with Unix line endings, viewed with less</a:t>
            </a:r>
          </a:p>
        </p:txBody>
      </p:sp>
    </p:spTree>
    <p:extLst>
      <p:ext uri="{BB962C8B-B14F-4D97-AF65-F5344CB8AC3E}">
        <p14:creationId xmlns:p14="http://schemas.microsoft.com/office/powerpoint/2010/main" val="25095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715" y="394206"/>
            <a:ext cx="803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Same file with but with Mac line endings, viewed with </a:t>
            </a:r>
            <a:r>
              <a:rPr lang="en-US" sz="2400" b="1" dirty="0">
                <a:latin typeface="Helvetica Light" panose="020B0403020202020204" pitchFamily="34" charset="0"/>
              </a:rPr>
              <a:t>less</a:t>
            </a:r>
          </a:p>
        </p:txBody>
      </p:sp>
      <p:pic>
        <p:nvPicPr>
          <p:cNvPr id="3" name="Picture 2" descr="Screen Shot 2014-09-08 at 11.44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46" y="1506762"/>
            <a:ext cx="7003884" cy="482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8 at 5.19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703747"/>
            <a:ext cx="68326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5700" y="5204079"/>
            <a:ext cx="6558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You can change line endings simply in Text Wrangler/</a:t>
            </a:r>
            <a:r>
              <a:rPr lang="en-US" dirty="0" err="1">
                <a:latin typeface="Helvetica Light" panose="020B0403020202020204" pitchFamily="34" charset="0"/>
              </a:rPr>
              <a:t>BBedit</a:t>
            </a:r>
            <a:r>
              <a:rPr lang="en-US" dirty="0">
                <a:latin typeface="Helvetica Light" panose="020B0403020202020204" pitchFamily="34" charset="0"/>
              </a:rPr>
              <a:t>. 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Later we will write a shell script to do this automatically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950489" y="4538685"/>
            <a:ext cx="517391" cy="6653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45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2277" y="463070"/>
            <a:ext cx="5525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File compression/decompression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5767" y="1747044"/>
            <a:ext cx="457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gzip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400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0437" y="4259405"/>
            <a:ext cx="5347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gunzip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sample_passerina.fastq.gz</a:t>
            </a:r>
            <a:r>
              <a:rPr lang="en-US" sz="2400" b="1" dirty="0">
                <a:latin typeface="Helvetica Light" panose="020B0403020202020204" pitchFamily="34" charset="0"/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910" y="2614786"/>
            <a:ext cx="7189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This will compress </a:t>
            </a:r>
            <a:r>
              <a:rPr lang="en-US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b="1" dirty="0">
                <a:latin typeface="Helvetica Light" panose="020B0403020202020204" pitchFamily="34" charset="0"/>
              </a:rPr>
              <a:t> </a:t>
            </a:r>
            <a:r>
              <a:rPr lang="en-US" dirty="0">
                <a:latin typeface="Helvetica Light" panose="020B0403020202020204" pitchFamily="34" charset="0"/>
              </a:rPr>
              <a:t>and rename it </a:t>
            </a:r>
            <a:r>
              <a:rPr lang="en-US" b="1" dirty="0" err="1">
                <a:latin typeface="Helvetica Light" panose="020B0403020202020204" pitchFamily="34" charset="0"/>
              </a:rPr>
              <a:t>sample_passerina.fastq.gz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909" y="5350026"/>
            <a:ext cx="7189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This will decompress </a:t>
            </a:r>
            <a:r>
              <a:rPr lang="en-US" dirty="0" err="1">
                <a:latin typeface="Helvetica Light" panose="020B0403020202020204" pitchFamily="34" charset="0"/>
              </a:rPr>
              <a:t>sample_passerina.fastq.gz</a:t>
            </a:r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296" y="451556"/>
            <a:ext cx="3060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What is STDOUT?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4479" y="1542829"/>
            <a:ext cx="81708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When you execute a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command, this is what prints to the terminal.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For example: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ls</a:t>
            </a:r>
            <a:r>
              <a:rPr lang="en-US" sz="2000" b="1" dirty="0">
                <a:latin typeface="Helvetica Light" panose="020B0403020202020204" pitchFamily="34" charset="0"/>
              </a:rPr>
              <a:t> 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-STDOUT is the printout of directory contents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tail </a:t>
            </a:r>
            <a:r>
              <a:rPr lang="en-US" sz="2000" b="1" dirty="0" err="1">
                <a:latin typeface="Helvetica Light" panose="020B0403020202020204" pitchFamily="34" charset="0"/>
              </a:rPr>
              <a:t>file.txt</a:t>
            </a:r>
            <a:endParaRPr lang="en-US" sz="2000" b="1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-STDOUT will be the last part of that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479" y="5172380"/>
            <a:ext cx="6933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We will often want to “</a:t>
            </a:r>
            <a:r>
              <a:rPr lang="en-US" sz="2200" b="1" dirty="0">
                <a:latin typeface="Helvetica Light" panose="020B0403020202020204" pitchFamily="34" charset="0"/>
              </a:rPr>
              <a:t>redirect</a:t>
            </a:r>
            <a:r>
              <a:rPr lang="en-US" sz="2200" dirty="0">
                <a:latin typeface="Helvetica Light" panose="020B0403020202020204" pitchFamily="34" charset="0"/>
              </a:rPr>
              <a:t>” (</a:t>
            </a:r>
            <a:r>
              <a:rPr lang="en-US" sz="2200" b="1" dirty="0">
                <a:latin typeface="Helvetica Light" panose="020B0403020202020204" pitchFamily="34" charset="0"/>
              </a:rPr>
              <a:t>&gt;,&gt;&gt;</a:t>
            </a:r>
            <a:r>
              <a:rPr lang="en-US" sz="2200" dirty="0">
                <a:latin typeface="Helvetica Light" panose="020B0403020202020204" pitchFamily="34" charset="0"/>
              </a:rPr>
              <a:t>) that output to another file or “</a:t>
            </a:r>
            <a:r>
              <a:rPr lang="en-US" sz="2200" b="1" dirty="0">
                <a:latin typeface="Helvetica Light" panose="020B0403020202020204" pitchFamily="34" charset="0"/>
              </a:rPr>
              <a:t>pipe</a:t>
            </a:r>
            <a:r>
              <a:rPr lang="en-US" sz="2200" dirty="0">
                <a:latin typeface="Helvetica Light" panose="020B0403020202020204" pitchFamily="34" charset="0"/>
              </a:rPr>
              <a:t>” (</a:t>
            </a:r>
            <a:r>
              <a:rPr lang="en-US" sz="2200" b="1" dirty="0">
                <a:latin typeface="Helvetica Light" panose="020B0403020202020204" pitchFamily="34" charset="0"/>
              </a:rPr>
              <a:t>|</a:t>
            </a:r>
            <a:r>
              <a:rPr lang="en-US" sz="2200" dirty="0">
                <a:latin typeface="Helvetica Light" panose="020B0403020202020204" pitchFamily="34" charset="0"/>
              </a:rPr>
              <a:t>) it into another program</a:t>
            </a:r>
          </a:p>
        </p:txBody>
      </p:sp>
    </p:spTree>
    <p:extLst>
      <p:ext uri="{BB962C8B-B14F-4D97-AF65-F5344CB8AC3E}">
        <p14:creationId xmlns:p14="http://schemas.microsoft.com/office/powerpoint/2010/main" val="426871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4792" y="640990"/>
            <a:ext cx="719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Redirection (&gt;,&gt;&gt;)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5260" y="3306552"/>
            <a:ext cx="5516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cat *</a:t>
            </a:r>
            <a:r>
              <a:rPr lang="en-US" sz="2400" b="1" dirty="0" err="1">
                <a:latin typeface="Helvetica Light" panose="020B0403020202020204" pitchFamily="34" charset="0"/>
              </a:rPr>
              <a:t>data.txt</a:t>
            </a:r>
            <a:r>
              <a:rPr lang="en-US" sz="2400" b="1" dirty="0">
                <a:latin typeface="Helvetica Light" panose="020B0403020202020204" pitchFamily="34" charset="0"/>
              </a:rPr>
              <a:t> &gt; </a:t>
            </a:r>
            <a:r>
              <a:rPr lang="en-US" sz="2400" b="1" dirty="0" err="1">
                <a:latin typeface="Helvetica Light" panose="020B0403020202020204" pitchFamily="34" charset="0"/>
              </a:rPr>
              <a:t>loggerdata_alldays.txt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5260" y="4574750"/>
            <a:ext cx="6165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cat </a:t>
            </a:r>
            <a:r>
              <a:rPr lang="en-US" sz="2400" b="1" dirty="0" err="1">
                <a:latin typeface="Helvetica Light" panose="020B0403020202020204" pitchFamily="34" charset="0"/>
              </a:rPr>
              <a:t>newdata.txt</a:t>
            </a:r>
            <a:r>
              <a:rPr lang="en-US" sz="2400" b="1" dirty="0">
                <a:latin typeface="Helvetica Light" panose="020B0403020202020204" pitchFamily="34" charset="0"/>
              </a:rPr>
              <a:t> &gt;&gt; </a:t>
            </a:r>
            <a:r>
              <a:rPr lang="en-US" sz="2400" b="1" dirty="0" err="1">
                <a:latin typeface="Helvetica Light" panose="020B0403020202020204" pitchFamily="34" charset="0"/>
              </a:rPr>
              <a:t>loggerdata_alldays.txt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1945" y="1963308"/>
            <a:ext cx="3996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ls</a:t>
            </a:r>
            <a:r>
              <a:rPr lang="en-US" sz="2400" b="1" dirty="0">
                <a:latin typeface="Helvetica Light" panose="020B0403020202020204" pitchFamily="34" charset="0"/>
              </a:rPr>
              <a:t> &gt; </a:t>
            </a:r>
            <a:r>
              <a:rPr lang="en-US" sz="2400" b="1" dirty="0" err="1">
                <a:latin typeface="Helvetica Light" panose="020B0403020202020204" pitchFamily="34" charset="0"/>
              </a:rPr>
              <a:t>directory_contents.txt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3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21450E-A16A-5C43-BCFC-883045E91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6"/>
          <a:stretch/>
        </p:blipFill>
        <p:spPr>
          <a:xfrm>
            <a:off x="440224" y="0"/>
            <a:ext cx="3365019" cy="638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225DEF-EA6E-E745-A632-C6968C14BF9A}"/>
              </a:ext>
            </a:extLst>
          </p:cNvPr>
          <p:cNvSpPr txBox="1"/>
          <p:nvPr/>
        </p:nvSpPr>
        <p:spPr>
          <a:xfrm>
            <a:off x="4800679" y="1819325"/>
            <a:ext cx="40949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- For this week, focus on </a:t>
            </a:r>
            <a:r>
              <a:rPr lang="en-US" sz="2600" b="1" dirty="0">
                <a:latin typeface="Helvetica Light" panose="020B0403020202020204" pitchFamily="34" charset="0"/>
              </a:rPr>
              <a:t>U10-U27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dirty="0">
                <a:latin typeface="Helvetica Light" panose="020B0403020202020204" pitchFamily="34" charset="0"/>
              </a:rPr>
              <a:t>- Go through all of</a:t>
            </a:r>
            <a:r>
              <a:rPr lang="en-US" sz="2600" b="1" dirty="0">
                <a:latin typeface="Helvetica Light" panose="020B0403020202020204" pitchFamily="34" charset="0"/>
              </a:rPr>
              <a:t> Unix Part 1</a:t>
            </a:r>
            <a:r>
              <a:rPr lang="en-US" sz="2600" dirty="0">
                <a:latin typeface="Helvetica Light" panose="020B0403020202020204" pitchFamily="34" charset="0"/>
              </a:rPr>
              <a:t> and be prepared for Unix Part 2 to be very helpful.</a:t>
            </a:r>
          </a:p>
          <a:p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BA92A-EAFF-4A47-ADD1-D6A9051D9E1B}"/>
              </a:ext>
            </a:extLst>
          </p:cNvPr>
          <p:cNvSpPr/>
          <p:nvPr/>
        </p:nvSpPr>
        <p:spPr>
          <a:xfrm>
            <a:off x="4047067" y="6214590"/>
            <a:ext cx="53509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</a:rPr>
              <a:t>http://</a:t>
            </a:r>
            <a:r>
              <a:rPr lang="en-US" sz="1600" dirty="0" err="1">
                <a:latin typeface="Helvetica Light" panose="020B0403020202020204" pitchFamily="34" charset="0"/>
              </a:rPr>
              <a:t>korflab.ucdavis.edu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Unix_and_Perl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current.html</a:t>
            </a:r>
            <a:endParaRPr lang="en-US" sz="1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2727" y="328280"/>
            <a:ext cx="6077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Other tools for working with text files: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465" y="1303867"/>
            <a:ext cx="869141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cat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dirty="0">
                <a:latin typeface="Helvetica Light" panose="020B0403020202020204" pitchFamily="34" charset="0"/>
              </a:rPr>
              <a:t>			</a:t>
            </a:r>
            <a:r>
              <a:rPr lang="en-US" dirty="0">
                <a:latin typeface="Helvetica Light" panose="020B0403020202020204" pitchFamily="34" charset="0"/>
              </a:rPr>
              <a:t>#prints entire contents to shell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cat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b="1" dirty="0">
                <a:latin typeface="HELVETICA LIGHT" panose="020B0403020202020204" pitchFamily="34" charset="0"/>
              </a:rPr>
              <a:t> | less  </a:t>
            </a:r>
            <a:r>
              <a:rPr lang="en-US" sz="2000" dirty="0">
                <a:latin typeface="Helvetica Light" panose="020B0403020202020204" pitchFamily="34" charset="0"/>
              </a:rPr>
              <a:t>	</a:t>
            </a:r>
            <a:r>
              <a:rPr lang="en-US" dirty="0">
                <a:latin typeface="Helvetica Light" panose="020B0403020202020204" pitchFamily="34" charset="0"/>
              </a:rPr>
              <a:t>#pipes output to </a:t>
            </a:r>
            <a:r>
              <a:rPr lang="en-US" dirty="0">
                <a:latin typeface="Helvetica Light" panose="020B0403020202020204" pitchFamily="34" charset="0"/>
                <a:cs typeface="Courier"/>
              </a:rPr>
              <a:t>less (so you see 1 page at a time)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head –n 1000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dirty="0">
                <a:latin typeface="Helvetica Light" panose="020B0403020202020204" pitchFamily="34" charset="0"/>
              </a:rPr>
              <a:t>		</a:t>
            </a:r>
            <a:r>
              <a:rPr lang="en-US" dirty="0">
                <a:latin typeface="Helvetica Light" panose="020B0403020202020204" pitchFamily="34" charset="0"/>
              </a:rPr>
              <a:t>#prints first 1000 lines to shell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head –n 1000 </a:t>
            </a:r>
            <a:r>
              <a:rPr lang="en-US" sz="2000" b="1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b="1" dirty="0">
                <a:latin typeface="HELVETICA LIGHT" panose="020B0403020202020204" pitchFamily="34" charset="0"/>
              </a:rPr>
              <a:t> &gt; 10000lines.fastq	</a:t>
            </a:r>
          </a:p>
          <a:p>
            <a:r>
              <a:rPr lang="en-US" dirty="0">
                <a:latin typeface="Helvetica Light" panose="020B0403020202020204" pitchFamily="34" charset="0"/>
              </a:rPr>
              <a:t>#writes the first 1000 lines to a new file</a:t>
            </a:r>
          </a:p>
        </p:txBody>
      </p:sp>
    </p:spTree>
    <p:extLst>
      <p:ext uri="{BB962C8B-B14F-4D97-AF65-F5344CB8AC3E}">
        <p14:creationId xmlns:p14="http://schemas.microsoft.com/office/powerpoint/2010/main" val="201460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086" y="578056"/>
            <a:ext cx="83917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grep</a:t>
            </a:r>
            <a:r>
              <a:rPr lang="en-US" sz="2800" dirty="0">
                <a:latin typeface="Helvetica Light" panose="020B0403020202020204" pitchFamily="34" charset="0"/>
              </a:rPr>
              <a:t>: regular expression engine, text extraction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-   </a:t>
            </a:r>
            <a:r>
              <a:rPr lang="en-US" sz="2200" dirty="0">
                <a:latin typeface="Helvetica Light" panose="020B0403020202020204" pitchFamily="34" charset="0"/>
              </a:rPr>
              <a:t>Among the most widely used Unix commands in data science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Works one line at a time for a given file, fast</a:t>
            </a:r>
          </a:p>
          <a:p>
            <a:pPr marL="342900" indent="-34290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200" dirty="0">
                <a:latin typeface="Helvetica Light" panose="020B0403020202020204" pitchFamily="34" charset="0"/>
              </a:rPr>
              <a:t>Returns lines containing pattern matches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The pattern can be an exact pattern, or a flexible regular expression, which we will learn about A LOT more when we start learning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086" y="500803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grep</a:t>
            </a:r>
            <a:r>
              <a:rPr lang="en-US" b="1" dirty="0">
                <a:latin typeface="Helvetica Light" panose="020B0403020202020204" pitchFamily="34" charset="0"/>
              </a:rPr>
              <a:t> apple </a:t>
            </a:r>
            <a:r>
              <a:rPr lang="en-US" b="1" dirty="0" err="1">
                <a:latin typeface="Helvetica Light" panose="020B0403020202020204" pitchFamily="34" charset="0"/>
              </a:rPr>
              <a:t>fruitlist.txt</a:t>
            </a:r>
            <a:endParaRPr lang="en-US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9855" y="5654835"/>
            <a:ext cx="2410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Will return all lines containing the pattern match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2368" y="4543781"/>
            <a:ext cx="222368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applesauce</a:t>
            </a:r>
          </a:p>
          <a:p>
            <a:r>
              <a:rPr lang="en-US" dirty="0">
                <a:latin typeface="Helvetica Light" panose="020B0403020202020204" pitchFamily="34" charset="0"/>
              </a:rPr>
              <a:t>apple fritters</a:t>
            </a:r>
          </a:p>
          <a:p>
            <a:r>
              <a:rPr lang="en-US" dirty="0">
                <a:latin typeface="Helvetica Light" panose="020B0403020202020204" pitchFamily="34" charset="0"/>
              </a:rPr>
              <a:t>peach ice cream</a:t>
            </a:r>
          </a:p>
          <a:p>
            <a:r>
              <a:rPr lang="en-US" dirty="0">
                <a:latin typeface="Helvetica Light" panose="020B0403020202020204" pitchFamily="34" charset="0"/>
              </a:rPr>
              <a:t>Squash is not a fruit</a:t>
            </a:r>
          </a:p>
          <a:p>
            <a:r>
              <a:rPr lang="en-US" dirty="0">
                <a:latin typeface="Helvetica Light" panose="020B0403020202020204" pitchFamily="34" charset="0"/>
              </a:rPr>
              <a:t>banana</a:t>
            </a:r>
          </a:p>
          <a:p>
            <a:r>
              <a:rPr lang="en-US" dirty="0">
                <a:latin typeface="Helvetica Light" panose="020B0403020202020204" pitchFamily="34" charset="0"/>
              </a:rPr>
              <a:t>scrapple</a:t>
            </a:r>
          </a:p>
          <a:p>
            <a:r>
              <a:rPr lang="en-US" dirty="0">
                <a:latin typeface="Helvetica Light" panose="020B0403020202020204" pitchFamily="34" charset="0"/>
              </a:rPr>
              <a:t>strawberry</a:t>
            </a:r>
          </a:p>
          <a:p>
            <a:r>
              <a:rPr lang="en-US" dirty="0">
                <a:latin typeface="Helvetica Light" panose="020B0403020202020204" pitchFamily="34" charset="0"/>
              </a:rPr>
              <a:t>Apple festival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0074" y="4152152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File contents of </a:t>
            </a:r>
            <a:r>
              <a:rPr lang="en-US" b="1" dirty="0" err="1">
                <a:latin typeface="Helvetica Light" panose="020B0403020202020204" pitchFamily="34" charset="0"/>
              </a:rPr>
              <a:t>fruitlist</a:t>
            </a:r>
            <a:r>
              <a:rPr lang="en-US" b="1" dirty="0">
                <a:latin typeface="Helvetica Light" panose="020B0403020202020204" pitchFamily="34" charset="0"/>
              </a:rPr>
              <a:t>: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59481" y="4769556"/>
            <a:ext cx="1382887" cy="3386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659481" y="5008034"/>
            <a:ext cx="1382887" cy="22248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59481" y="5444067"/>
            <a:ext cx="1260593" cy="64252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416" y="3250993"/>
            <a:ext cx="3175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grep</a:t>
            </a:r>
            <a:r>
              <a:rPr lang="en-US" sz="2000" b="1" dirty="0">
                <a:latin typeface="Helvetica Light" panose="020B0403020202020204" pitchFamily="34" charset="0"/>
              </a:rPr>
              <a:t> –c apple </a:t>
            </a:r>
            <a:r>
              <a:rPr lang="en-US" sz="2000" b="1" dirty="0" err="1">
                <a:latin typeface="Helvetica Light" panose="020B0403020202020204" pitchFamily="34" charset="0"/>
              </a:rPr>
              <a:t>fruitlist.txt</a:t>
            </a:r>
            <a:endParaRPr lang="en-US" sz="20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3535" y="3995919"/>
            <a:ext cx="841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return the COUNT of the number of lines containing the pattern match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559" y="1560651"/>
            <a:ext cx="4677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grep</a:t>
            </a:r>
            <a:r>
              <a:rPr lang="en-US" sz="2000" b="1" dirty="0">
                <a:latin typeface="Helvetica Light" panose="020B0403020202020204" pitchFamily="34" charset="0"/>
              </a:rPr>
              <a:t> apple </a:t>
            </a:r>
            <a:r>
              <a:rPr lang="en-US" sz="2000" b="1" dirty="0" err="1">
                <a:latin typeface="Helvetica Light" panose="020B0403020202020204" pitchFamily="34" charset="0"/>
              </a:rPr>
              <a:t>fruitlist.txt</a:t>
            </a:r>
            <a:r>
              <a:rPr lang="en-US" sz="2000" b="1" dirty="0">
                <a:latin typeface="Helvetica Light" panose="020B0403020202020204" pitchFamily="34" charset="0"/>
              </a:rPr>
              <a:t> &gt; </a:t>
            </a:r>
            <a:r>
              <a:rPr lang="en-US" sz="2000" b="1" dirty="0" err="1">
                <a:latin typeface="Helvetica Light" panose="020B0403020202020204" pitchFamily="34" charset="0"/>
              </a:rPr>
              <a:t>applelines.txt</a:t>
            </a:r>
            <a:endParaRPr lang="en-US" sz="20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535" y="2144497"/>
            <a:ext cx="818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write the lines containing the pattern match to the file “</a:t>
            </a:r>
            <a:r>
              <a:rPr lang="en-US" dirty="0" err="1">
                <a:latin typeface="Helvetica Light" panose="020B0403020202020204" pitchFamily="34" charset="0"/>
              </a:rPr>
              <a:t>applelines.txt</a:t>
            </a:r>
            <a:r>
              <a:rPr lang="en-US" dirty="0">
                <a:latin typeface="Helvetica Light" panose="020B0403020202020204" pitchFamily="34" charset="0"/>
              </a:rPr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788" y="649637"/>
            <a:ext cx="5511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$ </a:t>
            </a:r>
            <a:r>
              <a:rPr lang="en-US" sz="2800" dirty="0" err="1">
                <a:latin typeface="Helvetica Light" panose="020B0403020202020204" pitchFamily="34" charset="0"/>
              </a:rPr>
              <a:t>grep</a:t>
            </a:r>
            <a:r>
              <a:rPr lang="en-US" sz="2800" dirty="0">
                <a:latin typeface="Helvetica Light" panose="020B0403020202020204" pitchFamily="34" charset="0"/>
              </a:rPr>
              <a:t> [options] &lt;pattern&gt; &lt;file&gt;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416" y="4978998"/>
            <a:ext cx="319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grep</a:t>
            </a:r>
            <a:r>
              <a:rPr lang="en-US" sz="2000" b="1" dirty="0">
                <a:latin typeface="Helvetica Light" panose="020B0403020202020204" pitchFamily="34" charset="0"/>
              </a:rPr>
              <a:t> –V apple </a:t>
            </a:r>
            <a:r>
              <a:rPr lang="en-US" sz="2000" b="1" dirty="0" err="1">
                <a:latin typeface="Helvetica Light" panose="020B0403020202020204" pitchFamily="34" charset="0"/>
              </a:rPr>
              <a:t>fruitlist.txt</a:t>
            </a:r>
            <a:endParaRPr lang="en-US" sz="2000" b="1" dirty="0">
              <a:latin typeface="Helvetica Light" panose="020B04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3535" y="5693146"/>
            <a:ext cx="766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#Will return the lines that DON</a:t>
            </a:r>
            <a:r>
              <a:rPr lang="fr-FR" dirty="0">
                <a:latin typeface="Helvetica Light" panose="020B0403020202020204" pitchFamily="34" charset="0"/>
              </a:rPr>
              <a:t>’</a:t>
            </a:r>
            <a:r>
              <a:rPr lang="en-US" dirty="0">
                <a:latin typeface="Helvetica Light" panose="020B0403020202020204" pitchFamily="34" charset="0"/>
              </a:rPr>
              <a:t>T match the pattern</a:t>
            </a:r>
          </a:p>
        </p:txBody>
      </p:sp>
    </p:spTree>
    <p:extLst>
      <p:ext uri="{BB962C8B-B14F-4D97-AF65-F5344CB8AC3E}">
        <p14:creationId xmlns:p14="http://schemas.microsoft.com/office/powerpoint/2010/main" val="1579132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9531" y="353662"/>
            <a:ext cx="4485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Process monitoring/control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0931" y="1545012"/>
            <a:ext cx="65838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$ top  </a:t>
            </a:r>
            <a:r>
              <a:rPr lang="en-US" sz="20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dirty="0">
                <a:latin typeface="Helvetica Light" panose="020B0403020202020204" pitchFamily="34" charset="0"/>
              </a:rPr>
              <a:t>#shows a list of what processes are running on your computer</a:t>
            </a:r>
          </a:p>
          <a:p>
            <a:r>
              <a:rPr lang="en-US" dirty="0">
                <a:latin typeface="Helvetica Light" panose="020B0403020202020204" pitchFamily="34" charset="0"/>
              </a:rPr>
              <a:t>		**quit </a:t>
            </a:r>
            <a:r>
              <a:rPr lang="en-US" b="1" dirty="0">
                <a:latin typeface="Helvetica Light" panose="020B0403020202020204" pitchFamily="34" charset="0"/>
              </a:rPr>
              <a:t>top</a:t>
            </a:r>
            <a:r>
              <a:rPr lang="en-US" dirty="0">
                <a:latin typeface="Helvetica Light" panose="020B0403020202020204" pitchFamily="34" charset="0"/>
              </a:rPr>
              <a:t> with </a:t>
            </a:r>
            <a:r>
              <a:rPr lang="en-US" b="1" dirty="0">
                <a:latin typeface="Helvetica Light" panose="020B0403020202020204" pitchFamily="34" charset="0"/>
              </a:rPr>
              <a:t>“q”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</a:t>
            </a:r>
            <a:r>
              <a:rPr lang="en-US" sz="2000" b="1" dirty="0" err="1">
                <a:latin typeface="Helvetica Light" panose="020B0403020202020204" pitchFamily="34" charset="0"/>
              </a:rPr>
              <a:t>ps</a:t>
            </a:r>
            <a:r>
              <a:rPr lang="en-US" sz="2000" b="1" dirty="0">
                <a:latin typeface="Helvetica Light" panose="020B0403020202020204" pitchFamily="34" charset="0"/>
              </a:rPr>
              <a:t> aux </a:t>
            </a:r>
            <a:r>
              <a:rPr lang="en-US" sz="20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dirty="0">
                <a:latin typeface="Helvetica Light" panose="020B0403020202020204" pitchFamily="34" charset="0"/>
              </a:rPr>
              <a:t>#shows process ids (PID), you can use these with </a:t>
            </a:r>
            <a:r>
              <a:rPr lang="en-US" dirty="0">
                <a:latin typeface="Helvetica Light" panose="020B0403020202020204" pitchFamily="34" charset="0"/>
                <a:cs typeface="Courier"/>
              </a:rPr>
              <a:t>kill</a:t>
            </a:r>
            <a:endParaRPr lang="en-US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b="1" dirty="0">
                <a:latin typeface="Helvetica Light" panose="020B0403020202020204" pitchFamily="34" charset="0"/>
              </a:rPr>
              <a:t>$ kill </a:t>
            </a:r>
            <a:r>
              <a:rPr lang="en-US" sz="2000" dirty="0">
                <a:latin typeface="Helvetica Light" panose="020B0403020202020204" pitchFamily="34" charset="0"/>
              </a:rPr>
              <a:t>9031 </a:t>
            </a:r>
          </a:p>
          <a:p>
            <a:r>
              <a:rPr lang="en-US" dirty="0">
                <a:latin typeface="Helvetica Light" panose="020B0403020202020204" pitchFamily="34" charset="0"/>
              </a:rPr>
              <a:t>#kills a job with a supplied PID e.g.: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119" y="5260130"/>
            <a:ext cx="8029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Use Ctrl-C to Interrupt a Job running in the shell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Append a "&amp;" to a command to start it in the background </a:t>
            </a:r>
          </a:p>
        </p:txBody>
      </p:sp>
    </p:spTree>
    <p:extLst>
      <p:ext uri="{BB962C8B-B14F-4D97-AF65-F5344CB8AC3E}">
        <p14:creationId xmlns:p14="http://schemas.microsoft.com/office/powerpoint/2010/main" val="25095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4843" y="259047"/>
            <a:ext cx="305564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>
                <a:latin typeface="Helvetica Light" panose="020B0403020202020204" pitchFamily="34" charset="0"/>
              </a:rPr>
              <a:t>Before next week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133" y="1228252"/>
            <a:ext cx="81110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Make sure you have at least looked at, if not gone through all of the examples in the </a:t>
            </a:r>
            <a:r>
              <a:rPr lang="en-US" sz="2200" dirty="0" err="1">
                <a:latin typeface="Helvetica Light" panose="020B0403020202020204" pitchFamily="34" charset="0"/>
              </a:rPr>
              <a:t>Bradnam</a:t>
            </a:r>
            <a:r>
              <a:rPr lang="en-US" sz="2200" dirty="0">
                <a:latin typeface="Helvetica Light" panose="020B0403020202020204" pitchFamily="34" charset="0"/>
              </a:rPr>
              <a:t> and Korf primer through U27 </a:t>
            </a:r>
            <a:r>
              <a:rPr lang="en-US" sz="1600" dirty="0">
                <a:latin typeface="Helvetica Light" panose="020B0403020202020204" pitchFamily="34" charset="0"/>
              </a:rPr>
              <a:t>(http://</a:t>
            </a:r>
            <a:r>
              <a:rPr lang="en-US" sz="1600" dirty="0" err="1">
                <a:latin typeface="Helvetica Light" panose="020B0403020202020204" pitchFamily="34" charset="0"/>
              </a:rPr>
              <a:t>korflab.ucdavis.edu</a:t>
            </a:r>
            <a:r>
              <a:rPr lang="en-US" sz="1600" dirty="0">
                <a:latin typeface="Helvetica Light" panose="020B0403020202020204" pitchFamily="34" charset="0"/>
              </a:rPr>
              <a:t>/</a:t>
            </a:r>
            <a:r>
              <a:rPr lang="en-US" sz="1600" dirty="0" err="1">
                <a:latin typeface="Helvetica Light" panose="020B0403020202020204" pitchFamily="34" charset="0"/>
              </a:rPr>
              <a:t>Unix_and_Perl</a:t>
            </a:r>
            <a:r>
              <a:rPr lang="en-US" sz="1600" dirty="0">
                <a:latin typeface="Helvetica Light" panose="020B0403020202020204" pitchFamily="34" charset="0"/>
              </a:rPr>
              <a:t>/current.html#part1). 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2. Feel solid about chapters 4 and 5 in Haddock and Dunn, 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    have a peek at Chapter 16.</a:t>
            </a: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3. Go thoroughly through </a:t>
            </a:r>
            <a:r>
              <a:rPr lang="en-US" sz="2200" dirty="0" err="1">
                <a:latin typeface="Helvetica Light" panose="020B0403020202020204" pitchFamily="34" charset="0"/>
              </a:rPr>
              <a:t>unixII_primer.md</a:t>
            </a:r>
            <a:r>
              <a:rPr lang="en-US" sz="2200" dirty="0">
                <a:latin typeface="Helvetica Light" panose="020B0403020202020204" pitchFamily="34" charset="0"/>
              </a:rPr>
              <a:t>, and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    unix_assignment_2.md.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**Note, I won’t ask you to turn anything in this week but may starting next week.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011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86" y="1737551"/>
            <a:ext cx="8700007" cy="4616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$ git clone 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tparchman</a:t>
            </a:r>
            <a:r>
              <a:rPr lang="en-US" sz="2400" dirty="0"/>
              <a:t>/F22_BIOL792_coursepage</a:t>
            </a:r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262" y="3782572"/>
            <a:ext cx="626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Independent project idea discussion?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2776" y="4690374"/>
            <a:ext cx="739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Could be as simple as writing python scripts for everyone in the class to have for really simple things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OR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As complex as genome assembly pipeline.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B5B346-443B-D82F-A17A-E162721518A9}"/>
              </a:ext>
            </a:extLst>
          </p:cNvPr>
          <p:cNvSpPr txBox="1"/>
          <p:nvPr/>
        </p:nvSpPr>
        <p:spPr>
          <a:xfrm>
            <a:off x="450666" y="413300"/>
            <a:ext cx="881523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To efficiently pull all files from course </a:t>
            </a:r>
            <a:r>
              <a:rPr lang="en-US" sz="3000" dirty="0" err="1">
                <a:latin typeface="Helvetica Light" panose="020B0403020202020204" pitchFamily="34" charset="0"/>
              </a:rPr>
              <a:t>github</a:t>
            </a:r>
            <a:r>
              <a:rPr lang="en-US" sz="3000" dirty="0">
                <a:latin typeface="Helvetica Light" panose="020B0403020202020204" pitchFamily="34" charset="0"/>
              </a:rPr>
              <a:t> page:</a:t>
            </a:r>
          </a:p>
          <a:p>
            <a:pPr algn="ctr"/>
            <a:r>
              <a:rPr lang="en-US" sz="2600" dirty="0">
                <a:latin typeface="Helvetica Light" panose="020B0403020202020204" pitchFamily="34" charset="0"/>
              </a:rPr>
              <a:t>(explained at bottom of unix1_primer.md, week1)</a:t>
            </a:r>
          </a:p>
        </p:txBody>
      </p:sp>
    </p:spTree>
    <p:extLst>
      <p:ext uri="{BB962C8B-B14F-4D97-AF65-F5344CB8AC3E}">
        <p14:creationId xmlns:p14="http://schemas.microsoft.com/office/powerpoint/2010/main" val="299496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668" y="173793"/>
            <a:ext cx="7000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 Light" panose="020B0403020202020204" pitchFamily="34" charset="0"/>
              </a:rPr>
              <a:t>Changing command names with aliases is useful, but risky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7118" y="2066674"/>
            <a:ext cx="3017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alias ls =  “ls –l”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12386" y="2361659"/>
            <a:ext cx="1036116" cy="1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46597" y="2066674"/>
            <a:ext cx="301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Changes the default behavior of </a:t>
            </a:r>
            <a:r>
              <a:rPr lang="en-US" b="1" dirty="0">
                <a:latin typeface="Helvetica Light" panose="020B0403020202020204" pitchFamily="34" charset="0"/>
              </a:rPr>
              <a:t>ls</a:t>
            </a:r>
            <a:r>
              <a:rPr lang="en-US" dirty="0">
                <a:latin typeface="Helvetica Light" panose="020B0403020202020204" pitchFamily="34" charset="0"/>
              </a:rPr>
              <a:t>, looks useful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9404" y="3696961"/>
            <a:ext cx="3038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alias mv =  “cp”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612386" y="4007442"/>
            <a:ext cx="1036116" cy="111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46597" y="3850849"/>
            <a:ext cx="2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Potentially bad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7467" y="5481314"/>
            <a:ext cx="756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**Store carefully thought-out aliases in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, </a:t>
            </a:r>
            <a:r>
              <a:rPr lang="en-US" sz="2200" dirty="0">
                <a:latin typeface="Helvetica Light" panose="020B0403020202020204" pitchFamily="34" charset="0"/>
              </a:rPr>
              <a:t>and maybe don</a:t>
            </a:r>
            <a:r>
              <a:rPr lang="fr-FR" sz="2200" dirty="0">
                <a:latin typeface="Helvetica Light" panose="020B0403020202020204" pitchFamily="34" charset="0"/>
              </a:rPr>
              <a:t>’</a:t>
            </a:r>
            <a:r>
              <a:rPr lang="en-US" sz="2200" dirty="0">
                <a:latin typeface="Helvetica Light" panose="020B0403020202020204" pitchFamily="34" charset="0"/>
              </a:rPr>
              <a:t>t mess with aliases any more than you need to</a:t>
            </a:r>
          </a:p>
        </p:txBody>
      </p:sp>
    </p:spTree>
    <p:extLst>
      <p:ext uri="{BB962C8B-B14F-4D97-AF65-F5344CB8AC3E}">
        <p14:creationId xmlns:p14="http://schemas.microsoft.com/office/powerpoint/2010/main" val="362038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379" y="380550"/>
            <a:ext cx="8024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Removing files or directories </a:t>
            </a:r>
            <a:r>
              <a:rPr lang="en-US" sz="2800" dirty="0">
                <a:solidFill>
                  <a:srgbClr val="FF0000"/>
                </a:solidFill>
                <a:latin typeface="Helvetica Light" panose="020B0403020202020204" pitchFamily="34" charset="0"/>
              </a:rPr>
              <a:t>(</a:t>
            </a:r>
            <a:r>
              <a:rPr lang="en-US" sz="2800" u="sng" dirty="0">
                <a:solidFill>
                  <a:srgbClr val="FF0000"/>
                </a:solidFill>
                <a:latin typeface="Helvetica Light" panose="020B0403020202020204" pitchFamily="34" charset="0"/>
              </a:rPr>
              <a:t>can be dangerous</a:t>
            </a:r>
            <a:r>
              <a:rPr lang="en-US" sz="2800" dirty="0">
                <a:solidFill>
                  <a:srgbClr val="FF0000"/>
                </a:solidFill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454" y="1613221"/>
            <a:ext cx="2073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$ rm </a:t>
            </a:r>
            <a:r>
              <a:rPr lang="en-US" sz="3000" b="1" dirty="0" err="1">
                <a:latin typeface="Helvetica Light" panose="020B0403020202020204" pitchFamily="34" charset="0"/>
              </a:rPr>
              <a:t>file.txt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6454" y="2614351"/>
            <a:ext cx="8158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Will remove file. PERMANENTLY. FOREVER.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DF7D9-5AD5-8649-8147-904F0739D901}"/>
              </a:ext>
            </a:extLst>
          </p:cNvPr>
          <p:cNvSpPr/>
          <p:nvPr/>
        </p:nvSpPr>
        <p:spPr>
          <a:xfrm>
            <a:off x="302981" y="5940508"/>
            <a:ext cx="81582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Recommended</a:t>
            </a:r>
            <a:r>
              <a:rPr lang="en-US" sz="2200" dirty="0">
                <a:latin typeface="Helvetica Light" panose="020B0403020202020204" pitchFamily="34" charset="0"/>
              </a:rPr>
              <a:t>: alter your bash profile to always call  </a:t>
            </a:r>
            <a:r>
              <a:rPr lang="en-US" sz="2200" b="1" dirty="0">
                <a:latin typeface="Helvetica Light" panose="020B0403020202020204" pitchFamily="34" charset="0"/>
              </a:rPr>
              <a:t>rm –</a:t>
            </a:r>
            <a:r>
              <a:rPr lang="en-US" sz="2200" b="1" dirty="0" err="1">
                <a:latin typeface="Helvetica Light" panose="020B0403020202020204" pitchFamily="34" charset="0"/>
              </a:rPr>
              <a:t>i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when typing </a:t>
            </a:r>
            <a:r>
              <a:rPr lang="en-US" sz="2200" b="1" dirty="0">
                <a:latin typeface="Helvetica Light" panose="020B0403020202020204" pitchFamily="34" charset="0"/>
              </a:rPr>
              <a:t>rm</a:t>
            </a:r>
            <a:r>
              <a:rPr lang="en-US" sz="2200" dirty="0">
                <a:latin typeface="Helvetica Light" panose="020B0403020202020204" pitchFamily="34" charset="0"/>
              </a:rPr>
              <a:t> at the command prompt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734734-0D21-724A-8021-7EEEDB275539}"/>
              </a:ext>
            </a:extLst>
          </p:cNvPr>
          <p:cNvSpPr/>
          <p:nvPr/>
        </p:nvSpPr>
        <p:spPr>
          <a:xfrm>
            <a:off x="516454" y="4354374"/>
            <a:ext cx="26019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$ rm –</a:t>
            </a:r>
            <a:r>
              <a:rPr lang="en-US" sz="2800" b="1" dirty="0" err="1">
                <a:latin typeface="Helvetica Light" panose="020B0403020202020204" pitchFamily="34" charset="0"/>
              </a:rPr>
              <a:t>i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b="1" dirty="0" err="1">
                <a:latin typeface="Helvetica Light" panose="020B0403020202020204" pitchFamily="34" charset="0"/>
              </a:rPr>
              <a:t>file.txt</a:t>
            </a:r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remove </a:t>
            </a:r>
            <a:r>
              <a:rPr lang="en-US" sz="2800" b="1" dirty="0" err="1">
                <a:latin typeface="Helvetica Light" panose="020B0403020202020204" pitchFamily="34" charset="0"/>
              </a:rPr>
              <a:t>file.txt</a:t>
            </a:r>
            <a:r>
              <a:rPr lang="en-US" sz="2800" b="1" dirty="0">
                <a:latin typeface="Helvetica Light" panose="020B0403020202020204" pitchFamily="34" charset="0"/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E3557-AFEB-6C42-B6DB-0BB5D5A43611}"/>
              </a:ext>
            </a:extLst>
          </p:cNvPr>
          <p:cNvSpPr/>
          <p:nvPr/>
        </p:nvSpPr>
        <p:spPr>
          <a:xfrm>
            <a:off x="451435" y="3779942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Use the </a:t>
            </a:r>
            <a:r>
              <a:rPr lang="en-US" sz="2400" b="1" dirty="0">
                <a:latin typeface="Helvetica Light" panose="020B0403020202020204" pitchFamily="34" charset="0"/>
              </a:rPr>
              <a:t>–</a:t>
            </a:r>
            <a:r>
              <a:rPr lang="en-US" sz="2400" b="1" dirty="0" err="1">
                <a:latin typeface="Helvetica Light" panose="020B0403020202020204" pitchFamily="34" charset="0"/>
              </a:rPr>
              <a:t>i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>
                <a:latin typeface="Helvetica Light" panose="020B0403020202020204" pitchFamily="34" charset="0"/>
              </a:rPr>
              <a:t>option as protection</a:t>
            </a:r>
          </a:p>
        </p:txBody>
      </p:sp>
    </p:spTree>
    <p:extLst>
      <p:ext uri="{BB962C8B-B14F-4D97-AF65-F5344CB8AC3E}">
        <p14:creationId xmlns:p14="http://schemas.microsoft.com/office/powerpoint/2010/main" val="35142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022" y="430286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.</a:t>
            </a:r>
            <a:r>
              <a:rPr lang="en-US" sz="2800" b="1" dirty="0" err="1">
                <a:latin typeface="Helvetica Light" panose="020B0403020202020204" pitchFamily="34" charset="0"/>
              </a:rPr>
              <a:t>zshrc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or</a:t>
            </a:r>
            <a:r>
              <a:rPr lang="en-US" sz="2800" b="1" dirty="0">
                <a:latin typeface="Helvetica Light" panose="020B0403020202020204" pitchFamily="34" charset="0"/>
              </a:rPr>
              <a:t> .</a:t>
            </a:r>
            <a:r>
              <a:rPr lang="en-US" sz="2800" b="1" dirty="0" err="1">
                <a:latin typeface="Helvetica Light" panose="020B0403020202020204" pitchFamily="34" charset="0"/>
              </a:rPr>
              <a:t>bash_profile</a:t>
            </a:r>
            <a:endParaRPr lang="en-US" sz="28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7472" y="1649062"/>
            <a:ext cx="85746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- Contains specifications that control the way the terminal works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Aliases allow you to create a customized name for a command, or a set of commands with specified options</a:t>
            </a:r>
          </a:p>
          <a:p>
            <a:pPr marL="285750" indent="-285750">
              <a:buFontTx/>
              <a:buChar char="-"/>
            </a:pPr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Aliases can be set in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bash_profile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or</a:t>
            </a:r>
            <a:r>
              <a:rPr lang="en-US" sz="2200" b="1" dirty="0">
                <a:latin typeface="Helvetica Light" panose="020B0403020202020204" pitchFamily="34" charset="0"/>
              </a:rPr>
              <a:t> 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(depending on terminal used by your system) to improve efficiency and safeguard against bad consequences.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As most of you are using new apple mac computers, you will be using the </a:t>
            </a:r>
            <a:r>
              <a:rPr lang="en-US" sz="2200" dirty="0" err="1">
                <a:latin typeface="Helvetica Light" panose="020B0403020202020204" pitchFamily="34" charset="0"/>
              </a:rPr>
              <a:t>zsh</a:t>
            </a:r>
            <a:r>
              <a:rPr lang="en-US" sz="2200" dirty="0">
                <a:latin typeface="Helvetica Light" panose="020B0403020202020204" pitchFamily="34" charset="0"/>
              </a:rPr>
              <a:t> terminal and hence this file will be called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1077" y="51546"/>
            <a:ext cx="823985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.</a:t>
            </a:r>
            <a:r>
              <a:rPr lang="en-US" sz="2600" b="1" dirty="0" err="1">
                <a:latin typeface="Helvetica Light" panose="020B0403020202020204" pitchFamily="34" charset="0"/>
              </a:rPr>
              <a:t>zshrc</a:t>
            </a:r>
            <a:r>
              <a:rPr lang="en-US" sz="2600" b="1" dirty="0">
                <a:latin typeface="Helvetica Light" panose="020B0403020202020204" pitchFamily="34" charset="0"/>
              </a:rPr>
              <a:t>: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This file resides in your home directory. It is a “hidden” file. The “.” in front of such a file prevents it from being normally listed with </a:t>
            </a:r>
            <a:r>
              <a:rPr lang="en-US" sz="2200" b="1" dirty="0" err="1">
                <a:latin typeface="Helvetica Light" panose="020B0403020202020204" pitchFamily="34" charset="0"/>
              </a:rPr>
              <a:t>ls</a:t>
            </a:r>
            <a:endParaRPr lang="en-US" sz="2200" b="1" dirty="0">
              <a:latin typeface="Helvetica Light" panose="020B0403020202020204" pitchFamily="34" charset="0"/>
            </a:endParaRPr>
          </a:p>
          <a:p>
            <a:endParaRPr lang="en-US" sz="26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less .</a:t>
            </a:r>
            <a:r>
              <a:rPr lang="en-US" sz="2600" b="1" dirty="0" err="1">
                <a:latin typeface="Helvetica Light" panose="020B0403020202020204" pitchFamily="34" charset="0"/>
              </a:rPr>
              <a:t>zshrc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CC732-E97E-8648-9475-DD78F944A939}"/>
              </a:ext>
            </a:extLst>
          </p:cNvPr>
          <p:cNvSpPr txBox="1"/>
          <p:nvPr/>
        </p:nvSpPr>
        <p:spPr>
          <a:xfrm>
            <a:off x="260288" y="5216604"/>
            <a:ext cx="8621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Helvetica Light" panose="020B0403020202020204" pitchFamily="34" charset="0"/>
              </a:rPr>
              <a:t>We want to add </a:t>
            </a:r>
            <a:r>
              <a:rPr lang="en-US" sz="2100" b="1" dirty="0">
                <a:latin typeface="Helvetica Light" panose="020B0403020202020204" pitchFamily="34" charset="0"/>
              </a:rPr>
              <a:t>alias</a:t>
            </a:r>
            <a:r>
              <a:rPr lang="en-US" sz="2100" dirty="0">
                <a:latin typeface="Helvetica Light" panose="020B0403020202020204" pitchFamily="34" charset="0"/>
              </a:rPr>
              <a:t> commands to this file in order to make your shell safer and perhaps more useful.</a:t>
            </a:r>
          </a:p>
          <a:p>
            <a:endParaRPr lang="en-US" sz="2100" dirty="0">
              <a:latin typeface="Helvetica Light" panose="020B0403020202020204" pitchFamily="34" charset="0"/>
            </a:endParaRPr>
          </a:p>
          <a:p>
            <a:r>
              <a:rPr lang="en-US" sz="2100" dirty="0">
                <a:latin typeface="Helvetica Light" panose="020B0403020202020204" pitchFamily="34" charset="0"/>
              </a:rPr>
              <a:t>	-for e.g., </a:t>
            </a:r>
            <a:r>
              <a:rPr lang="en-US" sz="2100" b="1" dirty="0">
                <a:latin typeface="Helvetica Light" panose="020B0403020202020204" pitchFamily="34" charset="0"/>
              </a:rPr>
              <a:t>rm</a:t>
            </a:r>
            <a:r>
              <a:rPr lang="en-US" sz="2100" dirty="0">
                <a:latin typeface="Helvetica Light" panose="020B0403020202020204" pitchFamily="34" charset="0"/>
              </a:rPr>
              <a:t> is dangerous with its default behavior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828E30-6E1D-1B4D-A24D-6EF6A2E9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68" y="2997050"/>
            <a:ext cx="3975832" cy="18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5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EC60E-BE65-784F-96EC-1F19765E2BF7}"/>
              </a:ext>
            </a:extLst>
          </p:cNvPr>
          <p:cNvSpPr txBox="1"/>
          <p:nvPr/>
        </p:nvSpPr>
        <p:spPr>
          <a:xfrm>
            <a:off x="2354431" y="335196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.</a:t>
            </a:r>
            <a:r>
              <a:rPr lang="en-US" sz="2800" dirty="0" err="1">
                <a:latin typeface="Helvetica Light" panose="020B0403020202020204" pitchFamily="34" charset="0"/>
              </a:rPr>
              <a:t>zshrc</a:t>
            </a:r>
            <a:r>
              <a:rPr lang="en-US" sz="2800" dirty="0">
                <a:latin typeface="Helvetica Light" panose="020B0403020202020204" pitchFamily="34" charset="0"/>
              </a:rPr>
              <a:t> (or .</a:t>
            </a:r>
            <a:r>
              <a:rPr lang="en-US" sz="2800" dirty="0" err="1">
                <a:latin typeface="Helvetica Light" panose="020B0403020202020204" pitchFamily="34" charset="0"/>
              </a:rPr>
              <a:t>bash_profile</a:t>
            </a:r>
            <a:r>
              <a:rPr lang="en-US" sz="2800" dirty="0"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E04C9-4DA9-FF4C-B2FA-9D1262C51290}"/>
              </a:ext>
            </a:extLst>
          </p:cNvPr>
          <p:cNvSpPr txBox="1"/>
          <p:nvPr/>
        </p:nvSpPr>
        <p:spPr>
          <a:xfrm>
            <a:off x="284197" y="1467564"/>
            <a:ext cx="8621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Go to the profile section of </a:t>
            </a:r>
            <a:r>
              <a:rPr lang="en-US" sz="2200" b="1" dirty="0" err="1">
                <a:latin typeface="Helvetica Light" panose="020B0403020202020204" pitchFamily="34" charset="0"/>
              </a:rPr>
              <a:t>unixII_primer.md</a:t>
            </a:r>
            <a:r>
              <a:rPr lang="en-US" sz="2200" dirty="0">
                <a:latin typeface="Helvetica Light" panose="020B0403020202020204" pitchFamily="34" charset="0"/>
              </a:rPr>
              <a:t>, follow closely to understand and alter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624E2A-C2DE-7D47-96A6-AEFF47C7FC67}"/>
              </a:ext>
            </a:extLst>
          </p:cNvPr>
          <p:cNvSpPr txBox="1"/>
          <p:nvPr/>
        </p:nvSpPr>
        <p:spPr>
          <a:xfrm>
            <a:off x="284197" y="2639627"/>
            <a:ext cx="848388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If this file doesn’t exist, the simply make it in your home directory and name it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dirty="0">
                <a:latin typeface="Helvetica Light" panose="020B0403020202020204" pitchFamily="34" charset="0"/>
              </a:rPr>
              <a:t>. 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Alternatively, you can download the simple example </a:t>
            </a:r>
            <a:r>
              <a:rPr lang="en-US" sz="2200" b="1" dirty="0">
                <a:latin typeface="Helvetica Light" panose="020B0403020202020204" pitchFamily="34" charset="0"/>
              </a:rPr>
              <a:t>.</a:t>
            </a:r>
            <a:r>
              <a:rPr lang="en-US" sz="2200" b="1" dirty="0" err="1">
                <a:latin typeface="Helvetica Light" panose="020B0403020202020204" pitchFamily="34" charset="0"/>
              </a:rPr>
              <a:t>zshrc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file from under </a:t>
            </a:r>
            <a:r>
              <a:rPr lang="en-US" sz="2200" b="1" dirty="0">
                <a:latin typeface="Helvetica Light" panose="020B0403020202020204" pitchFamily="34" charset="0"/>
              </a:rPr>
              <a:t>week2_unixII </a:t>
            </a:r>
            <a:r>
              <a:rPr lang="en-US" sz="2200" dirty="0">
                <a:latin typeface="Helvetica Light" panose="020B0403020202020204" pitchFamily="34" charset="0"/>
              </a:rPr>
              <a:t>or </a:t>
            </a:r>
            <a:r>
              <a:rPr lang="en-US" sz="2200" b="1" dirty="0" err="1">
                <a:latin typeface="Helvetica Light" panose="020B0403020202020204" pitchFamily="34" charset="0"/>
              </a:rPr>
              <a:t>unix_resources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dirty="0">
                <a:latin typeface="Helvetica Light" panose="020B0403020202020204" pitchFamily="34" charset="0"/>
              </a:rPr>
              <a:t>on the course page.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ED70D-236A-3F48-B598-1994699887DC}"/>
              </a:ext>
            </a:extLst>
          </p:cNvPr>
          <p:cNvSpPr txBox="1"/>
          <p:nvPr/>
        </p:nvSpPr>
        <p:spPr>
          <a:xfrm>
            <a:off x="284197" y="4827353"/>
            <a:ext cx="84838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To activate, restart terminal application</a:t>
            </a:r>
          </a:p>
        </p:txBody>
      </p:sp>
    </p:spTree>
    <p:extLst>
      <p:ext uri="{BB962C8B-B14F-4D97-AF65-F5344CB8AC3E}">
        <p14:creationId xmlns:p14="http://schemas.microsoft.com/office/powerpoint/2010/main" val="156698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34909"/>
            <a:ext cx="7419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Unix tools to get a good handle on this week: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6646" y="1083777"/>
            <a:ext cx="638600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Helvetica Light" panose="020B0403020202020204" pitchFamily="34" charset="0"/>
              </a:rPr>
              <a:t>wc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grep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less</a:t>
            </a:r>
          </a:p>
          <a:p>
            <a:r>
              <a:rPr lang="en-US" b="1" dirty="0" err="1">
                <a:latin typeface="Helvetica Light" panose="020B0403020202020204" pitchFamily="34" charset="0"/>
              </a:rPr>
              <a:t>ps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history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cat</a:t>
            </a:r>
          </a:p>
          <a:p>
            <a:r>
              <a:rPr lang="en-US" b="1" dirty="0" err="1">
                <a:latin typeface="Helvetica Light" panose="020B0403020202020204" pitchFamily="34" charset="0"/>
              </a:rPr>
              <a:t>gzip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 err="1">
                <a:latin typeface="Helvetica Light" panose="020B0403020202020204" pitchFamily="34" charset="0"/>
              </a:rPr>
              <a:t>gunzip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top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kill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cut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paste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grep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&amp;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*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&gt;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|</a:t>
            </a:r>
          </a:p>
          <a:p>
            <a:r>
              <a:rPr lang="en-US" dirty="0">
                <a:latin typeface="Helvetica Light" panose="020B0403020202020204" pitchFamily="34" charset="0"/>
              </a:rPr>
              <a:t>**everything related to moving, copying or syncing files: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cp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mv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 err="1">
                <a:latin typeface="Helvetica Light" panose="020B0403020202020204" pitchFamily="34" charset="0"/>
              </a:rPr>
              <a:t>mkdir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 err="1">
                <a:latin typeface="Helvetica Light" panose="020B0403020202020204" pitchFamily="34" charset="0"/>
              </a:rPr>
              <a:t>rmdir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rm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1644" y="1803400"/>
            <a:ext cx="3342739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Helvetica Light" panose="020B0403020202020204" pitchFamily="34" charset="0"/>
              </a:rPr>
              <a:t>rsync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This one is important: read man page, and try out on some test directories before next week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32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9-09 at 1.56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370" y="64714"/>
            <a:ext cx="5117630" cy="6727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9778" y="827852"/>
            <a:ext cx="33607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Unix cheat sheet on course webpage under “</a:t>
            </a:r>
            <a:r>
              <a:rPr lang="en-US" dirty="0" err="1">
                <a:latin typeface="Helvetica Light" panose="020B0403020202020204" pitchFamily="34" charset="0"/>
              </a:rPr>
              <a:t>unix_resources</a:t>
            </a:r>
            <a:r>
              <a:rPr lang="en-US" dirty="0">
                <a:latin typeface="Helvetica Light" panose="020B0403020202020204" pitchFamily="34" charset="0"/>
              </a:rPr>
              <a:t>”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I suggest keeping his on hand for now, but being comfortable with most of these commands before working on any computing clusters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952" y="4565989"/>
            <a:ext cx="3066815" cy="175432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**Haddock and Dunn </a:t>
            </a:r>
            <a:r>
              <a:rPr lang="en-US" b="1" dirty="0">
                <a:latin typeface="Helvetica Light" panose="020B0403020202020204" pitchFamily="34" charset="0"/>
              </a:rPr>
              <a:t>Appendix 3 </a:t>
            </a:r>
            <a:r>
              <a:rPr lang="en-US" dirty="0">
                <a:latin typeface="Helvetica Light" panose="020B0403020202020204" pitchFamily="34" charset="0"/>
              </a:rPr>
              <a:t>has a very thorough guide to basic Unix commands (pdf under </a:t>
            </a:r>
            <a:r>
              <a:rPr lang="en-US" dirty="0" err="1">
                <a:latin typeface="Helvetica Light" panose="020B0403020202020204" pitchFamily="34" charset="0"/>
              </a:rPr>
              <a:t>unix_resources</a:t>
            </a:r>
            <a:r>
              <a:rPr lang="en-US" dirty="0">
                <a:latin typeface="Helvetica Light" panose="020B0403020202020204" pitchFamily="34" charset="0"/>
              </a:rPr>
              <a:t> on course page)</a:t>
            </a:r>
          </a:p>
        </p:txBody>
      </p:sp>
    </p:spTree>
    <p:extLst>
      <p:ext uri="{BB962C8B-B14F-4D97-AF65-F5344CB8AC3E}">
        <p14:creationId xmlns:p14="http://schemas.microsoft.com/office/powerpoint/2010/main" val="20666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27206</TotalTime>
  <Words>1614</Words>
  <Application>Microsoft Macintosh PowerPoint</Application>
  <PresentationFormat>On-screen Show (4:3)</PresentationFormat>
  <Paragraphs>204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Parchman</dc:creator>
  <cp:lastModifiedBy>Thomas L Parchman</cp:lastModifiedBy>
  <cp:revision>142</cp:revision>
  <dcterms:created xsi:type="dcterms:W3CDTF">2014-08-13T00:20:10Z</dcterms:created>
  <dcterms:modified xsi:type="dcterms:W3CDTF">2022-09-07T00:03:32Z</dcterms:modified>
</cp:coreProperties>
</file>