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7" r:id="rId3"/>
    <p:sldId id="315" r:id="rId4"/>
    <p:sldId id="317" r:id="rId5"/>
    <p:sldId id="309" r:id="rId6"/>
    <p:sldId id="310" r:id="rId7"/>
    <p:sldId id="314" r:id="rId8"/>
    <p:sldId id="311" r:id="rId9"/>
    <p:sldId id="316" r:id="rId10"/>
    <p:sldId id="308" r:id="rId11"/>
    <p:sldId id="318" r:id="rId12"/>
    <p:sldId id="286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91"/>
    <p:restoredTop sz="94896"/>
  </p:normalViewPr>
  <p:slideViewPr>
    <p:cSldViewPr snapToGrid="0" snapToObjects="1">
      <p:cViewPr varScale="1">
        <p:scale>
          <a:sx n="127" d="100"/>
          <a:sy n="127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406233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 </a:t>
            </a:r>
            <a:r>
              <a:rPr lang="en-US" sz="2600" dirty="0">
                <a:latin typeface="Helvetica Light" panose="020B0403020202020204" pitchFamily="34" charset="0"/>
              </a:rPr>
              <a:t>Strings, floats, integers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String functions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Interactive mode</a:t>
            </a:r>
          </a:p>
          <a:p>
            <a:pPr marL="571500" indent="-571500"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 </a:t>
            </a:r>
            <a:r>
              <a:rPr lang="en-US" sz="2600" dirty="0">
                <a:latin typeface="Helvetica Light" panose="020B0403020202020204" pitchFamily="34" charset="0"/>
              </a:rPr>
              <a:t>Float precision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VI. </a:t>
            </a:r>
            <a:r>
              <a:rPr lang="en-US" sz="2600" dirty="0">
                <a:latin typeface="Helvetica Light" panose="020B0403020202020204" pitchFamily="34" charset="0"/>
              </a:rPr>
              <a:t>Some practice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3115267" y="288627"/>
            <a:ext cx="65085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5: Getting started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6369523" y="4049602"/>
            <a:ext cx="57153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7 and 8,</a:t>
            </a:r>
          </a:p>
          <a:p>
            <a:r>
              <a:rPr lang="en-US" sz="24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** </a:t>
            </a:r>
            <a:r>
              <a:rPr lang="en-US" sz="2200" b="1" dirty="0">
                <a:latin typeface="Helvetica Light" panose="020B0403020202020204" pitchFamily="34" charset="0"/>
              </a:rPr>
              <a:t>PythonLesson1_Chapter8.docx for chapter 8 with python3 modifications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6369523" y="5499769"/>
            <a:ext cx="36567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pythonI_primer.md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</a:t>
            </a:r>
          </a:p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assignment_python1.md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610B-DD7D-DB4C-8F25-DCD1DFF45D17}"/>
              </a:ext>
            </a:extLst>
          </p:cNvPr>
          <p:cNvSpPr txBox="1"/>
          <p:nvPr/>
        </p:nvSpPr>
        <p:spPr>
          <a:xfrm>
            <a:off x="6381176" y="3283114"/>
            <a:ext cx="2084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For this week: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DC5892-0CFC-524E-BB4E-0851726A9AE2}"/>
              </a:ext>
            </a:extLst>
          </p:cNvPr>
          <p:cNvSpPr/>
          <p:nvPr/>
        </p:nvSpPr>
        <p:spPr>
          <a:xfrm>
            <a:off x="457200" y="399030"/>
            <a:ext cx="108492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Practice script 3. </a:t>
            </a:r>
            <a:r>
              <a:rPr lang="en-US" sz="2200" dirty="0">
                <a:latin typeface="Helvetica Light" panose="020B0403020202020204" pitchFamily="34" charset="0"/>
              </a:rPr>
              <a:t>Write a python script to calculate expected genotype frequencies in a population under Hardy Weinberg Equilibrium based on known allele frequencies at a gene with TWO alleles. As a reminder, a population under Hardy-Weinberg equilibrium has genotype frequencies predictable from allele frequencies (</a:t>
            </a:r>
            <a:r>
              <a:rPr lang="en-US" sz="2200" b="1" dirty="0">
                <a:latin typeface="Helvetica Light" panose="020B0403020202020204" pitchFamily="34" charset="0"/>
              </a:rPr>
              <a:t>p</a:t>
            </a:r>
            <a:r>
              <a:rPr lang="en-US" sz="2200" dirty="0">
                <a:latin typeface="Helvetica Light" panose="020B0403020202020204" pitchFamily="34" charset="0"/>
              </a:rPr>
              <a:t> and </a:t>
            </a:r>
            <a:r>
              <a:rPr lang="en-US" sz="2200" b="1" dirty="0">
                <a:latin typeface="Helvetica Light" panose="020B0403020202020204" pitchFamily="34" charset="0"/>
              </a:rPr>
              <a:t>q</a:t>
            </a:r>
            <a:r>
              <a:rPr lang="en-US" sz="2200" dirty="0">
                <a:latin typeface="Helvetica Light" panose="020B0403020202020204" pitchFamily="34" charset="0"/>
              </a:rPr>
              <a:t>):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p**2 + 2pq + q**2 = 1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So, your script needs to return three values: The AA genotype </a:t>
            </a:r>
            <a:r>
              <a:rPr lang="en-US" sz="2200" dirty="0" err="1">
                <a:latin typeface="Helvetica Light" panose="020B0403020202020204" pitchFamily="34" charset="0"/>
              </a:rPr>
              <a:t>freq</a:t>
            </a:r>
            <a:r>
              <a:rPr lang="en-US" sz="2200" dirty="0">
                <a:latin typeface="Helvetica Light" panose="020B0403020202020204" pitchFamily="34" charset="0"/>
              </a:rPr>
              <a:t>: </a:t>
            </a:r>
            <a:r>
              <a:rPr lang="en-US" sz="2200" b="1" dirty="0">
                <a:latin typeface="Helvetica Light" panose="020B0403020202020204" pitchFamily="34" charset="0"/>
              </a:rPr>
              <a:t>p**2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 </a:t>
            </a:r>
            <a:r>
              <a:rPr lang="en-US" sz="2200" dirty="0">
                <a:latin typeface="Helvetica Light" panose="020B0403020202020204" pitchFamily="34" charset="0"/>
              </a:rPr>
              <a:t>Aa genotype freq.: </a:t>
            </a:r>
            <a:r>
              <a:rPr lang="en-US" sz="2200" b="1" dirty="0">
                <a:latin typeface="Helvetica Light" panose="020B0403020202020204" pitchFamily="34" charset="0"/>
              </a:rPr>
              <a:t>2pq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</a:t>
            </a:r>
            <a:r>
              <a:rPr lang="en-US" sz="2200" dirty="0">
                <a:latin typeface="Helvetica Light" panose="020B0403020202020204" pitchFamily="34" charset="0"/>
              </a:rPr>
              <a:t> aa genotype freq.: </a:t>
            </a:r>
            <a:r>
              <a:rPr lang="en-US" sz="2200" b="1" dirty="0">
                <a:latin typeface="Helvetica Light" panose="020B0403020202020204" pitchFamily="34" charset="0"/>
              </a:rPr>
              <a:t>q**2 =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CE7FB-2AD3-1348-8710-44B629CDD5A3}"/>
              </a:ext>
            </a:extLst>
          </p:cNvPr>
          <p:cNvSpPr/>
          <p:nvPr/>
        </p:nvSpPr>
        <p:spPr>
          <a:xfrm>
            <a:off x="362465" y="4215459"/>
            <a:ext cx="11372335" cy="23391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Points (hints)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The program should use the </a:t>
            </a:r>
            <a:r>
              <a:rPr lang="en-US" b="1" dirty="0">
                <a:latin typeface="Helvetica Light" panose="020B0403020202020204" pitchFamily="34" charset="0"/>
              </a:rPr>
              <a:t>input() </a:t>
            </a:r>
            <a:r>
              <a:rPr lang="en-US" dirty="0">
                <a:latin typeface="Helvetica Light" panose="020B0403020202020204" pitchFamily="34" charset="0"/>
              </a:rPr>
              <a:t>function to prompt for the command line entry of two values from the command line.</a:t>
            </a:r>
          </a:p>
          <a:p>
            <a:pPr marL="342900" indent="-34290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If you supply two values, e.g., 0.2 and 0.8, python will want to treat these as strings. So, before doing math you will need to convert them to floats </a:t>
            </a:r>
            <a:r>
              <a:rPr lang="en-US" b="1" dirty="0">
                <a:latin typeface="Helvetica Light" panose="020B0403020202020204" pitchFamily="34" charset="0"/>
              </a:rPr>
              <a:t>(A = float(</a:t>
            </a:r>
            <a:r>
              <a:rPr lang="en-US" b="1" dirty="0" err="1">
                <a:latin typeface="Helvetica Light" panose="020B0403020202020204" pitchFamily="34" charset="0"/>
              </a:rPr>
              <a:t>Inputvalue</a:t>
            </a:r>
            <a:r>
              <a:rPr lang="en-US" b="1" dirty="0">
                <a:latin typeface="Helvetica Light" panose="020B0403020202020204" pitchFamily="34" charset="0"/>
              </a:rPr>
              <a:t>))</a:t>
            </a:r>
          </a:p>
          <a:p>
            <a:pPr marL="342900" indent="-342900">
              <a:buFontTx/>
              <a:buChar char="-"/>
            </a:pPr>
            <a:endParaRPr lang="en-US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As part of this exercise, you will need to control the precision of the floats printed (e.g., % %)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FFC77-425C-444A-AB1A-BECD6F3B54C9}"/>
              </a:ext>
            </a:extLst>
          </p:cNvPr>
          <p:cNvSpPr txBox="1"/>
          <p:nvPr/>
        </p:nvSpPr>
        <p:spPr>
          <a:xfrm>
            <a:off x="13234086" y="3484605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2B915-E064-284F-A5DB-4F28686FADAB}"/>
              </a:ext>
            </a:extLst>
          </p:cNvPr>
          <p:cNvSpPr/>
          <p:nvPr/>
        </p:nvSpPr>
        <p:spPr>
          <a:xfrm>
            <a:off x="1397876" y="1836321"/>
            <a:ext cx="7924800" cy="12926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Courier" pitchFamily="2" charset="0"/>
              </a:rPr>
              <a:t>﻿name3 = input("Enter a string: ")</a:t>
            </a:r>
          </a:p>
          <a:p>
            <a:endParaRPr lang="en-US" sz="2600" dirty="0">
              <a:latin typeface="Courier" pitchFamily="2" charset="0"/>
            </a:endParaRPr>
          </a:p>
          <a:p>
            <a:r>
              <a:rPr lang="en-US" sz="2600" dirty="0">
                <a:latin typeface="Courier" pitchFamily="2" charset="0"/>
              </a:rPr>
              <a:t>print(name3)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6C60C-2780-A249-BFE2-FA1D120D6DB6}"/>
              </a:ext>
            </a:extLst>
          </p:cNvPr>
          <p:cNvSpPr/>
          <p:nvPr/>
        </p:nvSpPr>
        <p:spPr>
          <a:xfrm>
            <a:off x="1397876" y="4140640"/>
            <a:ext cx="79248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‘Enter a string: ‘ prompt will appear at command line. Type a string</a:t>
            </a:r>
          </a:p>
          <a:p>
            <a:endParaRPr lang="en-US" sz="26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If ‘Burrow’ is typed and Enter hit,</a:t>
            </a: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‘Burrow’ should print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BFBD-9BEB-1243-BC42-5A02EA92B35E}"/>
              </a:ext>
            </a:extLst>
          </p:cNvPr>
          <p:cNvSpPr/>
          <p:nvPr/>
        </p:nvSpPr>
        <p:spPr>
          <a:xfrm>
            <a:off x="1332303" y="364500"/>
            <a:ext cx="9910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HELVETICA LIGHT" panose="020B0403020202020204" pitchFamily="34" charset="0"/>
              </a:rPr>
              <a:t>Pulling raw input from the command line </a:t>
            </a:r>
            <a:r>
              <a:rPr lang="en-US" sz="3200" b="1" dirty="0">
                <a:solidFill>
                  <a:srgbClr val="333333"/>
                </a:solidFill>
                <a:latin typeface="Courier" pitchFamily="2" charset="0"/>
              </a:rPr>
              <a:t>(input())</a:t>
            </a:r>
            <a:endParaRPr lang="en-US" sz="3200" b="1" dirty="0">
              <a:solidFill>
                <a:srgbClr val="333333"/>
              </a:solidFill>
              <a:effectLst/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C82C0-485D-454E-AE1B-2D525EBB7573}"/>
              </a:ext>
            </a:extLst>
          </p:cNvPr>
          <p:cNvSpPr txBox="1"/>
          <p:nvPr/>
        </p:nvSpPr>
        <p:spPr>
          <a:xfrm>
            <a:off x="1332303" y="1302050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DC85D-EDA8-5C43-BF1B-DCEEE2CD8A89}"/>
              </a:ext>
            </a:extLst>
          </p:cNvPr>
          <p:cNvSpPr txBox="1"/>
          <p:nvPr/>
        </p:nvSpPr>
        <p:spPr>
          <a:xfrm>
            <a:off x="1332303" y="3648197"/>
            <a:ext cx="39677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Helvetica Light" panose="020B0403020202020204" pitchFamily="34" charset="0"/>
              </a:rPr>
              <a:t>At command line prompt:</a:t>
            </a:r>
          </a:p>
        </p:txBody>
      </p:sp>
    </p:spTree>
    <p:extLst>
      <p:ext uri="{BB962C8B-B14F-4D97-AF65-F5344CB8AC3E}">
        <p14:creationId xmlns:p14="http://schemas.microsoft.com/office/powerpoint/2010/main" val="2069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433160"/>
            <a:ext cx="1999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This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882925" y="1381539"/>
            <a:ext cx="102671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Read through chapter 8 (*</a:t>
            </a:r>
            <a:r>
              <a:rPr lang="en-US" sz="2100" dirty="0">
                <a:latin typeface="Helvetica Light" panose="020B0403020202020204" pitchFamily="34" charset="0"/>
              </a:rPr>
              <a:t>note PythonLesson1_Chapter8.docx under week6 is updated to reflect python3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Write the script specified in the chapter as you go through it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python_1_primer.md, assignment_pyton1.md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Email me script for </a:t>
            </a:r>
            <a:r>
              <a:rPr lang="en-US" sz="2600" b="1" dirty="0">
                <a:latin typeface="Helvetica Light" panose="020B0403020202020204" pitchFamily="34" charset="0"/>
              </a:rPr>
              <a:t>#3 </a:t>
            </a:r>
            <a:r>
              <a:rPr lang="en-US" sz="2600" dirty="0">
                <a:latin typeface="Helvetica Light" panose="020B0403020202020204" pitchFamily="34" charset="0"/>
              </a:rPr>
              <a:t>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F650B-8D6C-4741-BB29-74826F1F6CC7}"/>
              </a:ext>
            </a:extLst>
          </p:cNvPr>
          <p:cNvSpPr txBox="1"/>
          <p:nvPr/>
        </p:nvSpPr>
        <p:spPr>
          <a:xfrm>
            <a:off x="882924" y="5069129"/>
            <a:ext cx="2085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Next week: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384E4-4E42-FA41-BC9C-1CEB2899F41A}"/>
              </a:ext>
            </a:extLst>
          </p:cNvPr>
          <p:cNvSpPr txBox="1"/>
          <p:nvPr/>
        </p:nvSpPr>
        <p:spPr>
          <a:xfrm>
            <a:off x="882924" y="5932397"/>
            <a:ext cx="102671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Chapter 9: lists, conditionals, loops 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433160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Notes on schedule: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586712" y="1382286"/>
            <a:ext cx="1026712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I.</a:t>
            </a:r>
            <a:r>
              <a:rPr lang="en-US" sz="2400" dirty="0">
                <a:latin typeface="Helvetica Light" panose="020B0403020202020204" pitchFamily="34" charset="0"/>
              </a:rPr>
              <a:t>1-2 pager independent project description along with python3 assignment next week (by 10/18)</a:t>
            </a:r>
          </a:p>
          <a:p>
            <a:pPr marL="514350" indent="-51435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If you don’t have datasets or specific ideas related to your graduate research, other options might include: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Helvetica Light" panose="020B0403020202020204" pitchFamily="34" charset="0"/>
              </a:rPr>
              <a:t>Build a </a:t>
            </a:r>
            <a:r>
              <a:rPr lang="en-US" sz="2400" b="1" dirty="0" err="1">
                <a:latin typeface="Helvetica Light" panose="020B0403020202020204" pitchFamily="34" charset="0"/>
              </a:rPr>
              <a:t>jupyter</a:t>
            </a:r>
            <a:r>
              <a:rPr lang="en-US" sz="2400" b="1" dirty="0">
                <a:latin typeface="Helvetica Light" panose="020B0403020202020204" pitchFamily="34" charset="0"/>
              </a:rPr>
              <a:t> notebook </a:t>
            </a:r>
            <a:r>
              <a:rPr lang="en-US" sz="2400" dirty="0">
                <a:latin typeface="Helvetica Light" panose="020B0403020202020204" pitchFamily="34" charset="0"/>
              </a:rPr>
              <a:t>or </a:t>
            </a:r>
            <a:r>
              <a:rPr lang="en-US" sz="2400" b="1" dirty="0" err="1">
                <a:latin typeface="Helvetica Light" panose="020B0403020202020204" pitchFamily="34" charset="0"/>
              </a:rPr>
              <a:t>Rmd</a:t>
            </a:r>
            <a:r>
              <a:rPr lang="en-US" sz="2400" dirty="0">
                <a:latin typeface="Helvetica Light" panose="020B0403020202020204" pitchFamily="34" charset="0"/>
              </a:rPr>
              <a:t> tutorial or demo for a specific python module (package) that you have an interest in learning in more detail or applying in your future work </a:t>
            </a:r>
            <a:r>
              <a:rPr lang="en-US" sz="2000" dirty="0">
                <a:latin typeface="Helvetica Light" panose="020B0403020202020204" pitchFamily="34" charset="0"/>
              </a:rPr>
              <a:t>(we will cover </a:t>
            </a:r>
            <a:r>
              <a:rPr lang="en-US" sz="2000" dirty="0" err="1">
                <a:latin typeface="Helvetica Light" panose="020B0403020202020204" pitchFamily="34" charset="0"/>
              </a:rPr>
              <a:t>Jupyter</a:t>
            </a:r>
            <a:r>
              <a:rPr lang="en-US" sz="2000" dirty="0">
                <a:latin typeface="Helvetica Light" panose="020B0403020202020204" pitchFamily="34" charset="0"/>
              </a:rPr>
              <a:t> and R markdown in detail during week of Nov. 15, syllabus modifications pending).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II. </a:t>
            </a:r>
            <a:r>
              <a:rPr lang="en-US" sz="2400" dirty="0">
                <a:latin typeface="Helvetica Light" panose="020B0403020202020204" pitchFamily="34" charset="0"/>
              </a:rPr>
              <a:t>Assignments to have turned in by now: Unix 4 (bash script with for loop), Python1, Python2.</a:t>
            </a:r>
            <a:endParaRPr lang="en-US" sz="2400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1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847A6-122F-D744-AC71-CABE3ECDFD5B}"/>
              </a:ext>
            </a:extLst>
          </p:cNvPr>
          <p:cNvSpPr txBox="1"/>
          <p:nvPr/>
        </p:nvSpPr>
        <p:spPr>
          <a:xfrm>
            <a:off x="3724867" y="362200"/>
            <a:ext cx="3570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python 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87775-7986-AA41-B214-319438F36EFA}"/>
              </a:ext>
            </a:extLst>
          </p:cNvPr>
          <p:cNvSpPr/>
          <p:nvPr/>
        </p:nvSpPr>
        <p:spPr>
          <a:xfrm>
            <a:off x="815547" y="1254261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a comment: testing my first program with a simple print statement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("I’m ready to learn python, and this is step 1")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F382C-760A-0840-9B1A-3C1167D7F25E}"/>
              </a:ext>
            </a:extLst>
          </p:cNvPr>
          <p:cNvSpPr/>
          <p:nvPr/>
        </p:nvSpPr>
        <p:spPr>
          <a:xfrm>
            <a:off x="786713" y="3952153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the command line: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467188" y="27829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Interactive mode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0C53A0-E325-1B4A-B632-E145EA1C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" y="863072"/>
            <a:ext cx="8663390" cy="56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093304"/>
            <a:ext cx="25442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Enter by simply typing:</a:t>
            </a:r>
          </a:p>
          <a:p>
            <a:endParaRPr lang="en-US" dirty="0"/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422296" y="3702522"/>
            <a:ext cx="245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887977" y="237986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Helvetica Light" panose="020B0403020202020204" pitchFamily="34" charset="0"/>
              </a:rPr>
              <a:t>Ipy</a:t>
            </a:r>
            <a:r>
              <a:rPr lang="en-US" sz="3200" dirty="0">
                <a:latin typeface="Helvetica Light" panose="020B0403020202020204" pitchFamily="34" charset="0"/>
              </a:rPr>
              <a:t> console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576781"/>
            <a:ext cx="276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Launch </a:t>
            </a:r>
            <a:r>
              <a:rPr lang="en-US" b="1" dirty="0" err="1">
                <a:latin typeface="Helvetica Light" panose="020B0403020202020204" pitchFamily="34" charset="0"/>
              </a:rPr>
              <a:t>Jupyter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Qtconsole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from Anaconda navigator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288347" y="3229556"/>
            <a:ext cx="245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4D1C905-9C60-E144-8711-9CB9C8FFF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74"/>
          <a:stretch/>
        </p:blipFill>
        <p:spPr>
          <a:xfrm>
            <a:off x="775648" y="1051034"/>
            <a:ext cx="4426974" cy="543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EB4600-4550-CB41-A5C9-110785544103}"/>
              </a:ext>
            </a:extLst>
          </p:cNvPr>
          <p:cNvSpPr txBox="1"/>
          <p:nvPr/>
        </p:nvSpPr>
        <p:spPr>
          <a:xfrm>
            <a:off x="5399633" y="3229556"/>
            <a:ext cx="3179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Functions dually as a terminal window and python interactive prompt, tab complete functionality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8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1070112" y="2790054"/>
            <a:ext cx="1011141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Seq3 = '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atcGGGC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' # single or double quotes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Val = '11.2' 	#something that looks like a float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"Joe Burrow is the real deal" 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4545735" y="367748"/>
            <a:ext cx="31005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1070112" y="1674347"/>
            <a:ext cx="1063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Assigning </a:t>
            </a:r>
            <a:r>
              <a:rPr lang="en-US" sz="2800" b="1" dirty="0">
                <a:latin typeface="Helvetica Light" panose="020B0403020202020204" pitchFamily="34" charset="0"/>
              </a:rPr>
              <a:t>strings</a:t>
            </a:r>
            <a:r>
              <a:rPr lang="en-US" sz="2800" dirty="0">
                <a:latin typeface="Helvetica Light" panose="020B0403020202020204" pitchFamily="34" charset="0"/>
              </a:rPr>
              <a:t> to variables (requires single or double quotes):</a:t>
            </a:r>
          </a:p>
        </p:txBody>
      </p:sp>
    </p:spTree>
    <p:extLst>
      <p:ext uri="{BB962C8B-B14F-4D97-AF65-F5344CB8AC3E}">
        <p14:creationId xmlns:p14="http://schemas.microsoft.com/office/powerpoint/2010/main" val="359735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629478" y="2098933"/>
            <a:ext cx="10485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#change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LAKERS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('a', 't')	# replaces a with 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('A') 	# returns a count of match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1934432" y="397565"/>
            <a:ext cx="78758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built in string functions/methods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3614530" y="1286721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StringName.</a:t>
            </a:r>
            <a:r>
              <a:rPr lang="en-US" sz="2800" b="1" dirty="0" err="1">
                <a:latin typeface="Helvetica Light" panose="020B0403020202020204" pitchFamily="34" charset="0"/>
              </a:rPr>
              <a:t>functionname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549D-C5D8-4941-91DE-9E7F6C8AD071}"/>
              </a:ext>
            </a:extLst>
          </p:cNvPr>
          <p:cNvSpPr txBox="1"/>
          <p:nvPr/>
        </p:nvSpPr>
        <p:spPr>
          <a:xfrm>
            <a:off x="3512066" y="51683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integers and floats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530E4-B768-AC4D-ACDC-62B63BD9B4B2}"/>
              </a:ext>
            </a:extLst>
          </p:cNvPr>
          <p:cNvSpPr txBox="1"/>
          <p:nvPr/>
        </p:nvSpPr>
        <p:spPr>
          <a:xfrm>
            <a:off x="911326" y="1702907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Integers</a:t>
            </a:r>
            <a:r>
              <a:rPr lang="en-US" sz="2800" dirty="0">
                <a:latin typeface="Helvetica Light" panose="020B0403020202020204" pitchFamily="34" charset="0"/>
              </a:rPr>
              <a:t>: whole numbers (1, 3, 7, -99)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AC05-8BA8-6C48-83CD-B0B7FDC5B165}"/>
              </a:ext>
            </a:extLst>
          </p:cNvPr>
          <p:cNvSpPr txBox="1"/>
          <p:nvPr/>
        </p:nvSpPr>
        <p:spPr>
          <a:xfrm>
            <a:off x="911326" y="2487595"/>
            <a:ext cx="92881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Dig1 = 13		# no quotes for digits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Dig2 = '111'		# quotes make this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CE885-7FD3-D144-B706-093579F655EE}"/>
              </a:ext>
            </a:extLst>
          </p:cNvPr>
          <p:cNvSpPr txBox="1"/>
          <p:nvPr/>
        </p:nvSpPr>
        <p:spPr>
          <a:xfrm>
            <a:off x="921264" y="4051855"/>
            <a:ext cx="1083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Floats</a:t>
            </a:r>
            <a:r>
              <a:rPr lang="en-US" sz="2800" dirty="0">
                <a:latin typeface="Helvetica Light" panose="020B0403020202020204" pitchFamily="34" charset="0"/>
              </a:rPr>
              <a:t>: ' floating’ decimal point (all is means is there is a decimal)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3D566-DF7F-7847-B3E9-7C8801F43BBB}"/>
              </a:ext>
            </a:extLst>
          </p:cNvPr>
          <p:cNvSpPr txBox="1"/>
          <p:nvPr/>
        </p:nvSpPr>
        <p:spPr>
          <a:xfrm>
            <a:off x="884334" y="4802357"/>
            <a:ext cx="92881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F1 = 1.3333		# no quotes for floats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F2 = '.111'		# quotes make this a string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F3 = float(F2)</a:t>
            </a:r>
          </a:p>
        </p:txBody>
      </p:sp>
    </p:spTree>
    <p:extLst>
      <p:ext uri="{BB962C8B-B14F-4D97-AF65-F5344CB8AC3E}">
        <p14:creationId xmlns:p14="http://schemas.microsoft.com/office/powerpoint/2010/main" val="21609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6E8E4-FEE0-6748-A507-33295519B353}"/>
              </a:ext>
            </a:extLst>
          </p:cNvPr>
          <p:cNvSpPr/>
          <p:nvPr/>
        </p:nvSpPr>
        <p:spPr>
          <a:xfrm>
            <a:off x="2367169" y="1409878"/>
            <a:ext cx="681385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an integer,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float, and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string. </a:t>
            </a:r>
            <a:endParaRPr lang="en-US" sz="23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F459-0F89-D345-AA63-7A331BEB4ACC}"/>
              </a:ext>
            </a:extLst>
          </p:cNvPr>
          <p:cNvSpPr txBox="1"/>
          <p:nvPr/>
        </p:nvSpPr>
        <p:spPr>
          <a:xfrm>
            <a:off x="1752950" y="327991"/>
            <a:ext cx="780053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% operator: </a:t>
            </a: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controlling format of scalars in print statements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F0A66-6705-AA49-B188-62B08748F2C7}"/>
              </a:ext>
            </a:extLst>
          </p:cNvPr>
          <p:cNvSpPr/>
          <p:nvPr/>
        </p:nvSpPr>
        <p:spPr>
          <a:xfrm>
            <a:off x="1085020" y="2925497"/>
            <a:ext cx="9604513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Prod = 2/3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("2/3 should equal roughly %.3f" % (Prod))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8B2A-C8E4-5E49-8404-193C135195AE}"/>
              </a:ext>
            </a:extLst>
          </p:cNvPr>
          <p:cNvSpPr/>
          <p:nvPr/>
        </p:nvSpPr>
        <p:spPr>
          <a:xfrm>
            <a:off x="1085020" y="2294809"/>
            <a:ext cx="525977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 </a:t>
            </a:r>
            <a:r>
              <a:rPr lang="en-US" sz="2300" dirty="0">
                <a:latin typeface="Helvetica Light" panose="020B0403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controls precision of floats printed.</a:t>
            </a:r>
            <a:endParaRPr lang="en-US" sz="23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4B938-9C88-534D-9C2B-8106A6BC71DA}"/>
              </a:ext>
            </a:extLst>
          </p:cNvPr>
          <p:cNvSpPr/>
          <p:nvPr/>
        </p:nvSpPr>
        <p:spPr>
          <a:xfrm>
            <a:off x="1085020" y="4347051"/>
            <a:ext cx="9604513" cy="220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Temp = 72.3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Seq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ATCCC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Num = 23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print("Primer %d, bases %s, melting point %f" % (Num, Seq, Temp))</a:t>
            </a:r>
          </a:p>
        </p:txBody>
      </p:sp>
    </p:spTree>
    <p:extLst>
      <p:ext uri="{BB962C8B-B14F-4D97-AF65-F5344CB8AC3E}">
        <p14:creationId xmlns:p14="http://schemas.microsoft.com/office/powerpoint/2010/main" val="197902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BC4A2-9B62-A242-A5D4-64C574932116}"/>
              </a:ext>
            </a:extLst>
          </p:cNvPr>
          <p:cNvSpPr txBox="1"/>
          <p:nvPr/>
        </p:nvSpPr>
        <p:spPr>
          <a:xfrm>
            <a:off x="2691497" y="449207"/>
            <a:ext cx="6340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Interactive mode help() and </a:t>
            </a:r>
            <a:r>
              <a:rPr lang="en-US" sz="3300" b="1" dirty="0" err="1">
                <a:latin typeface="Helvetica Light" panose="020B0403020202020204" pitchFamily="34" charset="0"/>
              </a:rPr>
              <a:t>dir</a:t>
            </a:r>
            <a:r>
              <a:rPr lang="en-US" sz="3300" b="1" dirty="0">
                <a:latin typeface="Helvetica Light" panose="020B0403020202020204" pitchFamily="34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12135-4E26-EA4B-8F81-2F5B981B57B4}"/>
              </a:ext>
            </a:extLst>
          </p:cNvPr>
          <p:cNvSpPr/>
          <p:nvPr/>
        </p:nvSpPr>
        <p:spPr>
          <a:xfrm>
            <a:off x="1370622" y="1452770"/>
            <a:ext cx="7830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help(str)		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provides brief description of str functions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blackboard sign on a wall&#10;&#10;Description automatically generated">
            <a:extLst>
              <a:ext uri="{FF2B5EF4-FFF2-40B4-BE49-F238E27FC236}">
                <a16:creationId xmlns:a16="http://schemas.microsoft.com/office/drawing/2014/main" id="{CB5ED61C-480B-1F4F-BC6B-08EE1FCC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7" y="2687166"/>
            <a:ext cx="6279559" cy="372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CAE82-27F4-714B-9EFF-7CC1DE322C4C}"/>
              </a:ext>
            </a:extLst>
          </p:cNvPr>
          <p:cNvSpPr txBox="1"/>
          <p:nvPr/>
        </p:nvSpPr>
        <p:spPr>
          <a:xfrm>
            <a:off x="7512689" y="3690730"/>
            <a:ext cx="448384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Hitting tab after variable name followed by </a:t>
            </a:r>
            <a:r>
              <a:rPr lang="en-US" sz="3500" b="1" dirty="0">
                <a:latin typeface="Helvetica Light" panose="020B0403020202020204" pitchFamily="34" charset="0"/>
              </a:rPr>
              <a:t>.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will list methods available to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30095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24700</TotalTime>
  <Words>987</Words>
  <Application>Microsoft Macintosh PowerPoint</Application>
  <PresentationFormat>Widescreen</PresentationFormat>
  <Paragraphs>121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126</cp:revision>
  <dcterms:created xsi:type="dcterms:W3CDTF">2020-09-07T19:19:57Z</dcterms:created>
  <dcterms:modified xsi:type="dcterms:W3CDTF">2022-10-06T23:04:30Z</dcterms:modified>
</cp:coreProperties>
</file>