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8" r:id="rId4"/>
    <p:sldId id="324" r:id="rId5"/>
    <p:sldId id="257" r:id="rId6"/>
    <p:sldId id="286" r:id="rId7"/>
    <p:sldId id="258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274" r:id="rId19"/>
    <p:sldId id="273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7B52-3F12-BB40-B768-574A6EBC608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2749-9DA0-0D46-B05D-16E216D5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4E6B-BDF4-5347-ADA1-78B516CB5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A61-07B7-C347-9103-BA4E0BBA73A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shell-novic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07 at 3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" y="1769962"/>
            <a:ext cx="5187538" cy="3613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0441" y="306867"/>
            <a:ext cx="4866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 to Unix/Linux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358" y="2453271"/>
            <a:ext cx="3416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Moving around directories, making files and directories, moving files around, etc.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Work through introductory tutorials</a:t>
            </a:r>
          </a:p>
        </p:txBody>
      </p:sp>
    </p:spTree>
    <p:extLst>
      <p:ext uri="{BB962C8B-B14F-4D97-AF65-F5344CB8AC3E}">
        <p14:creationId xmlns:p14="http://schemas.microsoft.com/office/powerpoint/2010/main" val="606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" y="281132"/>
            <a:ext cx="906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Change directory (cd)				$ cd </a:t>
            </a:r>
            <a:r>
              <a:rPr lang="en-US" sz="2800" dirty="0" err="1">
                <a:latin typeface="Helvetica Light" panose="020B0403020202020204" pitchFamily="34" charset="0"/>
              </a:rPr>
              <a:t>directory_name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4" y="2254004"/>
            <a:ext cx="3929281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../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up one level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../../../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moves up three levels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~/Desktop/files/courses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 to courses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54004"/>
            <a:ext cx="4453129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~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from anywhere to 	home directory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 from anywhere to root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“.” means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208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371" y="287794"/>
            <a:ext cx="6700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54" y="2149582"/>
            <a:ext cx="8058616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touch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endParaRPr lang="en-US" sz="2300" dirty="0">
              <a:latin typeface="Helvetica Light" panose="020B0403020202020204" pitchFamily="34" charset="0"/>
            </a:endParaRP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creates a file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cp</a:t>
            </a:r>
            <a:r>
              <a:rPr lang="en-US" sz="2300" b="1" dirty="0">
                <a:latin typeface="HELVETICA LIGHT" panose="020B0403020202020204" pitchFamily="34" charset="0"/>
              </a:rPr>
              <a:t> </a:t>
            </a:r>
            <a:r>
              <a:rPr lang="en-US" sz="2300" dirty="0">
                <a:latin typeface="Helvetica Light" panose="020B0403020202020204" pitchFamily="34" charset="0"/>
              </a:rPr>
              <a:t>file destination	</a:t>
            </a:r>
            <a:r>
              <a:rPr lang="en-US" sz="2300" dirty="0">
                <a:latin typeface="Helvetica Light" panose="020B0403020202020204" pitchFamily="34" charset="0"/>
              </a:rPr>
              <a:t>	(e.g., $ </a:t>
            </a:r>
            <a:r>
              <a:rPr lang="en-US" sz="2300" dirty="0" err="1">
                <a:latin typeface="Helvetica Light" panose="020B0403020202020204" pitchFamily="34" charset="0"/>
              </a:rPr>
              <a:t>cp</a:t>
            </a:r>
            <a:r>
              <a:rPr lang="en-US" sz="2300" dirty="0">
                <a:latin typeface="Helvetica Light" panose="020B0403020202020204" pitchFamily="34" charset="0"/>
              </a:rPr>
              <a:t>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Copies a file to the directory specified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mv  </a:t>
            </a:r>
            <a:r>
              <a:rPr lang="en-US" sz="2300" dirty="0">
                <a:latin typeface="Helvetica Light" panose="020B0403020202020204" pitchFamily="34" charset="0"/>
              </a:rPr>
              <a:t>file destination</a:t>
            </a:r>
            <a:r>
              <a:rPr lang="en-US" sz="2300" dirty="0">
                <a:latin typeface="Helvetica Light" panose="020B0403020202020204" pitchFamily="34" charset="0"/>
              </a:rPr>
              <a:t>	(e.g., $ mv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Moves a file to the directory specified</a:t>
            </a:r>
          </a:p>
        </p:txBody>
      </p:sp>
    </p:spTree>
    <p:extLst>
      <p:ext uri="{BB962C8B-B14F-4D97-AF65-F5344CB8AC3E}">
        <p14:creationId xmlns:p14="http://schemas.microsoft.com/office/powerpoint/2010/main" val="18499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19" y="287794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19" y="2218367"/>
            <a:ext cx="7539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mkdir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creates a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rmdir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Removes the directory specified. </a:t>
            </a:r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**** DANGER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mv  </a:t>
            </a:r>
            <a:r>
              <a:rPr lang="en-US" sz="2400" dirty="0">
                <a:latin typeface="Helvetica Light" panose="020B0403020202020204" pitchFamily="34" charset="0"/>
              </a:rPr>
              <a:t>directory destination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Moves a directory to the directory 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164" y="511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7EA9-5E74-0041-8E20-FCCF2009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0" y="0"/>
            <a:ext cx="5490418" cy="710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82EB1-84E9-3E4C-844D-4AB4BC8E750E}"/>
              </a:ext>
            </a:extLst>
          </p:cNvPr>
          <p:cNvSpPr txBox="1"/>
          <p:nvPr/>
        </p:nvSpPr>
        <p:spPr>
          <a:xfrm>
            <a:off x="288590" y="118262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Unix_cheat_sheet.pdf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Under </a:t>
            </a:r>
            <a:r>
              <a:rPr lang="en-US" sz="2400" dirty="0" err="1">
                <a:latin typeface="Helvetica Light" panose="020B0403020202020204" pitchFamily="34" charset="0"/>
              </a:rPr>
              <a:t>unix_resources</a:t>
            </a:r>
            <a:r>
              <a:rPr lang="en-US" sz="2400" dirty="0">
                <a:latin typeface="Helvetica Light" panose="020B0403020202020204" pitchFamily="34" charset="0"/>
              </a:rPr>
              <a:t> on course </a:t>
            </a:r>
            <a:r>
              <a:rPr lang="en-US" sz="2400" dirty="0" err="1">
                <a:latin typeface="Helvetica Light" panose="020B0403020202020204" pitchFamily="34" charset="0"/>
              </a:rPr>
              <a:t>github</a:t>
            </a:r>
            <a:r>
              <a:rPr lang="en-US" sz="2400" dirty="0">
                <a:latin typeface="Helvetica Light" panose="020B0403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97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73" y="696392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 word on typing less: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133" y="1651552"/>
            <a:ext cx="825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most of the typing time at the terminal. Once a directory, file, or program name has been typed to the point of being unique, hitting tab will complete the text. THUS, you do not need to type out things all of the way.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time AND will prevent you from mis-typing commands, directory and file names incorrectly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*Play around with this immediately while working through the tutorial and worksheets this week</a:t>
            </a:r>
          </a:p>
        </p:txBody>
      </p:sp>
    </p:spTree>
    <p:extLst>
      <p:ext uri="{BB962C8B-B14F-4D97-AF65-F5344CB8AC3E}">
        <p14:creationId xmlns:p14="http://schemas.microsoft.com/office/powerpoint/2010/main" val="7938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92" y="397950"/>
            <a:ext cx="867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Shortcuts for moving faster from the command line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(Your mouse is useless).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4124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Up and Down arrows will allow you to scroll through previous commands that have been typed from the terminal. This will be very useful..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You can not use your mouse to move the terminal cursor. 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a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start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e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end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l</a:t>
            </a:r>
            <a:r>
              <a:rPr lang="en-US" sz="2000" dirty="0">
                <a:latin typeface="Helvetica Light" panose="020B0403020202020204" pitchFamily="34" charset="0"/>
              </a:rPr>
              <a:t>” will clear the window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Try these as you work through the tutorial today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522" y="99492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Manual (man) pages exist for every Unix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522" y="682817"/>
            <a:ext cx="8690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List of command line options, and a synopsis of how the program works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  “man” is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 for opening the manual page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$ man </a:t>
            </a:r>
            <a:r>
              <a:rPr lang="en-US" sz="2400" dirty="0" err="1">
                <a:latin typeface="Helvetica Light" panose="020B0403020202020204" pitchFamily="34" charset="0"/>
              </a:rPr>
              <a:t>wc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Screen Shot 2014-07-12 at 11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" y="2373277"/>
            <a:ext cx="7543653" cy="43778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808959" y="1825566"/>
            <a:ext cx="9883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6037" y="1640900"/>
            <a:ext cx="475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Opens the manual page for </a:t>
            </a:r>
            <a:r>
              <a:rPr lang="en-US" b="1" dirty="0" err="1">
                <a:latin typeface="Helvetica Light" panose="020B0403020202020204" pitchFamily="34" charset="0"/>
                <a:cs typeface="Courier"/>
              </a:rPr>
              <a:t>wc</a:t>
            </a:r>
            <a:r>
              <a:rPr lang="en-US" dirty="0">
                <a:latin typeface="Helvetica Light" panose="020B0403020202020204" pitchFamily="34" charset="0"/>
              </a:rPr>
              <a:t> using the Unix text viewer </a:t>
            </a:r>
            <a:r>
              <a:rPr lang="en-US" b="1" dirty="0">
                <a:latin typeface="Helvetica Light" panose="020B0403020202020204" pitchFamily="34" charset="0"/>
                <a:cs typeface="Courier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5429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026" y="2831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 (manual) pages</a:t>
            </a:r>
          </a:p>
        </p:txBody>
      </p:sp>
      <p:pic>
        <p:nvPicPr>
          <p:cNvPr id="4" name="Picture 3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6" y="1882776"/>
            <a:ext cx="7417405" cy="4791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064" y="993305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b="1" dirty="0">
                <a:latin typeface="Helvetica Light" panose="020B0403020202020204" pitchFamily="34" charset="0"/>
              </a:rPr>
              <a:t>man</a:t>
            </a:r>
            <a:r>
              <a:rPr lang="en-US" sz="2400" dirty="0">
                <a:latin typeface="Helvetica Light" panose="020B0403020202020204" pitchFamily="34" charset="0"/>
              </a:rPr>
              <a:t> less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Manual for less, a </a:t>
            </a:r>
            <a:r>
              <a:rPr lang="en-US" sz="2400" dirty="0" err="1">
                <a:latin typeface="Helvetica Light" panose="020B0403020202020204" pitchFamily="34" charset="0"/>
              </a:rPr>
              <a:t>unix</a:t>
            </a:r>
            <a:r>
              <a:rPr lang="en-US" sz="2400" dirty="0">
                <a:latin typeface="Helvetica Light" panose="020B0403020202020204" pitchFamily="34" charset="0"/>
              </a:rPr>
              <a:t> program for looking into files </a:t>
            </a:r>
          </a:p>
        </p:txBody>
      </p:sp>
    </p:spTree>
    <p:extLst>
      <p:ext uri="{BB962C8B-B14F-4D97-AF65-F5344CB8AC3E}">
        <p14:creationId xmlns:p14="http://schemas.microsoft.com/office/powerpoint/2010/main" val="9271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13 at 11.3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5" y="1643246"/>
            <a:ext cx="4326407" cy="4638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764" y="456373"/>
            <a:ext cx="860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manual pages, and other sites are plentiful to read up on </a:t>
            </a:r>
            <a:r>
              <a:rPr lang="en-US" sz="2800" dirty="0" err="1"/>
              <a:t>unix</a:t>
            </a:r>
            <a:r>
              <a:rPr lang="en-US" sz="2800" dirty="0"/>
              <a:t> commands or if you are looking for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364" y="3890323"/>
            <a:ext cx="295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does not need to read the entire file before starting, resulting in quick load times with large files.</a:t>
            </a:r>
          </a:p>
          <a:p>
            <a:endParaRPr lang="en-US" dirty="0"/>
          </a:p>
          <a:p>
            <a:r>
              <a:rPr lang="en-US" dirty="0"/>
              <a:t>When working with large data, you will use 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extremely often</a:t>
            </a:r>
          </a:p>
        </p:txBody>
      </p:sp>
    </p:spTree>
    <p:extLst>
      <p:ext uri="{BB962C8B-B14F-4D97-AF65-F5344CB8AC3E}">
        <p14:creationId xmlns:p14="http://schemas.microsoft.com/office/powerpoint/2010/main" val="104465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054" y="158102"/>
            <a:ext cx="252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class today: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26" y="1008497"/>
            <a:ext cx="76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Review </a:t>
            </a:r>
            <a:r>
              <a:rPr lang="en-US" sz="2000" b="1" dirty="0" err="1">
                <a:latin typeface="HELVETICA LIGHT" panose="020B0403020202020204" pitchFamily="34" charset="0"/>
              </a:rPr>
              <a:t>unixI_primer.md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under </a:t>
            </a:r>
            <a:r>
              <a:rPr lang="en-US" sz="2000" b="1" dirty="0">
                <a:latin typeface="HELVETICA LIGHT" panose="020B0403020202020204" pitchFamily="34" charset="0"/>
              </a:rPr>
              <a:t>week1_unixI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Work through </a:t>
            </a:r>
            <a:r>
              <a:rPr lang="en-US" sz="2000" b="1" dirty="0">
                <a:latin typeface="HELVETICA LIGHT" panose="020B0403020202020204" pitchFamily="34" charset="0"/>
              </a:rPr>
              <a:t>unix_assignment1.md, follow links to tutorials at end.</a:t>
            </a:r>
            <a:r>
              <a:rPr lang="en-US" sz="2000" dirty="0">
                <a:latin typeface="Helvetica Light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-For the unix_assignment1.md tutorial, you will want to download  </a:t>
            </a:r>
            <a:r>
              <a:rPr lang="en-US" sz="20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 and </a:t>
            </a:r>
            <a:r>
              <a:rPr lang="en-US" sz="2000" dirty="0" err="1">
                <a:latin typeface="Helvetica Light" panose="020B0403020202020204" pitchFamily="34" charset="0"/>
              </a:rPr>
              <a:t>science.txt</a:t>
            </a:r>
            <a:r>
              <a:rPr lang="en-US" sz="2000" dirty="0">
                <a:latin typeface="Helvetica Light" panose="020B0403020202020204" pitchFamily="34" charset="0"/>
              </a:rPr>
              <a:t> from the the course website, under week1.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40" y="3854080"/>
            <a:ext cx="86758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Before next Tuesday:</a:t>
            </a:r>
          </a:p>
          <a:p>
            <a:pPr marL="342900" indent="-342900">
              <a:buAutoNum type="arabicPeriod" startAt="2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chapters 4 and 5, and work through examples in the book.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the </a:t>
            </a:r>
            <a:r>
              <a:rPr lang="en-US" sz="2000" b="1" dirty="0" err="1">
                <a:latin typeface="HELVETICA LIGHT" panose="020B0403020202020204" pitchFamily="34" charset="0"/>
              </a:rPr>
              <a:t>unix_buerkle_guide.pdf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available under the “</a:t>
            </a:r>
            <a:r>
              <a:rPr lang="en-US" sz="2000" dirty="0" err="1">
                <a:latin typeface="Helvetica Light" panose="020B0403020202020204" pitchFamily="34" charset="0"/>
              </a:rPr>
              <a:t>unix_resources</a:t>
            </a:r>
            <a:r>
              <a:rPr lang="en-US" sz="2000" dirty="0">
                <a:latin typeface="Helvetica Light" panose="020B0403020202020204" pitchFamily="34" charset="0"/>
              </a:rPr>
              <a:t>” link of the course website. This covers introductory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from Alex Buerkle’s (U. Wyoming) perspective.</a:t>
            </a:r>
          </a:p>
        </p:txBody>
      </p:sp>
    </p:spTree>
    <p:extLst>
      <p:ext uri="{BB962C8B-B14F-4D97-AF65-F5344CB8AC3E}">
        <p14:creationId xmlns:p14="http://schemas.microsoft.com/office/powerpoint/2010/main" val="37698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472" y="357678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Introduction to the Unix 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66" y="4994186"/>
            <a:ext cx="800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Put a link somewhere to make opening this quick, as you will use it for everything in this course (add it to dock on a mac)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3F1A5-0E54-8B43-808C-600E9F4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" y="2167004"/>
            <a:ext cx="4616118" cy="2418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122F1-8CB5-D546-8A53-533D92712E5B}"/>
              </a:ext>
            </a:extLst>
          </p:cNvPr>
          <p:cNvSpPr/>
          <p:nvPr/>
        </p:nvSpPr>
        <p:spPr>
          <a:xfrm>
            <a:off x="1802102" y="3714927"/>
            <a:ext cx="749300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0C3-2FD1-1D48-B389-741E8C33A8A9}"/>
              </a:ext>
            </a:extLst>
          </p:cNvPr>
          <p:cNvSpPr txBox="1"/>
          <p:nvPr/>
        </p:nvSpPr>
        <p:spPr>
          <a:xfrm>
            <a:off x="1015131" y="1604253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Applications -&gt; Utilities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205957-A5A6-2C8E-3A3F-C7EF2D1E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776" t="-84639" r="172468" b="130479"/>
          <a:stretch/>
        </p:blipFill>
        <p:spPr>
          <a:xfrm>
            <a:off x="1015130" y="152608"/>
            <a:ext cx="1969807" cy="1289004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4D5C180-0F6C-B681-B0C6-AC7079EC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7" t="5562" r="4260" b="46311"/>
          <a:stretch/>
        </p:blipFill>
        <p:spPr>
          <a:xfrm>
            <a:off x="5112107" y="2167004"/>
            <a:ext cx="3909848" cy="24321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FF1319-4A48-FCB6-F2CB-7A4D85159945}"/>
              </a:ext>
            </a:extLst>
          </p:cNvPr>
          <p:cNvSpPr/>
          <p:nvPr/>
        </p:nvSpPr>
        <p:spPr>
          <a:xfrm>
            <a:off x="7850489" y="2213399"/>
            <a:ext cx="1050167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D42B7-99C3-8E6E-EF42-E67B0542130C}"/>
              </a:ext>
            </a:extLst>
          </p:cNvPr>
          <p:cNvSpPr txBox="1"/>
          <p:nvPr/>
        </p:nvSpPr>
        <p:spPr>
          <a:xfrm>
            <a:off x="5455751" y="1637209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Ubuntu Application list</a:t>
            </a:r>
          </a:p>
        </p:txBody>
      </p:sp>
    </p:spTree>
    <p:extLst>
      <p:ext uri="{BB962C8B-B14F-4D97-AF65-F5344CB8AC3E}">
        <p14:creationId xmlns:p14="http://schemas.microsoft.com/office/powerpoint/2010/main" val="350706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315" y="628289"/>
            <a:ext cx="721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Sections from the book to ignore for now: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97-97: modifying $PATH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86-88: Making configuration file: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-read this section and understand it, but you don</a:t>
            </a:r>
            <a:r>
              <a:rPr lang="fr-FR" sz="2400" dirty="0">
                <a:latin typeface="Helvetica Light" panose="020B0403020202020204" pitchFamily="34" charset="0"/>
              </a:rPr>
              <a:t>’</a:t>
            </a:r>
            <a:r>
              <a:rPr lang="en-US" sz="2400" dirty="0">
                <a:latin typeface="Helvetica Light" panose="020B0403020202020204" pitchFamily="34" charset="0"/>
              </a:rPr>
              <a:t>t need to modify your profile further unless you want to</a:t>
            </a:r>
          </a:p>
        </p:txBody>
      </p:sp>
    </p:spTree>
    <p:extLst>
      <p:ext uri="{BB962C8B-B14F-4D97-AF65-F5344CB8AC3E}">
        <p14:creationId xmlns:p14="http://schemas.microsoft.com/office/powerpoint/2010/main" val="55616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18" y="357035"/>
            <a:ext cx="6327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Other useful resources for getting started</a:t>
            </a:r>
          </a:p>
          <a:p>
            <a:pPr algn="ctr"/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12" y="1539920"/>
            <a:ext cx="805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Unix cheat sheets, and guides under “</a:t>
            </a:r>
            <a:r>
              <a:rPr lang="en-US" sz="2200" dirty="0" err="1">
                <a:latin typeface="Helvetica Light" panose="020B0403020202020204" pitchFamily="34" charset="0"/>
              </a:rPr>
              <a:t>unix_resources</a:t>
            </a:r>
            <a:r>
              <a:rPr lang="en-US" sz="2200" dirty="0">
                <a:latin typeface="Helvetica Light" panose="020B0403020202020204" pitchFamily="34" charset="0"/>
              </a:rPr>
              <a:t>” on 	course site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Useful primer from "Unix and Perl to the Rescue", by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Korf. For this course (</a:t>
            </a:r>
            <a:r>
              <a:rPr lang="en-US" sz="2200" u="sng" dirty="0">
                <a:latin typeface="Helvetica Light" panose="020B0403020202020204" pitchFamily="34" charset="0"/>
              </a:rPr>
              <a:t>http://</a:t>
            </a:r>
            <a:r>
              <a:rPr lang="en-US" sz="2200" u="sng" dirty="0" err="1">
                <a:latin typeface="Helvetica Light" panose="020B0403020202020204" pitchFamily="34" charset="0"/>
              </a:rPr>
              <a:t>korflab.ucdavis.edu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Unix_and_Perl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current.html</a:t>
            </a:r>
            <a:r>
              <a:rPr lang="en-US" sz="2200" dirty="0">
                <a:latin typeface="Helvetica Light" panose="020B0403020202020204" pitchFamily="34" charset="0"/>
              </a:rPr>
              <a:t>) is hard to beat.</a:t>
            </a:r>
          </a:p>
          <a:p>
            <a:br>
              <a:rPr lang="en-US" sz="2200" dirty="0">
                <a:latin typeface="Helvetica Light" panose="020B0403020202020204" pitchFamily="34" charset="0"/>
              </a:rPr>
            </a:br>
            <a:r>
              <a:rPr lang="en-US" sz="2200" dirty="0">
                <a:latin typeface="Helvetica Light" panose="020B0403020202020204" pitchFamily="34" charset="0"/>
              </a:rPr>
              <a:t>- Also, please have a look at the excellent tutorial from software carpentry (</a:t>
            </a:r>
            <a:r>
              <a:rPr lang="en-US" sz="2200" u="sng" dirty="0">
                <a:latin typeface="Helvetica Light" panose="020B0403020202020204" pitchFamily="34" charset="0"/>
                <a:hlinkClick r:id="rId2"/>
              </a:rPr>
              <a:t>http://swcarpentry.github.io/shell-novice/</a:t>
            </a:r>
            <a:r>
              <a:rPr lang="en-US" sz="2200" dirty="0">
                <a:latin typeface="Helvetica Light" panose="020B0403020202020204" pitchFamily="34" charset="0"/>
              </a:rPr>
              <a:t>).For this week and next, follow steps 1 through 3.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47" y="4402001"/>
            <a:ext cx="8315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   make the text larger/smaller (hold down ‘command’ and either ‘+’ or ‘–’)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terminal windows on screen (see the ‘Terminal’ menu)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tabs open within each window (again see the ‘Terminal’ menu)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Command ‘N’ to open additional windows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CF2A1-937A-3741-B961-5D9F8D9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7160"/>
            <a:ext cx="628085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557" y="350520"/>
            <a:ext cx="35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Customize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7132" y="1679126"/>
            <a:ext cx="310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Background color,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text size, font, color, etc.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112F8-3521-1F4E-A85B-1A28FB0A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" y="1164590"/>
            <a:ext cx="5657178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06" y="501528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Unix terminal can be used for nearly 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35" y="1591828"/>
            <a:ext cx="8003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Moving, copying, removing, organizing and analyzing data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Running programs (we will run Python scripts from the terminal)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Connecting to other computers and networks.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Virtually anything else you can imagine. 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** All Unix commands work from the prompt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There are tens of thousands of Unix commands, depending on the system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278855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5" y="284075"/>
            <a:ext cx="56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By the end of the next 3-4 weeks you should be comfortable with: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81" y="1398340"/>
            <a:ext cx="82493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Navigating throughout the directory structure.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Copying, moving, removing, and syncing files and directories between locations on your computer, and on external drives (connecting to remote locations will come later).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Using basic Unix commands to manipulate data.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pattern matching, extracting information from large files, splitting files, concatenating files, and many other useful applications.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381" y="4876215"/>
            <a:ext cx="617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4.  Use Unix tools to observe and control processes.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1" y="5501761"/>
            <a:ext cx="828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5.  Write bash scripts to automate useful Unix (programs made up of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commands).</a:t>
            </a:r>
          </a:p>
        </p:txBody>
      </p:sp>
    </p:spTree>
    <p:extLst>
      <p:ext uri="{BB962C8B-B14F-4D97-AF65-F5344CB8AC3E}">
        <p14:creationId xmlns:p14="http://schemas.microsoft.com/office/powerpoint/2010/main" val="32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024" y="36452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directory structure</a:t>
            </a:r>
          </a:p>
        </p:txBody>
      </p:sp>
      <p:pic>
        <p:nvPicPr>
          <p:cNvPr id="5" name="Picture 4" descr="Screen Shot 2014-08-07 at 3.47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"/>
          <a:stretch/>
        </p:blipFill>
        <p:spPr>
          <a:xfrm>
            <a:off x="3137018" y="1416185"/>
            <a:ext cx="5905985" cy="5157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306" y="1588579"/>
            <a:ext cx="230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Root: </a:t>
            </a:r>
            <a:r>
              <a:rPr lang="en-US" sz="2000" dirty="0">
                <a:latin typeface="Helvetica Light" panose="020B0403020202020204" pitchFamily="34" charset="0"/>
              </a:rPr>
              <a:t>indicated with a forward slash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06" y="308778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15" y="402769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/Users/</a:t>
            </a:r>
            <a:r>
              <a:rPr lang="en-US" sz="2000" dirty="0" err="1">
                <a:latin typeface="Helvetica Light" panose="020B0403020202020204" pitchFamily="34" charset="0"/>
              </a:rPr>
              <a:t>keith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705" y="530820"/>
            <a:ext cx="534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Listing the content of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8182" y="2510666"/>
            <a:ext cx="3384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Lists directory contents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91" y="5651883"/>
            <a:ext cx="8797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As you learn Unix you will frequently type commands that don’t work. Commonly, this will be because you are in the wrong directory. You will use the 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r>
              <a:rPr lang="en-US" sz="2000" dirty="0">
                <a:latin typeface="Helvetica Light" panose="020B0403020202020204" pitchFamily="34" charset="0"/>
              </a:rPr>
              <a:t> command a lot.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9306" y="2813898"/>
            <a:ext cx="885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291" y="2173220"/>
            <a:ext cx="150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“$” refers to the terminal prompt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81190" y="4407417"/>
            <a:ext cx="738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531" y="420103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tell you the path to the directory you are 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51" y="5069604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“print working directory”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534" y="417658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pwd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8" y="3968912"/>
            <a:ext cx="8848911" cy="2840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5" y="1447606"/>
            <a:ext cx="769152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Unix commands are short: less typing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Unix commands have command line options, or arguments </a:t>
            </a:r>
          </a:p>
          <a:p>
            <a:r>
              <a:rPr lang="en-US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r>
              <a:rPr lang="en-US" sz="2400" dirty="0">
                <a:latin typeface="Helvetica Light" panose="020B0403020202020204" pitchFamily="34" charset="0"/>
              </a:rPr>
              <a:t>  –l</a:t>
            </a:r>
          </a:p>
          <a:p>
            <a:r>
              <a:rPr lang="en-US" dirty="0">
                <a:latin typeface="Helvetica Light" panose="020B0403020202020204" pitchFamily="34" charset="0"/>
              </a:rPr>
              <a:t>	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will list directory contents along with other information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rwxr</a:t>
            </a:r>
            <a:r>
              <a:rPr lang="en-US" dirty="0">
                <a:latin typeface="Helvetica Light" panose="020B0403020202020204" pitchFamily="34" charset="0"/>
              </a:rPr>
              <a:t>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5680 May 19 11:40 </a:t>
            </a:r>
            <a:r>
              <a:rPr lang="en-US" dirty="0" err="1">
                <a:latin typeface="Helvetica Light" panose="020B0403020202020204" pitchFamily="34" charset="0"/>
              </a:rPr>
              <a:t>filter.sh</a:t>
            </a:r>
            <a:r>
              <a:rPr lang="en-US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7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238 Jun  2 13:10 </a:t>
            </a:r>
            <a:r>
              <a:rPr lang="en-US" dirty="0" err="1">
                <a:latin typeface="Helvetica Light" panose="020B0403020202020204" pitchFamily="34" charset="0"/>
              </a:rPr>
              <a:t>lgc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4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136 Jul  2 10:01 </a:t>
            </a:r>
            <a:r>
              <a:rPr lang="en-US" dirty="0" err="1">
                <a:latin typeface="Helvetica Light" panose="020B0403020202020204" pitchFamily="34" charset="0"/>
              </a:rPr>
              <a:t>new_citations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413 Jun 11 14:54 </a:t>
            </a:r>
            <a:r>
              <a:rPr lang="en-US" dirty="0" err="1">
                <a:latin typeface="Helvetica Light" panose="020B0403020202020204" pitchFamily="34" charset="0"/>
              </a:rPr>
              <a:t>queue.txt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2260 Jun 30 13:45 </a:t>
            </a:r>
            <a:r>
              <a:rPr lang="en-US" dirty="0" err="1">
                <a:latin typeface="Helvetica Light" panose="020B0403020202020204" pitchFamily="34" charset="0"/>
              </a:rPr>
              <a:t>readme_deviance.txt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22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748 Jul  8 10:21 ship/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11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374 Jun  9 20:41 </a:t>
            </a:r>
            <a:r>
              <a:rPr lang="en-US" dirty="0" err="1">
                <a:latin typeface="Helvetica Light" panose="020B0403020202020204" pitchFamily="34" charset="0"/>
              </a:rPr>
              <a:t>xbill_BWA</a:t>
            </a:r>
            <a:r>
              <a:rPr lang="en-US" dirty="0">
                <a:latin typeface="Helvetica Light" panose="020B0403020202020204" pitchFamily="34" charset="0"/>
              </a:rPr>
              <a:t>/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706" y="442840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420" y="3830801"/>
            <a:ext cx="7902457" cy="2876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19951</TotalTime>
  <Words>1356</Words>
  <Application>Microsoft Macintosh PowerPoint</Application>
  <PresentationFormat>On-screen Show (4:3)</PresentationFormat>
  <Paragraphs>193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97</cp:revision>
  <dcterms:created xsi:type="dcterms:W3CDTF">2014-08-12T23:38:40Z</dcterms:created>
  <dcterms:modified xsi:type="dcterms:W3CDTF">2022-08-28T21:14:48Z</dcterms:modified>
</cp:coreProperties>
</file>