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0" d="100"/>
          <a:sy n="160" d="100"/>
        </p:scale>
        <p:origin x="108"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26-4AD2-422C-AB17-CC4030E84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8B43CF-9651-4693-96A6-9CAD02D3A3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BB47E-129B-4004-9B66-ECB36292FB67}"/>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a:extLst>
              <a:ext uri="{FF2B5EF4-FFF2-40B4-BE49-F238E27FC236}">
                <a16:creationId xmlns:a16="http://schemas.microsoft.com/office/drawing/2014/main" id="{8FBDBA5A-DCEA-4B25-A213-1191FD07A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9941F-D401-4422-BE0D-365C34CF01B0}"/>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63857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433F9-20DC-4147-93D6-5AC8D5EC3A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035FCB-9ED1-4D9D-AD1A-93D9F8F396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091F2-E2D8-4D4A-AB55-592632236D7F}"/>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a:extLst>
              <a:ext uri="{FF2B5EF4-FFF2-40B4-BE49-F238E27FC236}">
                <a16:creationId xmlns:a16="http://schemas.microsoft.com/office/drawing/2014/main" id="{6102B19A-B594-47F2-9237-22CEBAD84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4EE13-FE90-4F6E-936A-FA213AAB8A79}"/>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326062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2E2DB-69B1-495B-A3DD-C6A7F0DAEE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FD17C9-E399-4A42-8681-46DB1C6ACC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2B237-DA51-46FA-A0F6-82E3EAEEE452}"/>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a:extLst>
              <a:ext uri="{FF2B5EF4-FFF2-40B4-BE49-F238E27FC236}">
                <a16:creationId xmlns:a16="http://schemas.microsoft.com/office/drawing/2014/main" id="{684886F8-6DFA-4BD5-BB1C-B35315804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22EEA-E5C7-4FAC-835F-77CF928AD3E1}"/>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222563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09B4-479C-4051-B6E1-5B6714E28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01D62-0ED9-4E03-99F3-7B13FDCF2A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92937-A79E-44FE-8579-DB7EE431A09D}"/>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a:extLst>
              <a:ext uri="{FF2B5EF4-FFF2-40B4-BE49-F238E27FC236}">
                <a16:creationId xmlns:a16="http://schemas.microsoft.com/office/drawing/2014/main" id="{9ED3431A-F04C-4ED0-9C00-51451999D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CFFC6-528B-4EC3-9B70-7C1133318360}"/>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13879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4375-F46B-4261-BBD0-AEC7DA19C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53E352-E60C-4871-8E65-784EB28D8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55111A-3133-4915-8B13-1011CC520E7F}"/>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a:extLst>
              <a:ext uri="{FF2B5EF4-FFF2-40B4-BE49-F238E27FC236}">
                <a16:creationId xmlns:a16="http://schemas.microsoft.com/office/drawing/2014/main" id="{C93C6119-26F7-4942-9839-461B758B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06B75-1C9C-4376-9956-828AC3E1BEDB}"/>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367750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9B00-71D2-47C8-8999-1EDEAFF2B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DDB4F-DA64-40D2-9921-438171EF5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F971AC-E878-4C89-B6FA-04BF821D0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EC17CF-23EB-4EA8-81A6-02C52BCC5E6E}"/>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6" name="Footer Placeholder 5">
            <a:extLst>
              <a:ext uri="{FF2B5EF4-FFF2-40B4-BE49-F238E27FC236}">
                <a16:creationId xmlns:a16="http://schemas.microsoft.com/office/drawing/2014/main" id="{39C12BB2-4B46-4F39-BCCC-064B96B90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4B721-3B0F-43A7-B337-8497F2A892AE}"/>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399693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5A9A-C723-4A29-819B-17DA1B081B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90E0A4-FA11-4B61-9579-06E48678B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B6D25-B987-443D-9662-BEFBAA6909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B7911C-292E-4049-A41B-D71C3A816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6C0665-906C-40A0-836A-02CE1D756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71D83-9852-4E2D-AAA6-47C835604032}"/>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8" name="Footer Placeholder 7">
            <a:extLst>
              <a:ext uri="{FF2B5EF4-FFF2-40B4-BE49-F238E27FC236}">
                <a16:creationId xmlns:a16="http://schemas.microsoft.com/office/drawing/2014/main" id="{EA676B9F-D70D-4F21-B8C3-EA7E3C4E4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AD69A9-6F6E-454A-8C40-DBBFE3B239E7}"/>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203308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11D2-2C23-4A5D-977A-AA2EBA0B5C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75054C-C907-47F9-8CB5-7E0CDB2145BE}"/>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4" name="Footer Placeholder 3">
            <a:extLst>
              <a:ext uri="{FF2B5EF4-FFF2-40B4-BE49-F238E27FC236}">
                <a16:creationId xmlns:a16="http://schemas.microsoft.com/office/drawing/2014/main" id="{4963F0D6-F1BD-407D-8522-5459150D0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A24F8B-D7C4-44D4-90FB-0646F8E6B1F2}"/>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388765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74A75-8BCA-4829-8AF7-6EF62513CB11}"/>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3" name="Footer Placeholder 2">
            <a:extLst>
              <a:ext uri="{FF2B5EF4-FFF2-40B4-BE49-F238E27FC236}">
                <a16:creationId xmlns:a16="http://schemas.microsoft.com/office/drawing/2014/main" id="{347D117A-AE8D-4F6C-84D7-44B8F9CD48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E5056D-5479-4FE8-B29F-206D6D75ABF4}"/>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248680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3FC6-3F7A-4181-9A28-B7593401B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0871C7-4C5F-4B53-A539-8CFA27B58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FB99E3-7FE3-4452-BD72-56AFB55FD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26A10-0AE3-4D5E-8CEF-E588746C5B64}"/>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6" name="Footer Placeholder 5">
            <a:extLst>
              <a:ext uri="{FF2B5EF4-FFF2-40B4-BE49-F238E27FC236}">
                <a16:creationId xmlns:a16="http://schemas.microsoft.com/office/drawing/2014/main" id="{8144B12D-C823-4EDB-ABFF-830C3E24B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67DE74-3CED-4A28-9E3E-C7DADAC3ACBA}"/>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348131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CB4D-DF3C-4DDB-867F-A7B2D6B63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7821ED-B32B-4E6A-BDE8-86E489690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204497-328C-44E6-8B65-A69018E79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F8F3E-DDF7-4C19-8AD7-9D003E7EC004}"/>
              </a:ext>
            </a:extLst>
          </p:cNvPr>
          <p:cNvSpPr>
            <a:spLocks noGrp="1"/>
          </p:cNvSpPr>
          <p:nvPr>
            <p:ph type="dt" sz="half" idx="10"/>
          </p:nvPr>
        </p:nvSpPr>
        <p:spPr/>
        <p:txBody>
          <a:bodyPr/>
          <a:lstStyle/>
          <a:p>
            <a:fld id="{35B57CEC-9615-4DC7-B897-9CFA111714B0}" type="datetimeFigureOut">
              <a:rPr lang="en-US" smtClean="0"/>
              <a:t>3/2/2022</a:t>
            </a:fld>
            <a:endParaRPr lang="en-US"/>
          </a:p>
        </p:txBody>
      </p:sp>
      <p:sp>
        <p:nvSpPr>
          <p:cNvPr id="6" name="Footer Placeholder 5">
            <a:extLst>
              <a:ext uri="{FF2B5EF4-FFF2-40B4-BE49-F238E27FC236}">
                <a16:creationId xmlns:a16="http://schemas.microsoft.com/office/drawing/2014/main" id="{74F94DC5-BAB5-4799-8A74-4C5E50000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068B33-F8CA-4029-AE7F-E9DDFB67B5BA}"/>
              </a:ext>
            </a:extLst>
          </p:cNvPr>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61668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2B9D3-1B8C-4C9F-979E-501942804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29FF67-1DAE-4477-BD77-F0DD5801F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42E66-3707-47D7-A4E8-6FF0128CE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57CEC-9615-4DC7-B897-9CFA111714B0}" type="datetimeFigureOut">
              <a:rPr lang="en-US" smtClean="0"/>
              <a:t>3/2/2022</a:t>
            </a:fld>
            <a:endParaRPr lang="en-US"/>
          </a:p>
        </p:txBody>
      </p:sp>
      <p:sp>
        <p:nvSpPr>
          <p:cNvPr id="5" name="Footer Placeholder 4">
            <a:extLst>
              <a:ext uri="{FF2B5EF4-FFF2-40B4-BE49-F238E27FC236}">
                <a16:creationId xmlns:a16="http://schemas.microsoft.com/office/drawing/2014/main" id="{F51B3AE6-E5E4-4472-A405-0978D481B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E81AB1-3473-4E2D-AF90-4D4B5BF41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6347C-5ED2-4E30-AE59-780C2B4ADBFB}" type="slidenum">
              <a:rPr lang="en-US" smtClean="0"/>
              <a:t>‹#›</a:t>
            </a:fld>
            <a:endParaRPr lang="en-US"/>
          </a:p>
        </p:txBody>
      </p:sp>
    </p:spTree>
    <p:extLst>
      <p:ext uri="{BB962C8B-B14F-4D97-AF65-F5344CB8AC3E}">
        <p14:creationId xmlns:p14="http://schemas.microsoft.com/office/powerpoint/2010/main" val="354033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F780-A935-4CEB-8C24-4BD214B274E6}"/>
              </a:ext>
            </a:extLst>
          </p:cNvPr>
          <p:cNvSpPr>
            <a:spLocks noGrp="1"/>
          </p:cNvSpPr>
          <p:nvPr>
            <p:ph type="ctrTitle"/>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Impact of Intermodal Equipment Status on Intermodal Equipment Rental Fees (aka Per Diem)</a:t>
            </a:r>
            <a:endParaRPr lang="en-US" dirty="0"/>
          </a:p>
        </p:txBody>
      </p:sp>
      <p:sp>
        <p:nvSpPr>
          <p:cNvPr id="3" name="Subtitle 2">
            <a:extLst>
              <a:ext uri="{FF2B5EF4-FFF2-40B4-BE49-F238E27FC236}">
                <a16:creationId xmlns:a16="http://schemas.microsoft.com/office/drawing/2014/main" id="{58DD68AB-46D8-4DA5-9A15-88BCA1BA4280}"/>
              </a:ext>
            </a:extLst>
          </p:cNvPr>
          <p:cNvSpPr>
            <a:spLocks noGrp="1"/>
          </p:cNvSpPr>
          <p:nvPr>
            <p:ph type="subTitle" idx="1"/>
          </p:nvPr>
        </p:nvSpPr>
        <p:spPr/>
        <p:txBody>
          <a:bodyPr/>
          <a:lstStyle/>
          <a:p>
            <a:r>
              <a:rPr lang="en-US" dirty="0"/>
              <a:t>By Robert A. Bresley</a:t>
            </a:r>
          </a:p>
        </p:txBody>
      </p:sp>
    </p:spTree>
    <p:extLst>
      <p:ext uri="{BB962C8B-B14F-4D97-AF65-F5344CB8AC3E}">
        <p14:creationId xmlns:p14="http://schemas.microsoft.com/office/powerpoint/2010/main" val="3211044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4840-164B-46CE-92D2-F0E3DCCB9E7B}"/>
              </a:ext>
            </a:extLst>
          </p:cNvPr>
          <p:cNvSpPr>
            <a:spLocks noGrp="1"/>
          </p:cNvSpPr>
          <p:nvPr>
            <p:ph type="title"/>
          </p:nvPr>
        </p:nvSpPr>
        <p:spPr/>
        <p:txBody>
          <a:bodyPr/>
          <a:lstStyle/>
          <a:p>
            <a:r>
              <a:rPr lang="en-US" dirty="0"/>
              <a:t>Histogram: Days at Location</a:t>
            </a:r>
          </a:p>
        </p:txBody>
      </p:sp>
      <p:pic>
        <p:nvPicPr>
          <p:cNvPr id="4" name="Content Placeholder 3">
            <a:extLst>
              <a:ext uri="{FF2B5EF4-FFF2-40B4-BE49-F238E27FC236}">
                <a16:creationId xmlns:a16="http://schemas.microsoft.com/office/drawing/2014/main" id="{46B49B87-C98D-4F31-A526-79CE89E185C8}"/>
              </a:ext>
            </a:extLst>
          </p:cNvPr>
          <p:cNvPicPr>
            <a:picLocks noGrp="1" noChangeAspect="1"/>
          </p:cNvPicPr>
          <p:nvPr>
            <p:ph idx="1"/>
          </p:nvPr>
        </p:nvPicPr>
        <p:blipFill>
          <a:blip r:embed="rId2"/>
          <a:stretch>
            <a:fillRect/>
          </a:stretch>
        </p:blipFill>
        <p:spPr>
          <a:xfrm>
            <a:off x="4310062" y="2743994"/>
            <a:ext cx="3571875" cy="2514600"/>
          </a:xfrm>
          <a:prstGeom prst="rect">
            <a:avLst/>
          </a:prstGeom>
        </p:spPr>
      </p:pic>
    </p:spTree>
    <p:extLst>
      <p:ext uri="{BB962C8B-B14F-4D97-AF65-F5344CB8AC3E}">
        <p14:creationId xmlns:p14="http://schemas.microsoft.com/office/powerpoint/2010/main" val="367314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DD79-CEE6-41FE-9539-1C7B3F352FD1}"/>
              </a:ext>
            </a:extLst>
          </p:cNvPr>
          <p:cNvSpPr>
            <a:spLocks noGrp="1"/>
          </p:cNvSpPr>
          <p:nvPr>
            <p:ph type="title"/>
          </p:nvPr>
        </p:nvSpPr>
        <p:spPr/>
        <p:txBody>
          <a:bodyPr/>
          <a:lstStyle/>
          <a:p>
            <a:r>
              <a:rPr lang="en-US" dirty="0"/>
              <a:t>Days on Our Clock</a:t>
            </a:r>
          </a:p>
        </p:txBody>
      </p:sp>
      <p:pic>
        <p:nvPicPr>
          <p:cNvPr id="4" name="Content Placeholder 3">
            <a:extLst>
              <a:ext uri="{FF2B5EF4-FFF2-40B4-BE49-F238E27FC236}">
                <a16:creationId xmlns:a16="http://schemas.microsoft.com/office/drawing/2014/main" id="{87901F28-2055-4CFD-91FD-32B8A7674BDC}"/>
              </a:ext>
            </a:extLst>
          </p:cNvPr>
          <p:cNvPicPr>
            <a:picLocks noGrp="1" noChangeAspect="1"/>
          </p:cNvPicPr>
          <p:nvPr>
            <p:ph idx="1"/>
          </p:nvPr>
        </p:nvPicPr>
        <p:blipFill>
          <a:blip r:embed="rId2"/>
          <a:stretch>
            <a:fillRect/>
          </a:stretch>
        </p:blipFill>
        <p:spPr>
          <a:xfrm>
            <a:off x="4310062" y="2743994"/>
            <a:ext cx="3571875" cy="2514600"/>
          </a:xfrm>
          <a:prstGeom prst="rect">
            <a:avLst/>
          </a:prstGeom>
        </p:spPr>
      </p:pic>
    </p:spTree>
    <p:extLst>
      <p:ext uri="{BB962C8B-B14F-4D97-AF65-F5344CB8AC3E}">
        <p14:creationId xmlns:p14="http://schemas.microsoft.com/office/powerpoint/2010/main" val="267964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B53E-89A6-4D64-B564-E830676E4640}"/>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B403B0FA-BF11-475E-985A-C27D99195617}"/>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Status: These are calculated, categorical values and have no important outliers based on status count. However, the correlation between status and high per diem clocks is extremely important to answering our research questions.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Allocated Customer: These are categorical values and have no important outliers other than to indicate that most of our records are attributable to one of three customers.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 Event Loc: The correlation between Last Event Loc and high per diem clocks may strongly indicate problem locations and help indicate that we might need to further research other research questions.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Customer Clock: We have positive outlier values that are very large compared to most of the sample. These are the values we are looking for to answer our research question, however care will need to be taken before acting on these values, as it might be possible that the equipment has moved outside of this data’s view. Unfortunately, not all system integrations are perfect and the data we need to end the “customer’s clock” in this data set might have been sent to another system instead of this one.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at Location: As the values for Days at Location are so similar to Days on Customer Clock and the same outlier behaviors apply with the same reasoning and remedies.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Our Clock: These positive outlier values that are very large compared to most of the sample are values which we are highly interested in as they represent either inaccurate data or pieces of equipment with high per diem charges while the equipment is under our control, and we are responsible for returning it.</a:t>
            </a:r>
          </a:p>
          <a:p>
            <a:endParaRPr lang="en-US" dirty="0"/>
          </a:p>
        </p:txBody>
      </p:sp>
    </p:spTree>
    <p:extLst>
      <p:ext uri="{BB962C8B-B14F-4D97-AF65-F5344CB8AC3E}">
        <p14:creationId xmlns:p14="http://schemas.microsoft.com/office/powerpoint/2010/main" val="98244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7DD7-4906-450B-A7AC-C34133EB7135}"/>
              </a:ext>
            </a:extLst>
          </p:cNvPr>
          <p:cNvSpPr>
            <a:spLocks noGrp="1"/>
          </p:cNvSpPr>
          <p:nvPr>
            <p:ph type="title"/>
          </p:nvPr>
        </p:nvSpPr>
        <p:spPr/>
        <p:txBody>
          <a:bodyPr/>
          <a:lstStyle/>
          <a:p>
            <a:r>
              <a:rPr lang="en-US" dirty="0"/>
              <a:t>Variable Mean, Mode, and Spread</a:t>
            </a:r>
          </a:p>
        </p:txBody>
      </p:sp>
      <p:pic>
        <p:nvPicPr>
          <p:cNvPr id="5" name="Content Placeholder 4">
            <a:extLst>
              <a:ext uri="{FF2B5EF4-FFF2-40B4-BE49-F238E27FC236}">
                <a16:creationId xmlns:a16="http://schemas.microsoft.com/office/drawing/2014/main" id="{515D8E50-2F5A-462D-9BFE-9573A8E37C08}"/>
              </a:ext>
            </a:extLst>
          </p:cNvPr>
          <p:cNvPicPr>
            <a:picLocks noGrp="1" noChangeAspect="1"/>
          </p:cNvPicPr>
          <p:nvPr>
            <p:ph idx="1"/>
          </p:nvPr>
        </p:nvPicPr>
        <p:blipFill>
          <a:blip r:embed="rId2"/>
          <a:stretch>
            <a:fillRect/>
          </a:stretch>
        </p:blipFill>
        <p:spPr>
          <a:xfrm>
            <a:off x="1005402" y="1825625"/>
            <a:ext cx="10181195" cy="4351338"/>
          </a:xfrm>
        </p:spPr>
      </p:pic>
    </p:spTree>
    <p:extLst>
      <p:ext uri="{BB962C8B-B14F-4D97-AF65-F5344CB8AC3E}">
        <p14:creationId xmlns:p14="http://schemas.microsoft.com/office/powerpoint/2010/main" val="196478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D85B-8674-4089-9006-A5D16FD65309}"/>
              </a:ext>
            </a:extLst>
          </p:cNvPr>
          <p:cNvSpPr>
            <a:spLocks noGrp="1"/>
          </p:cNvSpPr>
          <p:nvPr>
            <p:ph type="title"/>
          </p:nvPr>
        </p:nvSpPr>
        <p:spPr/>
        <p:txBody>
          <a:bodyPr>
            <a:normAutofit/>
          </a:bodyPr>
          <a:lstStyle/>
          <a:p>
            <a:r>
              <a:rPr lang="en-US" dirty="0"/>
              <a:t>Probability Mass Function:</a:t>
            </a:r>
            <a:br>
              <a:rPr lang="en-US" dirty="0"/>
            </a:br>
            <a:r>
              <a:rPr lang="en-US" sz="1600" dirty="0"/>
              <a:t>Days on Customer Clock when equipment is still on customer clock vs when equipment is not still on customer clock</a:t>
            </a:r>
          </a:p>
        </p:txBody>
      </p:sp>
      <p:pic>
        <p:nvPicPr>
          <p:cNvPr id="4" name="Content Placeholder 3">
            <a:extLst>
              <a:ext uri="{FF2B5EF4-FFF2-40B4-BE49-F238E27FC236}">
                <a16:creationId xmlns:a16="http://schemas.microsoft.com/office/drawing/2014/main" id="{912E3DD1-5B5B-4EB0-AB18-F99A1F1FE3B4}"/>
              </a:ext>
            </a:extLst>
          </p:cNvPr>
          <p:cNvPicPr>
            <a:picLocks noGrp="1" noChangeAspect="1"/>
          </p:cNvPicPr>
          <p:nvPr>
            <p:ph idx="1"/>
          </p:nvPr>
        </p:nvPicPr>
        <p:blipFill>
          <a:blip r:embed="rId2"/>
          <a:stretch>
            <a:fillRect/>
          </a:stretch>
        </p:blipFill>
        <p:spPr>
          <a:xfrm>
            <a:off x="4200525" y="2734469"/>
            <a:ext cx="3790950" cy="2533650"/>
          </a:xfrm>
          <a:prstGeom prst="rect">
            <a:avLst/>
          </a:prstGeom>
        </p:spPr>
      </p:pic>
      <p:sp>
        <p:nvSpPr>
          <p:cNvPr id="5" name="TextBox 4">
            <a:extLst>
              <a:ext uri="{FF2B5EF4-FFF2-40B4-BE49-F238E27FC236}">
                <a16:creationId xmlns:a16="http://schemas.microsoft.com/office/drawing/2014/main" id="{890C9B71-6FC8-4AC2-ACB7-9B6859659AF7}"/>
              </a:ext>
            </a:extLst>
          </p:cNvPr>
          <p:cNvSpPr txBox="1"/>
          <p:nvPr/>
        </p:nvSpPr>
        <p:spPr>
          <a:xfrm>
            <a:off x="677186" y="5268119"/>
            <a:ext cx="10837628" cy="646331"/>
          </a:xfrm>
          <a:prstGeom prst="rect">
            <a:avLst/>
          </a:prstGeom>
          <a:noFill/>
        </p:spPr>
        <p:txBody>
          <a:bodyPr wrap="square" rtlCol="0">
            <a:spAutoFit/>
          </a:bodyPr>
          <a:lstStyle/>
          <a:p>
            <a:r>
              <a:rPr lang="en-US" dirty="0"/>
              <a:t>This indicates that the current possessor (the customer or us) has no dramatic impact on the Days on Customer Clock variable.</a:t>
            </a:r>
          </a:p>
        </p:txBody>
      </p:sp>
    </p:spTree>
    <p:extLst>
      <p:ext uri="{BB962C8B-B14F-4D97-AF65-F5344CB8AC3E}">
        <p14:creationId xmlns:p14="http://schemas.microsoft.com/office/powerpoint/2010/main" val="389833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E1AE-1CD6-4AE4-B16F-5FDF8F781B12}"/>
              </a:ext>
            </a:extLst>
          </p:cNvPr>
          <p:cNvSpPr>
            <a:spLocks noGrp="1"/>
          </p:cNvSpPr>
          <p:nvPr>
            <p:ph type="title"/>
          </p:nvPr>
        </p:nvSpPr>
        <p:spPr/>
        <p:txBody>
          <a:bodyPr/>
          <a:lstStyle/>
          <a:p>
            <a:r>
              <a:rPr lang="en-US" dirty="0"/>
              <a:t>Cumulative Distribution Function:</a:t>
            </a:r>
            <a:br>
              <a:rPr lang="en-US" dirty="0"/>
            </a:br>
            <a:r>
              <a:rPr lang="en-US" dirty="0"/>
              <a:t>Days on Customer Clock</a:t>
            </a:r>
          </a:p>
        </p:txBody>
      </p:sp>
      <p:pic>
        <p:nvPicPr>
          <p:cNvPr id="5" name="Content Placeholder 4">
            <a:extLst>
              <a:ext uri="{FF2B5EF4-FFF2-40B4-BE49-F238E27FC236}">
                <a16:creationId xmlns:a16="http://schemas.microsoft.com/office/drawing/2014/main" id="{A7EA5B31-BF85-4046-95C8-73BD28C9B6DB}"/>
              </a:ext>
            </a:extLst>
          </p:cNvPr>
          <p:cNvPicPr>
            <a:picLocks noGrp="1" noChangeAspect="1"/>
          </p:cNvPicPr>
          <p:nvPr>
            <p:ph idx="1"/>
          </p:nvPr>
        </p:nvPicPr>
        <p:blipFill>
          <a:blip r:embed="rId2"/>
          <a:stretch>
            <a:fillRect/>
          </a:stretch>
        </p:blipFill>
        <p:spPr>
          <a:xfrm>
            <a:off x="2028825" y="1796343"/>
            <a:ext cx="8134350" cy="4286250"/>
          </a:xfrm>
        </p:spPr>
      </p:pic>
      <p:sp>
        <p:nvSpPr>
          <p:cNvPr id="6" name="TextBox 5">
            <a:extLst>
              <a:ext uri="{FF2B5EF4-FFF2-40B4-BE49-F238E27FC236}">
                <a16:creationId xmlns:a16="http://schemas.microsoft.com/office/drawing/2014/main" id="{92167CDD-533A-410C-9658-EE04AE39C568}"/>
              </a:ext>
            </a:extLst>
          </p:cNvPr>
          <p:cNvSpPr txBox="1"/>
          <p:nvPr/>
        </p:nvSpPr>
        <p:spPr>
          <a:xfrm>
            <a:off x="708991" y="6082593"/>
            <a:ext cx="10774017" cy="646331"/>
          </a:xfrm>
          <a:prstGeom prst="rect">
            <a:avLst/>
          </a:prstGeom>
          <a:noFill/>
        </p:spPr>
        <p:txBody>
          <a:bodyPr wrap="square" rtlCol="0">
            <a:spAutoFit/>
          </a:bodyPr>
          <a:lstStyle/>
          <a:p>
            <a:r>
              <a:rPr lang="en-US" dirty="0"/>
              <a:t>This indicates that our most impactful pieces of equipment are those with a Days on Customer Clock of 10 or higher. These are also the pieces of equipment with highest cost per day in per diem.</a:t>
            </a:r>
          </a:p>
        </p:txBody>
      </p:sp>
    </p:spTree>
    <p:extLst>
      <p:ext uri="{BB962C8B-B14F-4D97-AF65-F5344CB8AC3E}">
        <p14:creationId xmlns:p14="http://schemas.microsoft.com/office/powerpoint/2010/main" val="389067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149-1940-4253-ABE4-CEC7377E54B5}"/>
              </a:ext>
            </a:extLst>
          </p:cNvPr>
          <p:cNvSpPr>
            <a:spLocks noGrp="1"/>
          </p:cNvSpPr>
          <p:nvPr>
            <p:ph type="title"/>
          </p:nvPr>
        </p:nvSpPr>
        <p:spPr/>
        <p:txBody>
          <a:bodyPr/>
          <a:lstStyle/>
          <a:p>
            <a:r>
              <a:rPr lang="en-US" dirty="0"/>
              <a:t>Normal Distribution Model</a:t>
            </a:r>
          </a:p>
        </p:txBody>
      </p:sp>
      <p:pic>
        <p:nvPicPr>
          <p:cNvPr id="4" name="Content Placeholder 3">
            <a:extLst>
              <a:ext uri="{FF2B5EF4-FFF2-40B4-BE49-F238E27FC236}">
                <a16:creationId xmlns:a16="http://schemas.microsoft.com/office/drawing/2014/main" id="{ADC1E53B-8F5B-42AE-A572-3486C8B16302}"/>
              </a:ext>
            </a:extLst>
          </p:cNvPr>
          <p:cNvPicPr>
            <a:picLocks noGrp="1" noChangeAspect="1"/>
          </p:cNvPicPr>
          <p:nvPr>
            <p:ph idx="1"/>
          </p:nvPr>
        </p:nvPicPr>
        <p:blipFill>
          <a:blip r:embed="rId2"/>
          <a:stretch>
            <a:fillRect/>
          </a:stretch>
        </p:blipFill>
        <p:spPr>
          <a:xfrm>
            <a:off x="4257675" y="2677319"/>
            <a:ext cx="3676650" cy="2647950"/>
          </a:xfrm>
          <a:prstGeom prst="rect">
            <a:avLst/>
          </a:prstGeom>
        </p:spPr>
      </p:pic>
      <p:sp>
        <p:nvSpPr>
          <p:cNvPr id="5" name="TextBox 4">
            <a:extLst>
              <a:ext uri="{FF2B5EF4-FFF2-40B4-BE49-F238E27FC236}">
                <a16:creationId xmlns:a16="http://schemas.microsoft.com/office/drawing/2014/main" id="{E1F331C6-CE2A-4EE1-873F-346325A99BAE}"/>
              </a:ext>
            </a:extLst>
          </p:cNvPr>
          <p:cNvSpPr txBox="1"/>
          <p:nvPr/>
        </p:nvSpPr>
        <p:spPr>
          <a:xfrm>
            <a:off x="714954" y="5325269"/>
            <a:ext cx="10762091" cy="923330"/>
          </a:xfrm>
          <a:prstGeom prst="rect">
            <a:avLst/>
          </a:prstGeom>
          <a:noFill/>
        </p:spPr>
        <p:txBody>
          <a:bodyPr wrap="square" rtlCol="0">
            <a:spAutoFit/>
          </a:bodyPr>
          <a:lstStyle/>
          <a:p>
            <a:r>
              <a:rPr lang="en-US" dirty="0"/>
              <a:t>This model comes close to fitting our data, however it is far from perfect. Surprisingly, of the numerous models tested, this normal distribution model is the closest fit. There appears to be an inflection point around x = 10 and again around x=35 which suggests binning, breaking this into 3 models, may provide a better fit.</a:t>
            </a:r>
          </a:p>
        </p:txBody>
      </p:sp>
    </p:spTree>
    <p:extLst>
      <p:ext uri="{BB962C8B-B14F-4D97-AF65-F5344CB8AC3E}">
        <p14:creationId xmlns:p14="http://schemas.microsoft.com/office/powerpoint/2010/main" val="425363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E135-521D-4FB4-8910-69B66E291E83}"/>
              </a:ext>
            </a:extLst>
          </p:cNvPr>
          <p:cNvSpPr>
            <a:spLocks noGrp="1"/>
          </p:cNvSpPr>
          <p:nvPr>
            <p:ph type="title"/>
          </p:nvPr>
        </p:nvSpPr>
        <p:spPr/>
        <p:txBody>
          <a:bodyPr/>
          <a:lstStyle/>
          <a:p>
            <a:r>
              <a:rPr lang="en-US" dirty="0"/>
              <a:t>Scatterplot:</a:t>
            </a:r>
            <a:br>
              <a:rPr lang="en-US" dirty="0"/>
            </a:br>
            <a:r>
              <a:rPr lang="en-US" dirty="0"/>
              <a:t>Days on Customer Clock by Days at Location</a:t>
            </a:r>
          </a:p>
        </p:txBody>
      </p:sp>
      <p:pic>
        <p:nvPicPr>
          <p:cNvPr id="4" name="Content Placeholder 3">
            <a:extLst>
              <a:ext uri="{FF2B5EF4-FFF2-40B4-BE49-F238E27FC236}">
                <a16:creationId xmlns:a16="http://schemas.microsoft.com/office/drawing/2014/main" id="{A3EF24C2-469A-4B11-B854-0D8225C5C45A}"/>
              </a:ext>
            </a:extLst>
          </p:cNvPr>
          <p:cNvPicPr>
            <a:picLocks noGrp="1" noChangeAspect="1"/>
          </p:cNvPicPr>
          <p:nvPr>
            <p:ph idx="1"/>
          </p:nvPr>
        </p:nvPicPr>
        <p:blipFill>
          <a:blip r:embed="rId2"/>
          <a:stretch>
            <a:fillRect/>
          </a:stretch>
        </p:blipFill>
        <p:spPr>
          <a:xfrm>
            <a:off x="4243387" y="2753519"/>
            <a:ext cx="3705225" cy="2495550"/>
          </a:xfrm>
          <a:prstGeom prst="rect">
            <a:avLst/>
          </a:prstGeom>
        </p:spPr>
      </p:pic>
      <p:sp>
        <p:nvSpPr>
          <p:cNvPr id="5" name="TextBox 4">
            <a:extLst>
              <a:ext uri="{FF2B5EF4-FFF2-40B4-BE49-F238E27FC236}">
                <a16:creationId xmlns:a16="http://schemas.microsoft.com/office/drawing/2014/main" id="{58A72C94-A538-48D0-977F-601194633412}"/>
              </a:ext>
            </a:extLst>
          </p:cNvPr>
          <p:cNvSpPr txBox="1"/>
          <p:nvPr/>
        </p:nvSpPr>
        <p:spPr>
          <a:xfrm>
            <a:off x="555928" y="5249069"/>
            <a:ext cx="11080142" cy="923330"/>
          </a:xfrm>
          <a:prstGeom prst="rect">
            <a:avLst/>
          </a:prstGeom>
          <a:noFill/>
        </p:spPr>
        <p:txBody>
          <a:bodyPr wrap="square" rtlCol="0">
            <a:spAutoFit/>
          </a:bodyPr>
          <a:lstStyle/>
          <a:p>
            <a:r>
              <a:rPr lang="en-US" dirty="0"/>
              <a:t>While these are very strongly correlated, as visualized by the straight line, this does not necessarily indicate causation. It is possible that Days on Customer Clock is causing Days at Location, if that location is the customer location.</a:t>
            </a:r>
          </a:p>
        </p:txBody>
      </p:sp>
    </p:spTree>
    <p:extLst>
      <p:ext uri="{BB962C8B-B14F-4D97-AF65-F5344CB8AC3E}">
        <p14:creationId xmlns:p14="http://schemas.microsoft.com/office/powerpoint/2010/main" val="395782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BE31-63AF-45E3-8FE9-C0B67E27CC56}"/>
              </a:ext>
            </a:extLst>
          </p:cNvPr>
          <p:cNvSpPr>
            <a:spLocks noGrp="1"/>
          </p:cNvSpPr>
          <p:nvPr>
            <p:ph type="title"/>
          </p:nvPr>
        </p:nvSpPr>
        <p:spPr/>
        <p:txBody>
          <a:bodyPr/>
          <a:lstStyle/>
          <a:p>
            <a:r>
              <a:rPr lang="en-US" dirty="0"/>
              <a:t>Scatterplot:</a:t>
            </a:r>
            <a:br>
              <a:rPr lang="en-US" dirty="0"/>
            </a:br>
            <a:r>
              <a:rPr lang="en-US" dirty="0"/>
              <a:t>Days on Customer Clock by Days on Our Clock</a:t>
            </a:r>
          </a:p>
        </p:txBody>
      </p:sp>
      <p:pic>
        <p:nvPicPr>
          <p:cNvPr id="4" name="Content Placeholder 3">
            <a:extLst>
              <a:ext uri="{FF2B5EF4-FFF2-40B4-BE49-F238E27FC236}">
                <a16:creationId xmlns:a16="http://schemas.microsoft.com/office/drawing/2014/main" id="{63C8EA8D-BDEC-4DD9-99BC-5A5F21B79433}"/>
              </a:ext>
            </a:extLst>
          </p:cNvPr>
          <p:cNvPicPr>
            <a:picLocks noGrp="1" noChangeAspect="1"/>
          </p:cNvPicPr>
          <p:nvPr>
            <p:ph idx="1"/>
          </p:nvPr>
        </p:nvPicPr>
        <p:blipFill>
          <a:blip r:embed="rId2"/>
          <a:stretch>
            <a:fillRect/>
          </a:stretch>
        </p:blipFill>
        <p:spPr>
          <a:xfrm>
            <a:off x="4243387" y="2753519"/>
            <a:ext cx="3705225" cy="2495550"/>
          </a:xfrm>
          <a:prstGeom prst="rect">
            <a:avLst/>
          </a:prstGeom>
        </p:spPr>
      </p:pic>
      <p:sp>
        <p:nvSpPr>
          <p:cNvPr id="5" name="TextBox 4">
            <a:extLst>
              <a:ext uri="{FF2B5EF4-FFF2-40B4-BE49-F238E27FC236}">
                <a16:creationId xmlns:a16="http://schemas.microsoft.com/office/drawing/2014/main" id="{7CCD6A10-FFB6-432F-B7E6-0E52FAAC21C5}"/>
              </a:ext>
            </a:extLst>
          </p:cNvPr>
          <p:cNvSpPr txBox="1"/>
          <p:nvPr/>
        </p:nvSpPr>
        <p:spPr>
          <a:xfrm>
            <a:off x="798442" y="5249069"/>
            <a:ext cx="10595113" cy="923330"/>
          </a:xfrm>
          <a:prstGeom prst="rect">
            <a:avLst/>
          </a:prstGeom>
          <a:noFill/>
        </p:spPr>
        <p:txBody>
          <a:bodyPr wrap="square" rtlCol="0">
            <a:spAutoFit/>
          </a:bodyPr>
          <a:lstStyle/>
          <a:p>
            <a:r>
              <a:rPr lang="en-US" dirty="0"/>
              <a:t>This graph indicates very little correlation between Days on Customer Clock and Days on Our Clock. This implies that the amount of time we are at fault for per diem is unrelated to the amount of time the customer is at fault for per diem.</a:t>
            </a:r>
          </a:p>
        </p:txBody>
      </p:sp>
    </p:spTree>
    <p:extLst>
      <p:ext uri="{BB962C8B-B14F-4D97-AF65-F5344CB8AC3E}">
        <p14:creationId xmlns:p14="http://schemas.microsoft.com/office/powerpoint/2010/main" val="1338217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88AE-9658-48EC-8241-77A7E4458D36}"/>
              </a:ext>
            </a:extLst>
          </p:cNvPr>
          <p:cNvSpPr>
            <a:spLocks noGrp="1"/>
          </p:cNvSpPr>
          <p:nvPr>
            <p:ph type="title"/>
          </p:nvPr>
        </p:nvSpPr>
        <p:spPr/>
        <p:txBody>
          <a:bodyPr/>
          <a:lstStyle/>
          <a:p>
            <a:r>
              <a:rPr lang="en-US" dirty="0"/>
              <a:t>Hypothesis Test</a:t>
            </a:r>
          </a:p>
        </p:txBody>
      </p:sp>
      <p:pic>
        <p:nvPicPr>
          <p:cNvPr id="5" name="Content Placeholder 4">
            <a:extLst>
              <a:ext uri="{FF2B5EF4-FFF2-40B4-BE49-F238E27FC236}">
                <a16:creationId xmlns:a16="http://schemas.microsoft.com/office/drawing/2014/main" id="{F1D20567-DE5B-4A62-B1C1-8D14B6B8F721}"/>
              </a:ext>
            </a:extLst>
          </p:cNvPr>
          <p:cNvPicPr>
            <a:picLocks noGrp="1" noChangeAspect="1"/>
          </p:cNvPicPr>
          <p:nvPr>
            <p:ph idx="1"/>
          </p:nvPr>
        </p:nvPicPr>
        <p:blipFill>
          <a:blip r:embed="rId2"/>
          <a:stretch>
            <a:fillRect/>
          </a:stretch>
        </p:blipFill>
        <p:spPr>
          <a:xfrm>
            <a:off x="4257675" y="2753519"/>
            <a:ext cx="3676650" cy="2495550"/>
          </a:xfrm>
          <a:prstGeom prst="rect">
            <a:avLst/>
          </a:prstGeom>
        </p:spPr>
      </p:pic>
      <p:sp>
        <p:nvSpPr>
          <p:cNvPr id="6" name="TextBox 5">
            <a:extLst>
              <a:ext uri="{FF2B5EF4-FFF2-40B4-BE49-F238E27FC236}">
                <a16:creationId xmlns:a16="http://schemas.microsoft.com/office/drawing/2014/main" id="{7D7119B6-776C-496F-A373-64E036D81FE8}"/>
              </a:ext>
            </a:extLst>
          </p:cNvPr>
          <p:cNvSpPr txBox="1"/>
          <p:nvPr/>
        </p:nvSpPr>
        <p:spPr>
          <a:xfrm>
            <a:off x="438647" y="5249069"/>
            <a:ext cx="11314706" cy="923330"/>
          </a:xfrm>
          <a:prstGeom prst="rect">
            <a:avLst/>
          </a:prstGeom>
          <a:noFill/>
        </p:spPr>
        <p:txBody>
          <a:bodyPr wrap="square" rtlCol="0">
            <a:spAutoFit/>
          </a:bodyPr>
          <a:lstStyle/>
          <a:p>
            <a:r>
              <a:rPr lang="en-US" dirty="0"/>
              <a:t>The hypothesis that orders in status Placed for Loading have a higher number of Days on Customer Clock than others has a </a:t>
            </a:r>
            <a:r>
              <a:rPr lang="en-US" dirty="0" err="1"/>
              <a:t>pvalue</a:t>
            </a:r>
            <a:r>
              <a:rPr lang="en-US" dirty="0"/>
              <a:t> of:  0.063</a:t>
            </a:r>
          </a:p>
          <a:p>
            <a:r>
              <a:rPr lang="en-US" dirty="0"/>
              <a:t>This is on the borderline of being statistically significant</a:t>
            </a:r>
          </a:p>
        </p:txBody>
      </p:sp>
    </p:spTree>
    <p:extLst>
      <p:ext uri="{BB962C8B-B14F-4D97-AF65-F5344CB8AC3E}">
        <p14:creationId xmlns:p14="http://schemas.microsoft.com/office/powerpoint/2010/main" val="362446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964C-0746-4721-8748-45B2AF60705B}"/>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2C22766A-18E3-42B6-ABAF-3D34EB6F7E3E}"/>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overall question this research needs to answer is, how can we reduce the per diem (equipment rental) charges we must pay for intermodal shipping containers? To accomplish this, we need to know in which situations, or where in the equipment usage lifecycle, we are paying the most per diem and why, so that we may focus on those areas to reduce our costs most efficiently. We need to answer the following question to highlight per diem problem situations, as each situation requires a different solution.</a:t>
            </a:r>
          </a:p>
          <a:p>
            <a:endParaRPr lang="en-US" dirty="0"/>
          </a:p>
        </p:txBody>
      </p:sp>
    </p:spTree>
    <p:extLst>
      <p:ext uri="{BB962C8B-B14F-4D97-AF65-F5344CB8AC3E}">
        <p14:creationId xmlns:p14="http://schemas.microsoft.com/office/powerpoint/2010/main" val="16327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AA97-72CF-49A1-800F-98F67D288F05}"/>
              </a:ext>
            </a:extLst>
          </p:cNvPr>
          <p:cNvSpPr>
            <a:spLocks noGrp="1"/>
          </p:cNvSpPr>
          <p:nvPr>
            <p:ph type="title"/>
          </p:nvPr>
        </p:nvSpPr>
        <p:spPr/>
        <p:txBody>
          <a:bodyPr>
            <a:normAutofit/>
          </a:bodyPr>
          <a:lstStyle/>
          <a:p>
            <a:r>
              <a:rPr lang="en-US" dirty="0"/>
              <a:t>Regression Analysis:</a:t>
            </a:r>
            <a:br>
              <a:rPr lang="en-US" dirty="0"/>
            </a:br>
            <a:r>
              <a:rPr lang="en-US" sz="3000" dirty="0"/>
              <a:t>Using Days at Location to Predict Days on Customer Clock</a:t>
            </a:r>
          </a:p>
        </p:txBody>
      </p:sp>
      <p:pic>
        <p:nvPicPr>
          <p:cNvPr id="4" name="Content Placeholder 3">
            <a:extLst>
              <a:ext uri="{FF2B5EF4-FFF2-40B4-BE49-F238E27FC236}">
                <a16:creationId xmlns:a16="http://schemas.microsoft.com/office/drawing/2014/main" id="{25AFF4CA-CF3B-487C-A61C-716906347FF1}"/>
              </a:ext>
            </a:extLst>
          </p:cNvPr>
          <p:cNvPicPr>
            <a:picLocks noGrp="1" noChangeAspect="1"/>
          </p:cNvPicPr>
          <p:nvPr>
            <p:ph idx="1"/>
          </p:nvPr>
        </p:nvPicPr>
        <p:blipFill>
          <a:blip r:embed="rId2"/>
          <a:stretch>
            <a:fillRect/>
          </a:stretch>
        </p:blipFill>
        <p:spPr>
          <a:xfrm>
            <a:off x="4200525" y="2734469"/>
            <a:ext cx="3790950" cy="2533650"/>
          </a:xfrm>
          <a:prstGeom prst="rect">
            <a:avLst/>
          </a:prstGeom>
        </p:spPr>
      </p:pic>
      <p:sp>
        <p:nvSpPr>
          <p:cNvPr id="5" name="TextBox 4">
            <a:extLst>
              <a:ext uri="{FF2B5EF4-FFF2-40B4-BE49-F238E27FC236}">
                <a16:creationId xmlns:a16="http://schemas.microsoft.com/office/drawing/2014/main" id="{8AA4CA2C-7601-4768-93AF-23FE5DE32CCD}"/>
              </a:ext>
            </a:extLst>
          </p:cNvPr>
          <p:cNvSpPr txBox="1"/>
          <p:nvPr/>
        </p:nvSpPr>
        <p:spPr>
          <a:xfrm>
            <a:off x="589721" y="5268119"/>
            <a:ext cx="11012557" cy="923330"/>
          </a:xfrm>
          <a:prstGeom prst="rect">
            <a:avLst/>
          </a:prstGeom>
          <a:noFill/>
        </p:spPr>
        <p:txBody>
          <a:bodyPr wrap="square" rtlCol="0">
            <a:spAutoFit/>
          </a:bodyPr>
          <a:lstStyle/>
          <a:p>
            <a:r>
              <a:rPr lang="en-US" dirty="0"/>
              <a:t>Days at Location can be used to very closely predict the value of Days on Customer Clock. However, as stated previously, there is a danger that Days at Location is acting as a proxy for Days on Customer Clock for many of our records.</a:t>
            </a:r>
          </a:p>
        </p:txBody>
      </p:sp>
    </p:spTree>
    <p:extLst>
      <p:ext uri="{BB962C8B-B14F-4D97-AF65-F5344CB8AC3E}">
        <p14:creationId xmlns:p14="http://schemas.microsoft.com/office/powerpoint/2010/main" val="332797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09DB-3E30-41B9-B19A-5E70B062C4BC}"/>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715A43DA-4CF9-47DF-B20F-4AF4FA8E9E42}"/>
              </a:ext>
            </a:extLst>
          </p:cNvPr>
          <p:cNvSpPr>
            <a:spLocks noGrp="1"/>
          </p:cNvSpPr>
          <p:nvPr>
            <p:ph idx="1"/>
          </p:nvPr>
        </p:nvSpPr>
        <p:spPr/>
        <p:txBody>
          <a:bodyPr/>
          <a:lstStyle/>
          <a:p>
            <a:pPr marL="0" indent="0">
              <a:buNone/>
            </a:pPr>
            <a:r>
              <a:rPr lang="en-US" sz="1800" dirty="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Does equipment that is currently placed at a customer location and is waiting to be unloaded represent a higher risk of high per diem charges than equipment that is in a different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5775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0565-F799-4B34-9740-4A93D2EEE58B}"/>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What variables could have an impact on our question?</a:t>
            </a:r>
            <a:endParaRPr lang="en-US" dirty="0"/>
          </a:p>
        </p:txBody>
      </p:sp>
      <p:sp>
        <p:nvSpPr>
          <p:cNvPr id="3" name="Content Placeholder 2">
            <a:extLst>
              <a:ext uri="{FF2B5EF4-FFF2-40B4-BE49-F238E27FC236}">
                <a16:creationId xmlns:a16="http://schemas.microsoft.com/office/drawing/2014/main" id="{D94EB321-BCF0-46E7-979D-67A62B5104F2}"/>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Status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Allocated Customer</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 Event Loc</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Customer Clock</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at Location</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Our Clock</a:t>
            </a:r>
          </a:p>
          <a:p>
            <a:endParaRPr lang="en-US" dirty="0"/>
          </a:p>
        </p:txBody>
      </p:sp>
    </p:spTree>
    <p:extLst>
      <p:ext uri="{BB962C8B-B14F-4D97-AF65-F5344CB8AC3E}">
        <p14:creationId xmlns:p14="http://schemas.microsoft.com/office/powerpoint/2010/main" val="176360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B960-7150-4470-906A-2ED064946CF1}"/>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Describe what the variables mean in the dataset</a:t>
            </a:r>
            <a:endParaRPr lang="en-US" dirty="0"/>
          </a:p>
        </p:txBody>
      </p:sp>
      <p:sp>
        <p:nvSpPr>
          <p:cNvPr id="3" name="Content Placeholder 2">
            <a:extLst>
              <a:ext uri="{FF2B5EF4-FFF2-40B4-BE49-F238E27FC236}">
                <a16:creationId xmlns:a16="http://schemas.microsoft.com/office/drawing/2014/main" id="{A4E43C13-CF69-4647-B95F-A5092CD4BED8}"/>
              </a:ext>
            </a:extLst>
          </p:cNvPr>
          <p:cNvSpPr>
            <a:spLocks noGrp="1"/>
          </p:cNvSpPr>
          <p:nvPr>
            <p:ph idx="1"/>
          </p:nvPr>
        </p:nvSpPr>
        <p:spPr/>
        <p:txBody>
          <a:bodyPr>
            <a:normAutofit fontScale="85000" lnSpcReduction="10000"/>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Status: This is a calculated, categorical field that determines what part of the order lifecycle this equipment is currently in. For instance, a value of End Asset Usage indicates that the equipment has been returned and rental fees have stopped accumulating. A value of Released Loaded indicates that the equipment is currently loaded with product and moving towards its final destination.</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Allocated Customer: This is the customer that is currently in control of the equipment. This variable is a calculated field which takes into account many aspects of the shipment including last carrier to touch the equipment, last person to report an event, and what the Event Description/Stop Type/Equipment Status combination of values was at that time.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 Event Loc: The location where the last reported activity for this equipment happened. This is a location name known only within this system but is more specific than the simple city/state value that can be found in field Last Event City State.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Customer Clock: This is a calculated field (arrival date – release date or system date if no release date is present). It represents how long the customer has been in control of a piece of equipment since that equipment was last in someone else’s control.</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at Location: This is a calculated field (arrival date – system date if no release date is present). In this subset of data this will usually match Days on Customer Clock however if a piece of equipment has been released by the customer but not yet picked up by us, this value will be higher than Days on Customer Clock. A measure of how long a piece of equipment has stayed at the last event’s location.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Days on Our Clock: This is a calculated field (release date – system date if Status isn’t End Asset Usage) that indicates how long a piece of equipment has been sitting at a location after the customer released it to our control, without us coming to pick it up.</a:t>
            </a:r>
            <a:endParaRPr lang="en-US" dirty="0"/>
          </a:p>
        </p:txBody>
      </p:sp>
    </p:spTree>
    <p:extLst>
      <p:ext uri="{BB962C8B-B14F-4D97-AF65-F5344CB8AC3E}">
        <p14:creationId xmlns:p14="http://schemas.microsoft.com/office/powerpoint/2010/main" val="117581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1189-52A1-4B8E-BFCF-07DB4ED6BAF8}"/>
              </a:ext>
            </a:extLst>
          </p:cNvPr>
          <p:cNvSpPr>
            <a:spLocks noGrp="1"/>
          </p:cNvSpPr>
          <p:nvPr>
            <p:ph type="title"/>
          </p:nvPr>
        </p:nvSpPr>
        <p:spPr/>
        <p:txBody>
          <a:bodyPr/>
          <a:lstStyle/>
          <a:p>
            <a:r>
              <a:rPr lang="en-US" dirty="0"/>
              <a:t>Histogram: Status</a:t>
            </a:r>
          </a:p>
        </p:txBody>
      </p:sp>
      <p:pic>
        <p:nvPicPr>
          <p:cNvPr id="4" name="Content Placeholder 3">
            <a:extLst>
              <a:ext uri="{FF2B5EF4-FFF2-40B4-BE49-F238E27FC236}">
                <a16:creationId xmlns:a16="http://schemas.microsoft.com/office/drawing/2014/main" id="{71A35ECD-8ECE-406D-824E-4A9048861853}"/>
              </a:ext>
            </a:extLst>
          </p:cNvPr>
          <p:cNvPicPr>
            <a:picLocks noGrp="1" noChangeAspect="1"/>
          </p:cNvPicPr>
          <p:nvPr>
            <p:ph idx="1"/>
          </p:nvPr>
        </p:nvPicPr>
        <p:blipFill>
          <a:blip r:embed="rId2"/>
          <a:stretch>
            <a:fillRect/>
          </a:stretch>
        </p:blipFill>
        <p:spPr>
          <a:xfrm>
            <a:off x="4310062" y="2372519"/>
            <a:ext cx="3571875" cy="3257550"/>
          </a:xfrm>
          <a:prstGeom prst="rect">
            <a:avLst/>
          </a:prstGeom>
        </p:spPr>
      </p:pic>
    </p:spTree>
    <p:extLst>
      <p:ext uri="{BB962C8B-B14F-4D97-AF65-F5344CB8AC3E}">
        <p14:creationId xmlns:p14="http://schemas.microsoft.com/office/powerpoint/2010/main" val="346208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6397-4DE1-4811-8304-D416750E4EA6}"/>
              </a:ext>
            </a:extLst>
          </p:cNvPr>
          <p:cNvSpPr>
            <a:spLocks noGrp="1"/>
          </p:cNvSpPr>
          <p:nvPr>
            <p:ph type="title"/>
          </p:nvPr>
        </p:nvSpPr>
        <p:spPr/>
        <p:txBody>
          <a:bodyPr/>
          <a:lstStyle/>
          <a:p>
            <a:r>
              <a:rPr lang="en-US" dirty="0"/>
              <a:t>Histogram: Allocated Customer</a:t>
            </a:r>
          </a:p>
        </p:txBody>
      </p:sp>
      <p:pic>
        <p:nvPicPr>
          <p:cNvPr id="4" name="Content Placeholder 3">
            <a:extLst>
              <a:ext uri="{FF2B5EF4-FFF2-40B4-BE49-F238E27FC236}">
                <a16:creationId xmlns:a16="http://schemas.microsoft.com/office/drawing/2014/main" id="{AA4AED64-C2F0-429D-A34A-C71C267A1F23}"/>
              </a:ext>
            </a:extLst>
          </p:cNvPr>
          <p:cNvPicPr>
            <a:picLocks noGrp="1" noChangeAspect="1"/>
          </p:cNvPicPr>
          <p:nvPr>
            <p:ph idx="1"/>
          </p:nvPr>
        </p:nvPicPr>
        <p:blipFill>
          <a:blip r:embed="rId2"/>
          <a:stretch>
            <a:fillRect/>
          </a:stretch>
        </p:blipFill>
        <p:spPr>
          <a:xfrm>
            <a:off x="4310062" y="2758281"/>
            <a:ext cx="3571875" cy="2486025"/>
          </a:xfrm>
          <a:prstGeom prst="rect">
            <a:avLst/>
          </a:prstGeom>
        </p:spPr>
      </p:pic>
    </p:spTree>
    <p:extLst>
      <p:ext uri="{BB962C8B-B14F-4D97-AF65-F5344CB8AC3E}">
        <p14:creationId xmlns:p14="http://schemas.microsoft.com/office/powerpoint/2010/main" val="413369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FA05-64C3-49A8-AB63-2FA81A37CB60}"/>
              </a:ext>
            </a:extLst>
          </p:cNvPr>
          <p:cNvSpPr>
            <a:spLocks noGrp="1"/>
          </p:cNvSpPr>
          <p:nvPr>
            <p:ph type="title"/>
          </p:nvPr>
        </p:nvSpPr>
        <p:spPr/>
        <p:txBody>
          <a:bodyPr/>
          <a:lstStyle/>
          <a:p>
            <a:r>
              <a:rPr lang="en-US" dirty="0"/>
              <a:t>Histogram: Last Event Loc</a:t>
            </a:r>
          </a:p>
        </p:txBody>
      </p:sp>
      <p:pic>
        <p:nvPicPr>
          <p:cNvPr id="4" name="Content Placeholder 3">
            <a:extLst>
              <a:ext uri="{FF2B5EF4-FFF2-40B4-BE49-F238E27FC236}">
                <a16:creationId xmlns:a16="http://schemas.microsoft.com/office/drawing/2014/main" id="{AA8BAA30-F871-4619-BE8D-024CEF2DF8AE}"/>
              </a:ext>
            </a:extLst>
          </p:cNvPr>
          <p:cNvPicPr>
            <a:picLocks noGrp="1" noChangeAspect="1"/>
          </p:cNvPicPr>
          <p:nvPr>
            <p:ph idx="1"/>
          </p:nvPr>
        </p:nvPicPr>
        <p:blipFill>
          <a:blip r:embed="rId2"/>
          <a:stretch>
            <a:fillRect/>
          </a:stretch>
        </p:blipFill>
        <p:spPr>
          <a:xfrm>
            <a:off x="4310062" y="2353469"/>
            <a:ext cx="3571875" cy="3295650"/>
          </a:xfrm>
          <a:prstGeom prst="rect">
            <a:avLst/>
          </a:prstGeom>
        </p:spPr>
      </p:pic>
    </p:spTree>
    <p:extLst>
      <p:ext uri="{BB962C8B-B14F-4D97-AF65-F5344CB8AC3E}">
        <p14:creationId xmlns:p14="http://schemas.microsoft.com/office/powerpoint/2010/main" val="312193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5B41-9977-4843-81F0-4C7D1A8F6982}"/>
              </a:ext>
            </a:extLst>
          </p:cNvPr>
          <p:cNvSpPr>
            <a:spLocks noGrp="1"/>
          </p:cNvSpPr>
          <p:nvPr>
            <p:ph type="title"/>
          </p:nvPr>
        </p:nvSpPr>
        <p:spPr/>
        <p:txBody>
          <a:bodyPr/>
          <a:lstStyle/>
          <a:p>
            <a:r>
              <a:rPr lang="en-US" dirty="0"/>
              <a:t>Histogram: Days on Customer Clock</a:t>
            </a:r>
          </a:p>
        </p:txBody>
      </p:sp>
      <p:pic>
        <p:nvPicPr>
          <p:cNvPr id="4" name="Content Placeholder 3">
            <a:extLst>
              <a:ext uri="{FF2B5EF4-FFF2-40B4-BE49-F238E27FC236}">
                <a16:creationId xmlns:a16="http://schemas.microsoft.com/office/drawing/2014/main" id="{9861E1F1-88CF-41D7-85C9-4D029B6DAE63}"/>
              </a:ext>
            </a:extLst>
          </p:cNvPr>
          <p:cNvPicPr>
            <a:picLocks noGrp="1" noChangeAspect="1"/>
          </p:cNvPicPr>
          <p:nvPr>
            <p:ph idx="1"/>
          </p:nvPr>
        </p:nvPicPr>
        <p:blipFill>
          <a:blip r:embed="rId2"/>
          <a:stretch>
            <a:fillRect/>
          </a:stretch>
        </p:blipFill>
        <p:spPr>
          <a:xfrm>
            <a:off x="4310062" y="2743994"/>
            <a:ext cx="3571875" cy="2514600"/>
          </a:xfrm>
          <a:prstGeom prst="rect">
            <a:avLst/>
          </a:prstGeom>
        </p:spPr>
      </p:pic>
    </p:spTree>
    <p:extLst>
      <p:ext uri="{BB962C8B-B14F-4D97-AF65-F5344CB8AC3E}">
        <p14:creationId xmlns:p14="http://schemas.microsoft.com/office/powerpoint/2010/main" val="2741472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1263</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vt:lpstr>
      <vt:lpstr>Office Theme</vt:lpstr>
      <vt:lpstr>Impact of Intermodal Equipment Status on Intermodal Equipment Rental Fees (aka Per Diem)</vt:lpstr>
      <vt:lpstr>Purpose:</vt:lpstr>
      <vt:lpstr>Research Question:</vt:lpstr>
      <vt:lpstr>What variables could have an impact on our question?</vt:lpstr>
      <vt:lpstr>Describe what the variables mean in the dataset</vt:lpstr>
      <vt:lpstr>Histogram: Status</vt:lpstr>
      <vt:lpstr>Histogram: Allocated Customer</vt:lpstr>
      <vt:lpstr>Histogram: Last Event Loc</vt:lpstr>
      <vt:lpstr>Histogram: Days on Customer Clock</vt:lpstr>
      <vt:lpstr>Histogram: Days at Location</vt:lpstr>
      <vt:lpstr>Days on Our Clock</vt:lpstr>
      <vt:lpstr>Outliers:</vt:lpstr>
      <vt:lpstr>Variable Mean, Mode, and Spread</vt:lpstr>
      <vt:lpstr>Probability Mass Function: Days on Customer Clock when equipment is still on customer clock vs when equipment is not still on customer clock</vt:lpstr>
      <vt:lpstr>Cumulative Distribution Function: Days on Customer Clock</vt:lpstr>
      <vt:lpstr>Normal Distribution Model</vt:lpstr>
      <vt:lpstr>Scatterplot: Days on Customer Clock by Days at Location</vt:lpstr>
      <vt:lpstr>Scatterplot: Days on Customer Clock by Days on Our Clock</vt:lpstr>
      <vt:lpstr>Hypothesis Test</vt:lpstr>
      <vt:lpstr>Regression Analysis: Using Days at Location to Predict Days on Customer Clock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Intermodal Equipment Status on Intermodal Equipment Rental Fees (aka Per Diem)</dc:title>
  <dc:creator>Robert Bresley</dc:creator>
  <cp:lastModifiedBy>Robert Bresley</cp:lastModifiedBy>
  <cp:revision>2</cp:revision>
  <dcterms:created xsi:type="dcterms:W3CDTF">2022-03-05T21:48:30Z</dcterms:created>
  <dcterms:modified xsi:type="dcterms:W3CDTF">2022-03-05T23:42:57Z</dcterms:modified>
</cp:coreProperties>
</file>