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77891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67892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423118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0961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3C658-D26F-4365-AAD0-EABE7D3F490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360143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C3C658-D26F-4365-AAD0-EABE7D3F4903}"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44204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C3C658-D26F-4365-AAD0-EABE7D3F4903}"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60057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C3C658-D26F-4365-AAD0-EABE7D3F4903}"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25819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3C658-D26F-4365-AAD0-EABE7D3F4903}"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69908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3C658-D26F-4365-AAD0-EABE7D3F4903}"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23526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3C658-D26F-4365-AAD0-EABE7D3F4903}"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38914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3C658-D26F-4365-AAD0-EABE7D3F4903}" type="datetimeFigureOut">
              <a:rPr lang="en-IN" smtClean="0"/>
              <a:t>13-02-2023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C9D5F-9634-4E88-BE3B-F1AB9281BB3E}" type="slidenum">
              <a:rPr lang="en-IN" smtClean="0"/>
              <a:t>‹#›</a:t>
            </a:fld>
            <a:endParaRPr lang="en-IN"/>
          </a:p>
        </p:txBody>
      </p:sp>
    </p:spTree>
    <p:extLst>
      <p:ext uri="{BB962C8B-B14F-4D97-AF65-F5344CB8AC3E}">
        <p14:creationId xmlns:p14="http://schemas.microsoft.com/office/powerpoint/2010/main" val="275476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E27F7C3-66F1-0BCC-3990-B66F8F1DE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083"/>
            <a:ext cx="12192000" cy="8086165"/>
          </a:xfrm>
          <a:prstGeom prst="rect">
            <a:avLst/>
          </a:prstGeom>
        </p:spPr>
      </p:pic>
      <p:sp>
        <p:nvSpPr>
          <p:cNvPr id="5" name="Rectangle 4"/>
          <p:cNvSpPr/>
          <p:nvPr/>
        </p:nvSpPr>
        <p:spPr>
          <a:xfrm>
            <a:off x="-30807" y="-614083"/>
            <a:ext cx="12550229" cy="8472208"/>
          </a:xfrm>
          <a:prstGeom prst="rect">
            <a:avLst/>
          </a:prstGeom>
          <a:gradFill>
            <a:gsLst>
              <a:gs pos="0">
                <a:schemeClr val="tx1">
                  <a:alpha val="50000"/>
                </a:schemeClr>
              </a:gs>
              <a:gs pos="100000">
                <a:schemeClr val="tx1">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Rectangle 5"/>
          <p:cNvSpPr/>
          <p:nvPr/>
        </p:nvSpPr>
        <p:spPr>
          <a:xfrm>
            <a:off x="1271735" y="892967"/>
            <a:ext cx="9586913" cy="168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ln w="0"/>
                <a:solidFill>
                  <a:schemeClr val="bg1"/>
                </a:solidFill>
                <a:effectLst>
                  <a:outerShdw blurRad="241300" dist="63500" dir="5400000" algn="ctr" rotWithShape="0">
                    <a:srgbClr val="6E747A">
                      <a:alpha val="43000"/>
                    </a:srgbClr>
                  </a:outerShdw>
                </a:effectLst>
              </a:rPr>
              <a:t>School of Planning and Architecture</a:t>
            </a:r>
            <a:endParaRPr lang="en-GB" sz="5400" b="1" dirty="0">
              <a:ln w="0"/>
              <a:solidFill>
                <a:schemeClr val="bg1"/>
              </a:solidFill>
              <a:effectLst>
                <a:outerShdw blurRad="241300" dist="63500" dir="5400000" algn="ctr" rotWithShape="0">
                  <a:srgbClr val="6E747A">
                    <a:alpha val="43000"/>
                  </a:srgbClr>
                </a:outerShdw>
              </a:effectLst>
            </a:endParaRPr>
          </a:p>
          <a:p>
            <a:pPr algn="ctr"/>
            <a:r>
              <a:rPr lang="en-IN" sz="3200" dirty="0">
                <a:ln w="0"/>
                <a:solidFill>
                  <a:schemeClr val="bg1"/>
                </a:solidFill>
                <a:effectLst>
                  <a:outerShdw blurRad="241300" dist="63500" dir="5400000" algn="ctr" rotWithShape="0">
                    <a:srgbClr val="6E747A">
                      <a:alpha val="43000"/>
                    </a:srgbClr>
                  </a:outerShdw>
                </a:effectLst>
              </a:rPr>
              <a:t>DELHI</a:t>
            </a:r>
          </a:p>
        </p:txBody>
      </p:sp>
      <p:sp>
        <p:nvSpPr>
          <p:cNvPr id="7" name="Rectangle 6"/>
          <p:cNvSpPr/>
          <p:nvPr/>
        </p:nvSpPr>
        <p:spPr>
          <a:xfrm>
            <a:off x="1485899" y="2414588"/>
            <a:ext cx="9586913" cy="35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dirty="0"/>
          </a:p>
        </p:txBody>
      </p:sp>
      <p:sp>
        <p:nvSpPr>
          <p:cNvPr id="8" name="Rectangle 7"/>
          <p:cNvSpPr/>
          <p:nvPr/>
        </p:nvSpPr>
        <p:spPr>
          <a:xfrm>
            <a:off x="1327027" y="3161108"/>
            <a:ext cx="9834560" cy="2800352"/>
          </a:xfrm>
          <a:prstGeom prst="rect">
            <a:avLst/>
          </a:prstGeom>
          <a:solidFill>
            <a:srgbClr val="5B9BD5">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b="0" i="0" dirty="0">
                <a:solidFill>
                  <a:srgbClr val="D1D5DB"/>
                </a:solidFill>
                <a:effectLst/>
                <a:latin typeface="Söhne"/>
              </a:rPr>
              <a:t>SPA Delhi is a premier institution in India, offering undergraduate and postgraduate courses in the field of planning and architecture. Established in 1941, it has a long and illustrious history of producing some of the best architects and planners in the country. SPA Delhi is known for its rigorous academic curriculum and its focus on promoting sustainable and socially responsible design. The campus is equipped with state-of-the-art facilities, including design studios, workshops, and a well-stocked library, providing students with an ideal learning environment.</a:t>
            </a:r>
            <a:endParaRPr lang="en-IN" sz="2400" dirty="0"/>
          </a:p>
        </p:txBody>
      </p:sp>
    </p:spTree>
    <p:extLst>
      <p:ext uri="{BB962C8B-B14F-4D97-AF65-F5344CB8AC3E}">
        <p14:creationId xmlns:p14="http://schemas.microsoft.com/office/powerpoint/2010/main" val="3960240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FC22E1FA-33B1-E3A6-68FA-44270826C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 y="-622374"/>
            <a:ext cx="12217004" cy="8102748"/>
          </a:xfrm>
          <a:prstGeom prst="rect">
            <a:avLst/>
          </a:prstGeom>
        </p:spPr>
      </p:pic>
      <p:sp>
        <p:nvSpPr>
          <p:cNvPr id="5" name="Rectangle 4"/>
          <p:cNvSpPr/>
          <p:nvPr/>
        </p:nvSpPr>
        <p:spPr>
          <a:xfrm>
            <a:off x="-73218" y="-622374"/>
            <a:ext cx="12301827" cy="8102748"/>
          </a:xfrm>
          <a:prstGeom prst="rect">
            <a:avLst/>
          </a:prstGeom>
          <a:gradFill>
            <a:gsLst>
              <a:gs pos="0">
                <a:schemeClr val="tx1">
                  <a:alpha val="50000"/>
                </a:schemeClr>
              </a:gs>
              <a:gs pos="100000">
                <a:schemeClr val="tx1">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4000" dirty="0"/>
          </a:p>
        </p:txBody>
      </p:sp>
      <p:sp>
        <p:nvSpPr>
          <p:cNvPr id="6" name="Rectangle 5"/>
          <p:cNvSpPr/>
          <p:nvPr/>
        </p:nvSpPr>
        <p:spPr>
          <a:xfrm>
            <a:off x="1454941" y="1082278"/>
            <a:ext cx="9586913" cy="168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n w="0"/>
              <a:solidFill>
                <a:schemeClr val="bg1"/>
              </a:solidFill>
              <a:effectLst>
                <a:outerShdw blurRad="241300" dist="63500" dir="5400000" algn="ctr" rotWithShape="0">
                  <a:srgbClr val="6E747A">
                    <a:alpha val="43000"/>
                  </a:srgbClr>
                </a:outerShdw>
              </a:effectLst>
            </a:endParaRPr>
          </a:p>
        </p:txBody>
      </p:sp>
      <p:sp>
        <p:nvSpPr>
          <p:cNvPr id="7" name="Rectangle 6"/>
          <p:cNvSpPr/>
          <p:nvPr/>
        </p:nvSpPr>
        <p:spPr>
          <a:xfrm>
            <a:off x="1485899" y="2414588"/>
            <a:ext cx="9586913" cy="35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dirty="0"/>
          </a:p>
        </p:txBody>
      </p:sp>
      <p:sp>
        <p:nvSpPr>
          <p:cNvPr id="3" name="Rectangle 2"/>
          <p:cNvSpPr/>
          <p:nvPr/>
        </p:nvSpPr>
        <p:spPr>
          <a:xfrm>
            <a:off x="1470420" y="834032"/>
            <a:ext cx="9586913" cy="857250"/>
          </a:xfrm>
          <a:prstGeom prst="rect">
            <a:avLst/>
          </a:prstGeom>
          <a:solidFill>
            <a:srgbClr val="5B9BD5">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800" b="1" dirty="0"/>
              <a:t>Courses</a:t>
            </a:r>
          </a:p>
          <a:p>
            <a:pPr algn="ctr"/>
            <a:endParaRPr lang="en-GB" sz="4800" b="1" dirty="0"/>
          </a:p>
        </p:txBody>
      </p:sp>
      <p:sp>
        <p:nvSpPr>
          <p:cNvPr id="9" name="Rectangle 8"/>
          <p:cNvSpPr/>
          <p:nvPr/>
        </p:nvSpPr>
        <p:spPr>
          <a:xfrm>
            <a:off x="1485899" y="2414588"/>
            <a:ext cx="9901237" cy="325397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IN" sz="2400" b="0" i="0" dirty="0">
                <a:solidFill>
                  <a:srgbClr val="D1D5DB"/>
                </a:solidFill>
                <a:effectLst/>
                <a:latin typeface="Söhne"/>
              </a:rPr>
              <a:t>Bachelor of Architecture (B.Arch.)</a:t>
            </a:r>
          </a:p>
          <a:p>
            <a:pPr marL="457200" indent="-457200">
              <a:buFont typeface="Arial" panose="020B0604020202020204" pitchFamily="34" charset="0"/>
              <a:buChar char="•"/>
            </a:pPr>
            <a:r>
              <a:rPr lang="en-IN" sz="2400" b="0" i="0" dirty="0">
                <a:solidFill>
                  <a:srgbClr val="D1D5DB"/>
                </a:solidFill>
                <a:effectLst/>
                <a:latin typeface="Söhne"/>
              </a:rPr>
              <a:t>Bachelor of Planning (</a:t>
            </a:r>
            <a:r>
              <a:rPr lang="en-IN" sz="2400" b="0" i="0" dirty="0" err="1">
                <a:solidFill>
                  <a:srgbClr val="D1D5DB"/>
                </a:solidFill>
                <a:effectLst/>
                <a:latin typeface="Söhne"/>
              </a:rPr>
              <a:t>B.Plan</a:t>
            </a:r>
            <a:r>
              <a:rPr lang="en-IN" sz="2400" b="0" i="0" dirty="0">
                <a:solidFill>
                  <a:srgbClr val="D1D5DB"/>
                </a:solidFill>
                <a:effectLst/>
                <a:latin typeface="Söhne"/>
              </a:rPr>
              <a:t>.)</a:t>
            </a:r>
            <a:endParaRPr lang="en-IN" sz="2400" dirty="0"/>
          </a:p>
          <a:p>
            <a:pPr marL="457200" indent="-457200">
              <a:buFont typeface="Arial" panose="020B0604020202020204" pitchFamily="34" charset="0"/>
              <a:buChar char="•"/>
            </a:pPr>
            <a:r>
              <a:rPr lang="en-IN" sz="2400" b="0" i="0" dirty="0">
                <a:solidFill>
                  <a:srgbClr val="D1D5DB"/>
                </a:solidFill>
                <a:effectLst/>
                <a:latin typeface="Söhne"/>
              </a:rPr>
              <a:t>Master of Architecture (</a:t>
            </a:r>
            <a:r>
              <a:rPr lang="en-IN" sz="2400" b="0" i="0" dirty="0" err="1">
                <a:solidFill>
                  <a:srgbClr val="D1D5DB"/>
                </a:solidFill>
                <a:effectLst/>
                <a:latin typeface="Söhne"/>
              </a:rPr>
              <a:t>M.Arch</a:t>
            </a:r>
            <a:r>
              <a:rPr lang="en-IN" sz="2400" b="0" i="0" dirty="0">
                <a:solidFill>
                  <a:srgbClr val="D1D5DB"/>
                </a:solidFill>
                <a:effectLst/>
                <a:latin typeface="Söhne"/>
              </a:rPr>
              <a:t>.)</a:t>
            </a:r>
          </a:p>
          <a:p>
            <a:pPr marL="457200" indent="-457200">
              <a:buFont typeface="Arial" panose="020B0604020202020204" pitchFamily="34" charset="0"/>
              <a:buChar char="•"/>
            </a:pPr>
            <a:r>
              <a:rPr lang="en-IN" sz="2400" b="0" i="0" dirty="0">
                <a:solidFill>
                  <a:srgbClr val="D1D5DB"/>
                </a:solidFill>
                <a:effectLst/>
                <a:latin typeface="Söhne"/>
              </a:rPr>
              <a:t>Master of Planning (</a:t>
            </a:r>
            <a:r>
              <a:rPr lang="en-IN" sz="2400" b="0" i="0" dirty="0" err="1">
                <a:solidFill>
                  <a:srgbClr val="D1D5DB"/>
                </a:solidFill>
                <a:effectLst/>
                <a:latin typeface="Söhne"/>
              </a:rPr>
              <a:t>M.Plan</a:t>
            </a:r>
            <a:r>
              <a:rPr lang="en-IN" sz="2400" b="0" i="0" dirty="0">
                <a:solidFill>
                  <a:srgbClr val="D1D5DB"/>
                </a:solidFill>
                <a:effectLst/>
                <a:latin typeface="Söhne"/>
              </a:rPr>
              <a:t>.)</a:t>
            </a:r>
          </a:p>
          <a:p>
            <a:pPr marL="457200" indent="-457200">
              <a:buFont typeface="Arial" panose="020B0604020202020204" pitchFamily="34" charset="0"/>
              <a:buChar char="•"/>
            </a:pPr>
            <a:r>
              <a:rPr lang="en-IN" sz="2400" b="0" i="0" dirty="0">
                <a:solidFill>
                  <a:srgbClr val="D1D5DB"/>
                </a:solidFill>
                <a:effectLst/>
                <a:latin typeface="Söhne"/>
              </a:rPr>
              <a:t>Master of Urban Design (M.U.D.)</a:t>
            </a:r>
          </a:p>
          <a:p>
            <a:pPr marL="457200" indent="-457200">
              <a:buFont typeface="Arial" panose="020B0604020202020204" pitchFamily="34" charset="0"/>
              <a:buChar char="•"/>
            </a:pPr>
            <a:r>
              <a:rPr lang="en-IN" sz="2400" b="0" i="0" dirty="0">
                <a:solidFill>
                  <a:srgbClr val="D1D5DB"/>
                </a:solidFill>
                <a:effectLst/>
                <a:latin typeface="Söhne"/>
              </a:rPr>
              <a:t>Master of Design (</a:t>
            </a:r>
            <a:r>
              <a:rPr lang="en-IN" sz="2400" b="0" i="0" dirty="0" err="1">
                <a:solidFill>
                  <a:srgbClr val="D1D5DB"/>
                </a:solidFill>
                <a:effectLst/>
                <a:latin typeface="Söhne"/>
              </a:rPr>
              <a:t>M.Des</a:t>
            </a:r>
            <a:r>
              <a:rPr lang="en-IN" sz="2400" b="0" i="0" dirty="0">
                <a:solidFill>
                  <a:srgbClr val="D1D5DB"/>
                </a:solidFill>
                <a:effectLst/>
                <a:latin typeface="Söhne"/>
              </a:rPr>
              <a:t>.)</a:t>
            </a:r>
          </a:p>
          <a:p>
            <a:pPr marL="457200" indent="-457200">
              <a:buFont typeface="Arial" panose="020B0604020202020204" pitchFamily="34" charset="0"/>
              <a:buChar char="•"/>
            </a:pPr>
            <a:r>
              <a:rPr lang="en-IN" sz="2400" b="0" i="0" dirty="0">
                <a:solidFill>
                  <a:srgbClr val="D1D5DB"/>
                </a:solidFill>
                <a:effectLst/>
                <a:latin typeface="Söhne"/>
              </a:rPr>
              <a:t>Master of Building Engineering and Management (MBEM)</a:t>
            </a:r>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81946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70</Words>
  <Application>Microsoft Office PowerPoint</Application>
  <PresentationFormat>Widescreen</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Ihjas</dc:creator>
  <cp:lastModifiedBy>Ihjas Ahammed</cp:lastModifiedBy>
  <cp:revision>22</cp:revision>
  <dcterms:created xsi:type="dcterms:W3CDTF">2023-02-06T11:23:54Z</dcterms:created>
  <dcterms:modified xsi:type="dcterms:W3CDTF">2023-02-13T01:20:10Z</dcterms:modified>
</cp:coreProperties>
</file>