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handoutMasterIdLst>
    <p:handoutMasterId r:id="rId19"/>
  </p:handoutMasterIdLst>
  <p:sldIdLst>
    <p:sldId id="257" r:id="rId5"/>
    <p:sldId id="268" r:id="rId6"/>
    <p:sldId id="267" r:id="rId7"/>
    <p:sldId id="259" r:id="rId8"/>
    <p:sldId id="273" r:id="rId9"/>
    <p:sldId id="270" r:id="rId10"/>
    <p:sldId id="261" r:id="rId11"/>
    <p:sldId id="275" r:id="rId12"/>
    <p:sldId id="274" r:id="rId13"/>
    <p:sldId id="262" r:id="rId14"/>
    <p:sldId id="263" r:id="rId15"/>
    <p:sldId id="271" r:id="rId16"/>
    <p:sldId id="265"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5" pos="3839">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p:scale>
          <a:sx n="81" d="100"/>
          <a:sy n="81" d="100"/>
        </p:scale>
        <p:origin x="-300" y="21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1/20/2023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1/20/2023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1"/>
            <a:ext cx="10055781"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162" y="4572000"/>
            <a:ext cx="8613436"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DFD029-FB74-4578-B929-F66AA97659CA}"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336191"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DFD029-FB74-4578-B929-F66AA97659CA}"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4" y="5486400"/>
            <a:ext cx="1021025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2834" y="3852863"/>
            <a:ext cx="817878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441"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1265" y="1536192"/>
            <a:ext cx="487553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0DFD029-FB74-4578-B929-F66AA97659CA}"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441"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441"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1265" y="1535113"/>
            <a:ext cx="487553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1265" y="2174875"/>
            <a:ext cx="48755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DFD029-FB74-4578-B929-F66AA97659CA}" type="datetimeFigureOut">
              <a:rPr lang="en-US" smtClean="0"/>
              <a:t>1/20/2023</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DFD029-FB74-4578-B929-F66AA97659CA}" type="datetimeFigureOut">
              <a:rPr lang="en-US" smtClean="0"/>
              <a:t>1/20/2023</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smtClean="0"/>
              <a:t>1/20/2023</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014DD1E-5D91-48A3-AD6D-45FBA980D106}" type="slidenum">
              <a:rPr lang="en-IN" smtClean="0"/>
              <a:t>‹#›</a:t>
            </a:fld>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296" y="5495544"/>
            <a:ext cx="10360501"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293" y="6096000"/>
            <a:ext cx="10360503"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DFD029-FB74-4578-B929-F66AA97659CA}" type="datetimeFigureOut">
              <a:rPr lang="en-US" smtClean="0"/>
              <a:t>1/20/2023</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014DD1E-5D91-48A3-AD6D-45FBA980D106}" type="slidenum">
              <a:rPr lang="en-IN" smtClean="0"/>
              <a:t>‹#›</a:t>
            </a:fld>
            <a:endParaRPr lang="en-IN"/>
          </a:p>
        </p:txBody>
      </p:sp>
      <p:sp>
        <p:nvSpPr>
          <p:cNvPr id="9" name="Content Placeholder 8"/>
          <p:cNvSpPr>
            <a:spLocks noGrp="1"/>
          </p:cNvSpPr>
          <p:nvPr>
            <p:ph sz="quarter" idx="13"/>
          </p:nvPr>
        </p:nvSpPr>
        <p:spPr>
          <a:xfrm>
            <a:off x="406294" y="381000"/>
            <a:ext cx="10360501"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231" y="5495278"/>
            <a:ext cx="10360501"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4663"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231" y="6096000"/>
            <a:ext cx="10360501"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F0DFD029-FB74-4578-B929-F66AA97659CA}" type="datetimeFigureOut">
              <a:rPr lang="en-US" smtClean="0"/>
              <a:t>1/20/2023</a:t>
            </a:fld>
            <a:endParaRPr lang="en-US"/>
          </a:p>
        </p:txBody>
      </p:sp>
      <p:sp>
        <p:nvSpPr>
          <p:cNvPr id="9" name="Slide Number Placeholder 8"/>
          <p:cNvSpPr>
            <a:spLocks noGrp="1"/>
          </p:cNvSpPr>
          <p:nvPr>
            <p:ph type="sldNum" sz="quarter" idx="11"/>
          </p:nvPr>
        </p:nvSpPr>
        <p:spPr/>
        <p:txBody>
          <a:bodyPr/>
          <a:lstStyle/>
          <a:p>
            <a:fld id="{C014DD1E-5D91-48A3-AD6D-45FBA980D106}"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8"/>
            <a:ext cx="10157354"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441" y="1600200"/>
            <a:ext cx="10157354"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4663" y="0"/>
            <a:ext cx="91416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4663" y="5486400"/>
            <a:ext cx="914162"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2755" y="5648960"/>
            <a:ext cx="73133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014DD1E-5D91-48A3-AD6D-45FBA980D106}" type="slidenum">
              <a:rPr lang="en-IN" smtClean="0"/>
              <a:pPr/>
              <a:t>‹#›</a:t>
            </a:fld>
            <a:endParaRPr lang="en-IN"/>
          </a:p>
        </p:txBody>
      </p:sp>
      <p:sp>
        <p:nvSpPr>
          <p:cNvPr id="5" name="Footer Placeholder 4"/>
          <p:cNvSpPr>
            <a:spLocks noGrp="1"/>
          </p:cNvSpPr>
          <p:nvPr>
            <p:ph type="ftr" sz="quarter" idx="3"/>
          </p:nvPr>
        </p:nvSpPr>
        <p:spPr>
          <a:xfrm rot="16200000">
            <a:off x="10507382" y="3987864"/>
            <a:ext cx="2367281" cy="487553"/>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10471823" y="1585024"/>
            <a:ext cx="2438399" cy="487553"/>
          </a:xfrm>
          <a:prstGeom prst="rect">
            <a:avLst/>
          </a:prstGeom>
        </p:spPr>
        <p:txBody>
          <a:bodyPr vert="horz" lIns="91440" tIns="45720" rIns="91440" bIns="45720" rtlCol="0" anchor="ctr"/>
          <a:lstStyle>
            <a:lvl1pPr algn="l">
              <a:defRPr sz="1200">
                <a:solidFill>
                  <a:schemeClr val="bg2"/>
                </a:solidFill>
              </a:defRPr>
            </a:lvl1pPr>
          </a:lstStyle>
          <a:p>
            <a:fld id="{F0DFD029-FB74-4578-B929-F66AA97659CA}" type="datetimeFigureOut">
              <a:rPr lang="en-US" smtClean="0"/>
              <a:pPr/>
              <a:t>1/20/2023</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2711CA4D-DE05-8C6E-B766-51DB5B5359BB}"/>
              </a:ext>
            </a:extLst>
          </p:cNvPr>
          <p:cNvSpPr>
            <a:spLocks noGrp="1"/>
          </p:cNvSpPr>
          <p:nvPr>
            <p:ph type="ctrTitle"/>
          </p:nvPr>
        </p:nvSpPr>
        <p:spPr>
          <a:xfrm>
            <a:off x="1773932" y="1988840"/>
            <a:ext cx="8621910" cy="1225415"/>
          </a:xfrm>
        </p:spPr>
        <p:txBody>
          <a:bodyPr>
            <a:normAutofit fontScale="90000"/>
          </a:bodyPr>
          <a:lstStyle/>
          <a:p>
            <a:r>
              <a:rPr lang="en-US" sz="4300" u="sng" dirty="0">
                <a:solidFill>
                  <a:schemeClr val="accent3"/>
                </a:solidFill>
                <a:latin typeface="Times New Roman" panose="02020603050405020304" pitchFamily="18" charset="0"/>
                <a:cs typeface="Times New Roman" panose="02020603050405020304" pitchFamily="18" charset="0"/>
              </a:rPr>
              <a:t>GENDER AND AGE </a:t>
            </a:r>
            <a:r>
              <a:rPr lang="en-US" sz="4300" u="sng" dirty="0" smtClean="0">
                <a:solidFill>
                  <a:schemeClr val="accent3"/>
                </a:solidFill>
                <a:latin typeface="Times New Roman" panose="02020603050405020304" pitchFamily="18" charset="0"/>
                <a:cs typeface="Times New Roman" panose="02020603050405020304" pitchFamily="18" charset="0"/>
              </a:rPr>
              <a:t>PREDICTION</a:t>
            </a:r>
            <a:br>
              <a:rPr lang="en-US" sz="4300" u="sng" dirty="0" smtClean="0">
                <a:solidFill>
                  <a:schemeClr val="accent3"/>
                </a:solidFill>
                <a:latin typeface="Times New Roman" panose="02020603050405020304" pitchFamily="18" charset="0"/>
                <a:cs typeface="Times New Roman" panose="02020603050405020304" pitchFamily="18" charset="0"/>
              </a:rPr>
            </a:br>
            <a:r>
              <a:rPr lang="en-US" sz="4300" u="sng" dirty="0">
                <a:solidFill>
                  <a:schemeClr val="accent3"/>
                </a:solidFill>
                <a:latin typeface="Times New Roman" panose="02020603050405020304" pitchFamily="18" charset="0"/>
                <a:cs typeface="Times New Roman" panose="02020603050405020304" pitchFamily="18" charset="0"/>
              </a:rPr>
              <a:t> </a:t>
            </a:r>
            <a:r>
              <a:rPr lang="en-US" sz="4300" u="sng" dirty="0" smtClean="0">
                <a:solidFill>
                  <a:schemeClr val="accent3"/>
                </a:solidFill>
                <a:latin typeface="Times New Roman" panose="02020603050405020304" pitchFamily="18" charset="0"/>
                <a:cs typeface="Times New Roman" panose="02020603050405020304" pitchFamily="18" charset="0"/>
              </a:rPr>
              <a:t>USING DEEP LEARNING</a:t>
            </a:r>
            <a:endParaRPr lang="en-US" sz="4300" u="sng" dirty="0">
              <a:solidFill>
                <a:schemeClr val="accent3"/>
              </a:solidFill>
              <a:latin typeface="Times New Roman" panose="02020603050405020304" pitchFamily="18" charset="0"/>
              <a:cs typeface="Times New Roman" panose="02020603050405020304" pitchFamily="18" charset="0"/>
            </a:endParaRPr>
          </a:p>
        </p:txBody>
      </p:sp>
      <p:sp>
        <p:nvSpPr>
          <p:cNvPr id="9" name="Subtitle 2">
            <a:extLst>
              <a:ext uri="{FF2B5EF4-FFF2-40B4-BE49-F238E27FC236}">
                <a16:creationId xmlns="" xmlns:a16="http://schemas.microsoft.com/office/drawing/2014/main" id="{FE30AF1D-E64B-580E-83C7-BC34950FFD3C}"/>
              </a:ext>
            </a:extLst>
          </p:cNvPr>
          <p:cNvSpPr>
            <a:spLocks noGrp="1"/>
          </p:cNvSpPr>
          <p:nvPr>
            <p:ph type="subTitle" idx="1"/>
          </p:nvPr>
        </p:nvSpPr>
        <p:spPr>
          <a:xfrm>
            <a:off x="6814492" y="5877272"/>
            <a:ext cx="4428492" cy="353235"/>
          </a:xfrm>
        </p:spPr>
        <p:txBody>
          <a:bodyPr>
            <a:noAutofit/>
          </a:bodyPr>
          <a:lstStyle/>
          <a:p>
            <a:r>
              <a:rPr lang="en-US" sz="1800" dirty="0" smtClean="0">
                <a:latin typeface="Times New Roman" panose="02020603050405020304" pitchFamily="18" charset="0"/>
                <a:cs typeface="Times New Roman" panose="02020603050405020304" pitchFamily="18" charset="0"/>
              </a:rPr>
              <a:t> Presented by</a:t>
            </a:r>
          </a:p>
          <a:p>
            <a:r>
              <a:rPr lang="en-US" sz="1800" dirty="0" smtClean="0">
                <a:latin typeface="Times New Roman" panose="02020603050405020304" pitchFamily="18" charset="0"/>
                <a:cs typeface="Times New Roman" panose="02020603050405020304" pitchFamily="18" charset="0"/>
              </a:rPr>
              <a:t> IHJAS MUHAMMED PGDA Batch 27</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8"/>
                                        </p:tgtEl>
                                        <p:attrNameLst>
                                          <p:attrName>r</p:attrName>
                                        </p:attrNameLst>
                                      </p:cBhvr>
                                    </p:animRot>
                                    <p:animRot by="-240000">
                                      <p:cBhvr>
                                        <p:cTn id="7" dur="200" fill="hold">
                                          <p:stCondLst>
                                            <p:cond delay="200"/>
                                          </p:stCondLst>
                                        </p:cTn>
                                        <p:tgtEl>
                                          <p:spTgt spid="8"/>
                                        </p:tgtEl>
                                        <p:attrNameLst>
                                          <p:attrName>r</p:attrName>
                                        </p:attrNameLst>
                                      </p:cBhvr>
                                    </p:animRot>
                                    <p:animRot by="240000">
                                      <p:cBhvr>
                                        <p:cTn id="8" dur="200" fill="hold">
                                          <p:stCondLst>
                                            <p:cond delay="400"/>
                                          </p:stCondLst>
                                        </p:cTn>
                                        <p:tgtEl>
                                          <p:spTgt spid="8"/>
                                        </p:tgtEl>
                                        <p:attrNameLst>
                                          <p:attrName>r</p:attrName>
                                        </p:attrNameLst>
                                      </p:cBhvr>
                                    </p:animRot>
                                    <p:animRot by="-240000">
                                      <p:cBhvr>
                                        <p:cTn id="9" dur="200" fill="hold">
                                          <p:stCondLst>
                                            <p:cond delay="600"/>
                                          </p:stCondLst>
                                        </p:cTn>
                                        <p:tgtEl>
                                          <p:spTgt spid="8"/>
                                        </p:tgtEl>
                                        <p:attrNameLst>
                                          <p:attrName>r</p:attrName>
                                        </p:attrNameLst>
                                      </p:cBhvr>
                                    </p:animRot>
                                    <p:animRot by="120000">
                                      <p:cBhvr>
                                        <p:cTn id="10" dur="200" fill="hold">
                                          <p:stCondLst>
                                            <p:cond delay="800"/>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F9C71B6D-20A1-E832-8CF8-03A414DD7A03}"/>
              </a:ext>
            </a:extLst>
          </p:cNvPr>
          <p:cNvSpPr txBox="1">
            <a:spLocks/>
          </p:cNvSpPr>
          <p:nvPr/>
        </p:nvSpPr>
        <p:spPr>
          <a:xfrm>
            <a:off x="1053852" y="251873"/>
            <a:ext cx="3528392"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METHODOLOGY</a:t>
            </a:r>
          </a:p>
        </p:txBody>
      </p:sp>
      <p:sp>
        <p:nvSpPr>
          <p:cNvPr id="15" name="TextBox 14">
            <a:extLst>
              <a:ext uri="{FF2B5EF4-FFF2-40B4-BE49-F238E27FC236}">
                <a16:creationId xmlns="" xmlns:a16="http://schemas.microsoft.com/office/drawing/2014/main" id="{5463465E-09B2-1AB6-4AB8-FAED89812B43}"/>
              </a:ext>
            </a:extLst>
          </p:cNvPr>
          <p:cNvSpPr txBox="1"/>
          <p:nvPr/>
        </p:nvSpPr>
        <p:spPr>
          <a:xfrm>
            <a:off x="1053852" y="1010710"/>
            <a:ext cx="5616624" cy="1985159"/>
          </a:xfrm>
          <a:prstGeom prst="rect">
            <a:avLst/>
          </a:prstGeom>
          <a:noFill/>
        </p:spPr>
        <p:txBody>
          <a:bodyPr wrap="square">
            <a:spAutoFit/>
          </a:bodyPr>
          <a:lstStyle/>
          <a:p>
            <a:pPr marL="0" indent="0">
              <a:lnSpc>
                <a:spcPct val="150000"/>
              </a:lnSpc>
              <a:buNone/>
            </a:pPr>
            <a:r>
              <a:rPr lang="en-US" sz="1800" b="1" u="sng" dirty="0">
                <a:solidFill>
                  <a:schemeClr val="bg1"/>
                </a:solidFill>
                <a:latin typeface="Times New Roman" panose="02020603050405020304" pitchFamily="18" charset="0"/>
                <a:cs typeface="Times New Roman" panose="02020603050405020304" pitchFamily="18" charset="0"/>
              </a:rPr>
              <a:t>FEATURE EXTRACTION</a:t>
            </a:r>
            <a:r>
              <a:rPr lang="en-US" sz="1800" b="1" u="sng" dirty="0">
                <a:solidFill>
                  <a:schemeClr val="accent1">
                    <a:lumMod val="75000"/>
                  </a:schemeClr>
                </a:solidFill>
                <a:latin typeface="Times New Roman" panose="02020603050405020304" pitchFamily="18" charset="0"/>
                <a:cs typeface="Times New Roman" panose="02020603050405020304" pitchFamily="18" charset="0"/>
              </a:rPr>
              <a:t>:</a:t>
            </a:r>
          </a:p>
          <a:p>
            <a:pPr marL="285750" indent="-285750">
              <a:lnSpc>
                <a:spcPct val="150000"/>
              </a:lnSpc>
              <a:buClr>
                <a:schemeClr val="accent1">
                  <a:lumMod val="75000"/>
                </a:schemeClr>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We define the feature extraction function.</a:t>
            </a:r>
          </a:p>
          <a:p>
            <a:pPr marL="285750" indent="-285750">
              <a:lnSpc>
                <a:spcPct val="150000"/>
              </a:lnSpc>
              <a:buClr>
                <a:schemeClr val="accent1">
                  <a:lumMod val="75000"/>
                </a:schemeClr>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Image reshaped is defined and in grayscale</a:t>
            </a:r>
          </a:p>
          <a:p>
            <a:pPr marL="285750" indent="-285750">
              <a:lnSpc>
                <a:spcPct val="150000"/>
              </a:lnSpc>
              <a:buClr>
                <a:schemeClr val="accent1">
                  <a:lumMod val="75000"/>
                </a:schemeClr>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For quicker processing.</a:t>
            </a:r>
          </a:p>
          <a:p>
            <a:pPr marL="285750" indent="-285750">
              <a:lnSpc>
                <a:spcPct val="150000"/>
              </a:lnSpc>
              <a:buClr>
                <a:schemeClr val="accent1">
                  <a:lumMod val="75000"/>
                </a:schemeClr>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Let us then test the feature extraction.</a:t>
            </a:r>
          </a:p>
        </p:txBody>
      </p:sp>
      <p:pic>
        <p:nvPicPr>
          <p:cNvPr id="16" name="Picture 15">
            <a:extLst>
              <a:ext uri="{FF2B5EF4-FFF2-40B4-BE49-F238E27FC236}">
                <a16:creationId xmlns="" xmlns:a16="http://schemas.microsoft.com/office/drawing/2014/main" id="{24FB9B7A-759F-92BC-BECB-BE9CA01B79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52" y="3086150"/>
            <a:ext cx="5184576" cy="444840"/>
          </a:xfrm>
          <a:prstGeom prst="rect">
            <a:avLst/>
          </a:prstGeom>
        </p:spPr>
      </p:pic>
      <p:pic>
        <p:nvPicPr>
          <p:cNvPr id="17" name="Picture 16">
            <a:extLst>
              <a:ext uri="{FF2B5EF4-FFF2-40B4-BE49-F238E27FC236}">
                <a16:creationId xmlns="" xmlns:a16="http://schemas.microsoft.com/office/drawing/2014/main" id="{5ED6F4DE-0381-817C-B603-A237CD2682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460" y="2345797"/>
            <a:ext cx="4680520" cy="2432738"/>
          </a:xfrm>
          <a:prstGeom prst="rect">
            <a:avLst/>
          </a:prstGeom>
        </p:spPr>
      </p:pic>
      <p:sp>
        <p:nvSpPr>
          <p:cNvPr id="19" name="TextBox 18">
            <a:extLst>
              <a:ext uri="{FF2B5EF4-FFF2-40B4-BE49-F238E27FC236}">
                <a16:creationId xmlns="" xmlns:a16="http://schemas.microsoft.com/office/drawing/2014/main" id="{312F9214-EF92-999E-4CF4-4095C9297E12}"/>
              </a:ext>
            </a:extLst>
          </p:cNvPr>
          <p:cNvSpPr txBox="1"/>
          <p:nvPr/>
        </p:nvSpPr>
        <p:spPr>
          <a:xfrm>
            <a:off x="1053852" y="3562166"/>
            <a:ext cx="5616624" cy="877163"/>
          </a:xfrm>
          <a:prstGeom prst="rect">
            <a:avLst/>
          </a:prstGeom>
          <a:noFill/>
        </p:spPr>
        <p:txBody>
          <a:bodyPr wrap="square">
            <a:spAutoFit/>
          </a:bodyPr>
          <a:lstStyle/>
          <a:p>
            <a:pPr marL="0" indent="0">
              <a:lnSpc>
                <a:spcPct val="150000"/>
              </a:lnSpc>
              <a:buNone/>
            </a:pPr>
            <a:r>
              <a:rPr lang="en-US" sz="1800" b="1" u="sng" dirty="0">
                <a:solidFill>
                  <a:schemeClr val="bg1"/>
                </a:solidFill>
                <a:latin typeface="Times New Roman" panose="02020603050405020304" pitchFamily="18" charset="0"/>
                <a:cs typeface="Times New Roman" panose="02020603050405020304" pitchFamily="18" charset="0"/>
              </a:rPr>
              <a:t>MODEL CREATION</a:t>
            </a:r>
            <a:r>
              <a:rPr lang="en-US" sz="1800" b="1" u="sng" dirty="0">
                <a:solidFill>
                  <a:schemeClr val="accent1">
                    <a:lumMod val="75000"/>
                  </a:schemeClr>
                </a:solidFill>
                <a:latin typeface="Times New Roman" panose="02020603050405020304" pitchFamily="18" charset="0"/>
                <a:cs typeface="Times New Roman" panose="02020603050405020304" pitchFamily="18" charset="0"/>
              </a:rPr>
              <a:t>:</a:t>
            </a:r>
          </a:p>
          <a:p>
            <a:pPr marL="285750" indent="-285750">
              <a:lnSpc>
                <a:spcPct val="150000"/>
              </a:lnSpc>
              <a:buClr>
                <a:schemeClr val="accent1">
                  <a:lumMod val="75000"/>
                </a:schemeClr>
              </a:buCl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Now we proceed to the model creation and we plot the model.</a:t>
            </a:r>
          </a:p>
        </p:txBody>
      </p:sp>
      <p:pic>
        <p:nvPicPr>
          <p:cNvPr id="20" name="Picture 19">
            <a:extLst>
              <a:ext uri="{FF2B5EF4-FFF2-40B4-BE49-F238E27FC236}">
                <a16:creationId xmlns="" xmlns:a16="http://schemas.microsoft.com/office/drawing/2014/main" id="{E2C4FE7D-C821-188A-EB35-9C7418FF3D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3852" y="4506602"/>
            <a:ext cx="5184576" cy="752580"/>
          </a:xfrm>
          <a:prstGeom prst="rect">
            <a:avLst/>
          </a:prstGeom>
        </p:spPr>
      </p:pic>
      <p:sp>
        <p:nvSpPr>
          <p:cNvPr id="22" name="TextBox 21">
            <a:extLst>
              <a:ext uri="{FF2B5EF4-FFF2-40B4-BE49-F238E27FC236}">
                <a16:creationId xmlns="" xmlns:a16="http://schemas.microsoft.com/office/drawing/2014/main" id="{90715609-C00B-EE47-4A4F-867444E79FF1}"/>
              </a:ext>
            </a:extLst>
          </p:cNvPr>
          <p:cNvSpPr txBox="1"/>
          <p:nvPr/>
        </p:nvSpPr>
        <p:spPr>
          <a:xfrm>
            <a:off x="1053852" y="5445224"/>
            <a:ext cx="5184168" cy="369332"/>
          </a:xfrm>
          <a:prstGeom prst="rect">
            <a:avLst/>
          </a:prstGeom>
          <a:noFill/>
        </p:spPr>
        <p:txBody>
          <a:bodyPr wrap="square">
            <a:spAutoFit/>
          </a:bodyPr>
          <a:lstStyle/>
          <a:p>
            <a:pPr marL="0" indent="0">
              <a:buNone/>
            </a:pPr>
            <a:r>
              <a:rPr lang="en-US" sz="1800" b="1" u="sng" dirty="0">
                <a:solidFill>
                  <a:schemeClr val="bg1"/>
                </a:solidFill>
                <a:latin typeface="Times New Roman" panose="02020603050405020304" pitchFamily="18" charset="0"/>
                <a:cs typeface="Times New Roman" panose="02020603050405020304" pitchFamily="18" charset="0"/>
              </a:rPr>
              <a:t>WE THEN TRAIN THE MODEL</a:t>
            </a:r>
          </a:p>
        </p:txBody>
      </p:sp>
      <p:pic>
        <p:nvPicPr>
          <p:cNvPr id="23" name="Picture 22">
            <a:extLst>
              <a:ext uri="{FF2B5EF4-FFF2-40B4-BE49-F238E27FC236}">
                <a16:creationId xmlns="" xmlns:a16="http://schemas.microsoft.com/office/drawing/2014/main" id="{512DCC8C-557B-07B2-7615-6066A2390B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4261" y="5907254"/>
            <a:ext cx="5184168" cy="762106"/>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BC4E03C-3677-E775-563F-FF09056696F8}"/>
              </a:ext>
            </a:extLst>
          </p:cNvPr>
          <p:cNvSpPr txBox="1">
            <a:spLocks/>
          </p:cNvSpPr>
          <p:nvPr/>
        </p:nvSpPr>
        <p:spPr>
          <a:xfrm>
            <a:off x="1053852" y="1152726"/>
            <a:ext cx="5544616" cy="1002136"/>
          </a:xfrm>
          <a:prstGeom prst="rect">
            <a:avLst/>
          </a:prstGeom>
        </p:spPr>
        <p:txBody>
          <a:bodyPr>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buFont typeface="Arial" pitchFamily="34" charset="0"/>
              <a:buNone/>
            </a:pPr>
            <a:r>
              <a:rPr lang="en-US" sz="1800" b="1" u="sng" dirty="0">
                <a:solidFill>
                  <a:schemeClr val="bg1"/>
                </a:solidFill>
                <a:latin typeface="Times New Roman" panose="02020603050405020304" pitchFamily="18" charset="0"/>
                <a:cs typeface="Times New Roman" panose="02020603050405020304" pitchFamily="18" charset="0"/>
              </a:rPr>
              <a:t>PLOT THE RESULTS</a:t>
            </a:r>
          </a:p>
          <a:p>
            <a:pPr marL="0" indent="0">
              <a:lnSpc>
                <a:spcPct val="150000"/>
              </a:lnSpc>
              <a:buFont typeface="Arial" pitchFamily="34" charset="0"/>
              <a:buNone/>
            </a:pPr>
            <a:r>
              <a:rPr lang="en-US" sz="1600" dirty="0">
                <a:latin typeface="Times New Roman" panose="02020603050405020304" pitchFamily="18" charset="0"/>
                <a:cs typeface="Times New Roman" panose="02020603050405020304" pitchFamily="18" charset="0"/>
              </a:rPr>
              <a:t>We plot the results for gender and age</a:t>
            </a:r>
          </a:p>
          <a:p>
            <a:pPr marL="0" indent="0">
              <a:buFont typeface="Arial"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1800" dirty="0">
              <a:latin typeface="Times New Roman" panose="02020603050405020304" pitchFamily="18" charset="0"/>
              <a:cs typeface="Times New Roman" panose="02020603050405020304" pitchFamily="18" charset="0"/>
            </a:endParaRPr>
          </a:p>
          <a:p>
            <a:pPr marL="0" indent="0">
              <a:buFont typeface="Arial" pitchFamily="34" charset="0"/>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353247E5-C7AA-A14B-BFF6-E56586041D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1161" y="2197387"/>
            <a:ext cx="3149065" cy="2041219"/>
          </a:xfrm>
          <a:prstGeom prst="rect">
            <a:avLst/>
          </a:prstGeom>
        </p:spPr>
      </p:pic>
      <p:pic>
        <p:nvPicPr>
          <p:cNvPr id="5" name="Picture 4">
            <a:extLst>
              <a:ext uri="{FF2B5EF4-FFF2-40B4-BE49-F238E27FC236}">
                <a16:creationId xmlns="" xmlns:a16="http://schemas.microsoft.com/office/drawing/2014/main" id="{50626FB6-BD16-4A60-039D-838E1A1A6A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0276" y="2197386"/>
            <a:ext cx="3045124" cy="2041219"/>
          </a:xfrm>
          <a:prstGeom prst="rect">
            <a:avLst/>
          </a:prstGeom>
        </p:spPr>
      </p:pic>
      <p:pic>
        <p:nvPicPr>
          <p:cNvPr id="6" name="Picture 5">
            <a:extLst>
              <a:ext uri="{FF2B5EF4-FFF2-40B4-BE49-F238E27FC236}">
                <a16:creationId xmlns="" xmlns:a16="http://schemas.microsoft.com/office/drawing/2014/main" id="{958540B0-B76B-1A02-48D8-A5ECE18030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10636" y="2197388"/>
            <a:ext cx="3149065" cy="2041218"/>
          </a:xfrm>
          <a:prstGeom prst="rect">
            <a:avLst/>
          </a:prstGeom>
        </p:spPr>
      </p:pic>
      <p:pic>
        <p:nvPicPr>
          <p:cNvPr id="7" name="Picture 6">
            <a:extLst>
              <a:ext uri="{FF2B5EF4-FFF2-40B4-BE49-F238E27FC236}">
                <a16:creationId xmlns="" xmlns:a16="http://schemas.microsoft.com/office/drawing/2014/main" id="{ED0E851D-0FA5-5374-21AB-C2475FD69C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41161" y="4917320"/>
            <a:ext cx="5123587" cy="1688807"/>
          </a:xfrm>
          <a:prstGeom prst="rect">
            <a:avLst/>
          </a:prstGeom>
        </p:spPr>
      </p:pic>
      <p:pic>
        <p:nvPicPr>
          <p:cNvPr id="8" name="Picture 7">
            <a:extLst>
              <a:ext uri="{FF2B5EF4-FFF2-40B4-BE49-F238E27FC236}">
                <a16:creationId xmlns="" xmlns:a16="http://schemas.microsoft.com/office/drawing/2014/main" id="{194FCDC3-DC6C-86F3-E7D9-4B138C1BA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06580" y="4617483"/>
            <a:ext cx="2756517" cy="2061446"/>
          </a:xfrm>
          <a:prstGeom prst="rect">
            <a:avLst/>
          </a:prstGeom>
        </p:spPr>
      </p:pic>
      <p:sp>
        <p:nvSpPr>
          <p:cNvPr id="9" name="Title 1">
            <a:extLst>
              <a:ext uri="{FF2B5EF4-FFF2-40B4-BE49-F238E27FC236}">
                <a16:creationId xmlns="" xmlns:a16="http://schemas.microsoft.com/office/drawing/2014/main" id="{8D95C99D-9B82-BFCB-06DA-066FAF510A60}"/>
              </a:ext>
            </a:extLst>
          </p:cNvPr>
          <p:cNvSpPr txBox="1">
            <a:spLocks/>
          </p:cNvSpPr>
          <p:nvPr/>
        </p:nvSpPr>
        <p:spPr>
          <a:xfrm>
            <a:off x="1053852" y="251873"/>
            <a:ext cx="6408712"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Results and predication</a:t>
            </a:r>
          </a:p>
        </p:txBody>
      </p:sp>
      <p:sp>
        <p:nvSpPr>
          <p:cNvPr id="11" name="TextBox 10">
            <a:extLst>
              <a:ext uri="{FF2B5EF4-FFF2-40B4-BE49-F238E27FC236}">
                <a16:creationId xmlns="" xmlns:a16="http://schemas.microsoft.com/office/drawing/2014/main" id="{88F77500-B585-E859-1CC0-6CB19A2CBE3E}"/>
              </a:ext>
            </a:extLst>
          </p:cNvPr>
          <p:cNvSpPr txBox="1"/>
          <p:nvPr/>
        </p:nvSpPr>
        <p:spPr>
          <a:xfrm>
            <a:off x="1053852" y="4401114"/>
            <a:ext cx="4104456" cy="369332"/>
          </a:xfrm>
          <a:prstGeom prst="rect">
            <a:avLst/>
          </a:prstGeom>
          <a:noFill/>
        </p:spPr>
        <p:txBody>
          <a:bodyPr wrap="square">
            <a:spAutoFit/>
          </a:bodyPr>
          <a:lstStyle/>
          <a:p>
            <a:pPr marL="0" indent="0">
              <a:buFont typeface="Arial" pitchFamily="34" charset="0"/>
              <a:buNone/>
            </a:pPr>
            <a:r>
              <a:rPr lang="en-US" sz="1800" b="1" u="sng" dirty="0">
                <a:solidFill>
                  <a:schemeClr val="bg1"/>
                </a:solidFill>
                <a:latin typeface="Times New Roman" panose="02020603050405020304" pitchFamily="18" charset="0"/>
                <a:cs typeface="Times New Roman" panose="02020603050405020304" pitchFamily="18" charset="0"/>
              </a:rPr>
              <a:t>PREDICTION WITH TEST DATA</a:t>
            </a: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 xmlns:a16="http://schemas.microsoft.com/office/drawing/2014/main" id="{87E595D0-7C6F-F5CA-B5B0-8295399264CD}"/>
              </a:ext>
            </a:extLst>
          </p:cNvPr>
          <p:cNvSpPr>
            <a:spLocks noGrp="1"/>
          </p:cNvSpPr>
          <p:nvPr>
            <p:ph sz="quarter" idx="13"/>
          </p:nvPr>
        </p:nvSpPr>
        <p:spPr>
          <a:xfrm>
            <a:off x="333772" y="1628800"/>
            <a:ext cx="10801200" cy="4351338"/>
          </a:xfrm>
        </p:spPr>
        <p:txBody>
          <a:bodyPr>
            <a:normAutofit/>
          </a:bodyPr>
          <a:lstStyle/>
          <a:p>
            <a:pPr algn="just">
              <a:lnSpc>
                <a:spcPct val="200000"/>
              </a:lnSpc>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In this project, we have explored the Gender and Age Prediction image classification using UTK Face dataset. This is a deep learning project to learn image classification and regression using feature extraction techniques and visualize the results through different plots.</a:t>
            </a:r>
          </a:p>
          <a:p>
            <a:pPr algn="just">
              <a:lnSpc>
                <a:spcPct val="200000"/>
              </a:lnSpc>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Training the model by increasing the no. of epochs can give better and more accurate results.</a:t>
            </a:r>
          </a:p>
          <a:p>
            <a:pPr algn="just">
              <a:lnSpc>
                <a:spcPct val="200000"/>
              </a:lnSpc>
              <a:buFont typeface="Wingdings" panose="05000000000000000000" pitchFamily="2" charset="2"/>
              <a:buChar char="§"/>
            </a:pPr>
            <a:r>
              <a:rPr lang="en-US" sz="1600" b="0" i="0" dirty="0">
                <a:effectLst/>
                <a:latin typeface="Times New Roman" panose="02020603050405020304" pitchFamily="18" charset="0"/>
                <a:cs typeface="Times New Roman" panose="02020603050405020304" pitchFamily="18" charset="0"/>
              </a:rPr>
              <a:t>The no. of layers of the model can be increased to process large dataset.</a:t>
            </a:r>
          </a:p>
        </p:txBody>
      </p:sp>
      <p:sp>
        <p:nvSpPr>
          <p:cNvPr id="9" name="Title 1">
            <a:extLst>
              <a:ext uri="{FF2B5EF4-FFF2-40B4-BE49-F238E27FC236}">
                <a16:creationId xmlns="" xmlns:a16="http://schemas.microsoft.com/office/drawing/2014/main" id="{69130722-6316-D33B-2D45-81B41B072676}"/>
              </a:ext>
            </a:extLst>
          </p:cNvPr>
          <p:cNvSpPr txBox="1">
            <a:spLocks/>
          </p:cNvSpPr>
          <p:nvPr/>
        </p:nvSpPr>
        <p:spPr>
          <a:xfrm>
            <a:off x="333772" y="590548"/>
            <a:ext cx="7776864"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Conclusion and future scope</a:t>
            </a:r>
          </a:p>
        </p:txBody>
      </p:sp>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F4BC5C64-B940-45E8-D2D9-B0FBDB0479D8}"/>
              </a:ext>
            </a:extLst>
          </p:cNvPr>
          <p:cNvSpPr txBox="1"/>
          <p:nvPr/>
        </p:nvSpPr>
        <p:spPr>
          <a:xfrm>
            <a:off x="4339330" y="1470986"/>
            <a:ext cx="2835089" cy="584775"/>
          </a:xfrm>
          <a:prstGeom prst="rect">
            <a:avLst/>
          </a:prstGeom>
          <a:noFill/>
        </p:spPr>
        <p:txBody>
          <a:bodyPr wrap="square">
            <a:spAutoFit/>
          </a:bodyPr>
          <a:lstStyle/>
          <a:p>
            <a:r>
              <a:rPr lang="en-US" sz="3200" b="1" dirty="0">
                <a:solidFill>
                  <a:srgbClr val="FFFF00"/>
                </a:solidFill>
                <a:latin typeface="Times New Roman" panose="02020603050405020304" pitchFamily="18" charset="0"/>
                <a:cs typeface="Times New Roman" panose="02020603050405020304" pitchFamily="18" charset="0"/>
              </a:rPr>
              <a:t>THANK</a:t>
            </a:r>
            <a:r>
              <a:rPr lang="en-US" sz="3100" b="1" dirty="0">
                <a:solidFill>
                  <a:srgbClr val="FFFF00"/>
                </a:solidFill>
                <a:latin typeface="Times New Roman" panose="02020603050405020304" pitchFamily="18" charset="0"/>
                <a:cs typeface="Times New Roman" panose="02020603050405020304" pitchFamily="18" charset="0"/>
              </a:rPr>
              <a:t> YOU </a:t>
            </a:r>
            <a:endParaRPr lang="en-IN" sz="3100" dirty="0">
              <a:solidFill>
                <a:srgbClr val="FFFF00"/>
              </a:solidFill>
            </a:endParaRPr>
          </a:p>
        </p:txBody>
      </p:sp>
      <p:sp>
        <p:nvSpPr>
          <p:cNvPr id="8" name="TextBox 7">
            <a:extLst>
              <a:ext uri="{FF2B5EF4-FFF2-40B4-BE49-F238E27FC236}">
                <a16:creationId xmlns="" xmlns:a16="http://schemas.microsoft.com/office/drawing/2014/main" id="{714D25CC-A354-382F-BC58-EDF1F58DD997}"/>
              </a:ext>
            </a:extLst>
          </p:cNvPr>
          <p:cNvSpPr txBox="1"/>
          <p:nvPr/>
        </p:nvSpPr>
        <p:spPr>
          <a:xfrm>
            <a:off x="2422004" y="2191872"/>
            <a:ext cx="6669742" cy="2308324"/>
          </a:xfrm>
          <a:prstGeom prst="rect">
            <a:avLst/>
          </a:prstGeom>
          <a:noFill/>
        </p:spPr>
        <p:txBody>
          <a:bodyPr wrap="square">
            <a:spAutoFit/>
          </a:bodyPr>
          <a:lstStyle/>
          <a:p>
            <a:pPr algn="ctr">
              <a:lnSpc>
                <a:spcPct val="150000"/>
              </a:lnSpc>
            </a:pPr>
            <a:r>
              <a:rPr lang="en-US" sz="2400" b="1" u="sng" dirty="0">
                <a:solidFill>
                  <a:schemeClr val="bg1"/>
                </a:solidFill>
                <a:latin typeface="Times New Roman" panose="02020603050405020304" pitchFamily="18" charset="0"/>
                <a:cs typeface="Times New Roman" panose="02020603050405020304" pitchFamily="18" charset="0"/>
              </a:rPr>
              <a:t>PERSONAL INFO</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Name: </a:t>
            </a:r>
            <a:r>
              <a:rPr lang="en-US" sz="2400" dirty="0" err="1" smtClean="0">
                <a:latin typeface="Times New Roman" panose="02020603050405020304" pitchFamily="18" charset="0"/>
                <a:cs typeface="Times New Roman" panose="02020603050405020304" pitchFamily="18" charset="0"/>
              </a:rPr>
              <a:t>Ihjas</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Muhammed</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Mobile: </a:t>
            </a:r>
            <a:r>
              <a:rPr lang="en-US" sz="2400" dirty="0" smtClean="0">
                <a:latin typeface="Times New Roman" panose="02020603050405020304" pitchFamily="18" charset="0"/>
                <a:cs typeface="Times New Roman" panose="02020603050405020304" pitchFamily="18" charset="0"/>
              </a:rPr>
              <a:t>9496526314</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Email: </a:t>
            </a:r>
            <a:r>
              <a:rPr lang="en-US" dirty="0" smtClean="0">
                <a:latin typeface="Times New Roman" panose="02020603050405020304" pitchFamily="18" charset="0"/>
                <a:cs typeface="Times New Roman" panose="02020603050405020304" pitchFamily="18" charset="0"/>
              </a:rPr>
              <a:t>ihasmhd</a:t>
            </a:r>
            <a:r>
              <a:rPr lang="en-US" sz="2400" dirty="0" smtClean="0">
                <a:latin typeface="Times New Roman" panose="02020603050405020304" pitchFamily="18" charset="0"/>
                <a:cs typeface="Times New Roman" panose="02020603050405020304" pitchFamily="18" charset="0"/>
              </a:rPr>
              <a:t>@gmail.com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BD2FC605-92B9-87B6-3D14-BD6E4C168210}"/>
              </a:ext>
            </a:extLst>
          </p:cNvPr>
          <p:cNvSpPr>
            <a:spLocks noGrp="1"/>
          </p:cNvSpPr>
          <p:nvPr>
            <p:ph idx="1"/>
          </p:nvPr>
        </p:nvSpPr>
        <p:spPr>
          <a:xfrm>
            <a:off x="261764" y="1484784"/>
            <a:ext cx="10945216" cy="4608512"/>
          </a:xfrm>
        </p:spPr>
        <p:txBody>
          <a:bodyPr>
            <a:noAutofit/>
          </a:bodyPr>
          <a:lstStyle/>
          <a:p>
            <a:pPr algn="just">
              <a:lnSpc>
                <a:spcPct val="170000"/>
              </a:lnSpc>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As we know, as every person has different facial features. Humans can recognize easily but for computers it is comparatively a difficult task so here we have used neural network approach where the machine will learn on itself by gaining experiences and the accuracy will increase based upon experience it gains.</a:t>
            </a:r>
          </a:p>
          <a:p>
            <a:pPr algn="just">
              <a:lnSpc>
                <a:spcPct val="170000"/>
              </a:lnSpc>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Gender and Age Prediction system is working of a machine to train itself so that it can analyze and predict the gender and age of the given images.</a:t>
            </a:r>
          </a:p>
          <a:p>
            <a:pPr algn="just">
              <a:lnSpc>
                <a:spcPct val="170000"/>
              </a:lnSpc>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The goal of our work is to create a model that will be able to analyze and classify the individuals in the images as male or female and predict their age.</a:t>
            </a:r>
          </a:p>
          <a:p>
            <a:pPr algn="just">
              <a:lnSpc>
                <a:spcPct val="170000"/>
              </a:lnSpc>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We apply the Gender and Age Prediction System on UTK Face Dataset.</a:t>
            </a:r>
          </a:p>
          <a:p>
            <a:pPr algn="just">
              <a:lnSpc>
                <a:spcPct val="170000"/>
              </a:lnSpc>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Here we use Both Classification(Gender Classification) and Regression(Age Prediction).</a:t>
            </a:r>
          </a:p>
          <a:p>
            <a:pPr marL="457200" indent="-332105" algn="just">
              <a:lnSpc>
                <a:spcPct val="80000"/>
              </a:lnSpc>
              <a:spcBef>
                <a:spcPts val="0"/>
              </a:spcBef>
              <a:buClr>
                <a:schemeClr val="dk1"/>
              </a:buClr>
              <a:buSzPts val="1630"/>
              <a:buFont typeface="Wingdings" panose="05000000000000000000" pitchFamily="2" charset="2"/>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lvl="0" indent="-332105" algn="just" rtl="0">
              <a:lnSpc>
                <a:spcPct val="80000"/>
              </a:lnSpc>
              <a:spcBef>
                <a:spcPts val="0"/>
              </a:spcBef>
              <a:spcAft>
                <a:spcPts val="0"/>
              </a:spcAft>
              <a:buClr>
                <a:schemeClr val="dk1"/>
              </a:buClr>
              <a:buSzPts val="1630"/>
              <a:buFont typeface="Wingdings" panose="05000000000000000000" pitchFamily="2" charset="2"/>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algn="just">
              <a:buFont typeface="Wingdings" panose="05000000000000000000" pitchFamily="2" charset="2"/>
              <a:buChar char="§"/>
            </a:pPr>
            <a:endParaRPr lang="en-US" sz="1600" dirty="0">
              <a:solidFill>
                <a:schemeClr val="dk1"/>
              </a:solidFill>
              <a:latin typeface="Times New Roman" panose="02020603050405020304" pitchFamily="18" charset="0"/>
              <a:ea typeface="Calibri"/>
              <a:cs typeface="Times New Roman" panose="02020603050405020304" pitchFamily="18" charset="0"/>
              <a:sym typeface="Calibri"/>
            </a:endParaRPr>
          </a:p>
          <a:p>
            <a:pPr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 xmlns:a16="http://schemas.microsoft.com/office/drawing/2014/main" id="{3307A479-221B-48DB-CF1A-C213091D8D8D}"/>
              </a:ext>
            </a:extLst>
          </p:cNvPr>
          <p:cNvSpPr txBox="1">
            <a:spLocks/>
          </p:cNvSpPr>
          <p:nvPr/>
        </p:nvSpPr>
        <p:spPr>
          <a:xfrm>
            <a:off x="333772" y="548680"/>
            <a:ext cx="4680520"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8">
            <a:extLst>
              <a:ext uri="{FF2B5EF4-FFF2-40B4-BE49-F238E27FC236}">
                <a16:creationId xmlns="" xmlns:a16="http://schemas.microsoft.com/office/drawing/2014/main" id="{939A8898-8505-65EB-17D2-A1C0E36FE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70676" y="1628800"/>
            <a:ext cx="3718149" cy="3218354"/>
          </a:xfrm>
        </p:spPr>
      </p:pic>
      <p:sp>
        <p:nvSpPr>
          <p:cNvPr id="11" name="Content Placeholder 9">
            <a:extLst>
              <a:ext uri="{FF2B5EF4-FFF2-40B4-BE49-F238E27FC236}">
                <a16:creationId xmlns="" xmlns:a16="http://schemas.microsoft.com/office/drawing/2014/main" id="{AB1B2336-9B3F-3437-7B6A-8A487AF84AE3}"/>
              </a:ext>
            </a:extLst>
          </p:cNvPr>
          <p:cNvSpPr txBox="1">
            <a:spLocks/>
          </p:cNvSpPr>
          <p:nvPr/>
        </p:nvSpPr>
        <p:spPr>
          <a:xfrm>
            <a:off x="1053852" y="1196752"/>
            <a:ext cx="7344816" cy="5112568"/>
          </a:xfrm>
          <a:prstGeom prst="rect">
            <a:avLst/>
          </a:prstGeom>
        </p:spPr>
        <p:txBody>
          <a:bodyPr>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UTK Face dataset is a large-scale face dataset with long age span (range from 0 to 116 years old).</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dataset consists of over 20,000 face images with annotations of age, gender, and ethnicity.</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images cover large variation in pose, facial expression, illumination, occlusion, resolution, etc.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Images are labelled by age, gender, and ethnicity</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objective of the project is to detect gender and age using facial images. Convolutional Neural Network is used to classify the images. There are 2 output types namely, gender(M or F) and age.</a:t>
            </a:r>
          </a:p>
          <a:p>
            <a:pPr algn="just">
              <a:lnSpc>
                <a:spcPct val="150000"/>
              </a:lnSpc>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A sample of dataset is given aside.</a:t>
            </a:r>
          </a:p>
          <a:p>
            <a:pPr algn="just">
              <a:lnSpc>
                <a:spcPct val="15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 xmlns:a16="http://schemas.microsoft.com/office/drawing/2014/main" id="{104C51C4-AB40-C512-9796-27AE53CE5663}"/>
              </a:ext>
            </a:extLst>
          </p:cNvPr>
          <p:cNvSpPr txBox="1">
            <a:spLocks/>
          </p:cNvSpPr>
          <p:nvPr/>
        </p:nvSpPr>
        <p:spPr>
          <a:xfrm>
            <a:off x="1053852" y="356190"/>
            <a:ext cx="2016224"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DATASET</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8">
            <a:extLst>
              <a:ext uri="{FF2B5EF4-FFF2-40B4-BE49-F238E27FC236}">
                <a16:creationId xmlns="" xmlns:a16="http://schemas.microsoft.com/office/drawing/2014/main" id="{2854F224-DD85-8FA6-1205-25CCBA3C5345}"/>
              </a:ext>
            </a:extLst>
          </p:cNvPr>
          <p:cNvSpPr txBox="1">
            <a:spLocks/>
          </p:cNvSpPr>
          <p:nvPr/>
        </p:nvSpPr>
        <p:spPr>
          <a:xfrm>
            <a:off x="1053852" y="1340768"/>
            <a:ext cx="6048672" cy="4351338"/>
          </a:xfrm>
          <a:prstGeom prst="rect">
            <a:avLst/>
          </a:prstGeom>
        </p:spPr>
        <p:txBody>
          <a:bodyPr vert="horz" lIns="121899" tIns="60949" rIns="121899" bIns="60949" rtlCol="0" anchor="t">
            <a:normAutofit lnSpcReduction="10000"/>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marL="582295" indent="-457200">
              <a:lnSpc>
                <a:spcPct val="150000"/>
              </a:lnSpc>
              <a:buClr>
                <a:schemeClr val="tx1"/>
              </a:buClr>
              <a:buFont typeface="Wingdings" panose="05000000000000000000" pitchFamily="2" charset="2"/>
              <a:buChar char="§"/>
            </a:pP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CONVOLUTIONAL NEURAL NETWORK</a:t>
            </a:r>
          </a:p>
          <a:p>
            <a:pPr>
              <a:lnSpc>
                <a:spcPct val="150000"/>
              </a:lnSpc>
              <a:buClr>
                <a:schemeClr val="tx1"/>
              </a:buClr>
              <a:buFont typeface="Wingdings" panose="05000000000000000000" pitchFamily="2" charset="2"/>
              <a:buChar char="§"/>
            </a:pPr>
            <a:endParaRPr lang="en-US" sz="1600" dirty="0">
              <a:solidFill>
                <a:schemeClr val="tx1"/>
              </a:solidFill>
              <a:latin typeface="Times New Roman" panose="02020603050405020304" pitchFamily="18" charset="0"/>
              <a:ea typeface="Calibri"/>
              <a:cs typeface="Times New Roman" panose="02020603050405020304" pitchFamily="18" charset="0"/>
              <a:sym typeface="Calibri"/>
            </a:endParaRPr>
          </a:p>
          <a:p>
            <a:pPr marL="582295" indent="-457200">
              <a:lnSpc>
                <a:spcPct val="150000"/>
              </a:lnSpc>
              <a:buClr>
                <a:schemeClr val="tx1"/>
              </a:buClr>
              <a:buFont typeface="Wingdings" panose="05000000000000000000" pitchFamily="2" charset="2"/>
              <a:buChar char="§"/>
            </a:pP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STRUCTURE OF CONVOLUTION NEURAL NETWORK</a:t>
            </a:r>
          </a:p>
          <a:p>
            <a:pPr>
              <a:lnSpc>
                <a:spcPct val="150000"/>
              </a:lnSpc>
              <a:buClr>
                <a:schemeClr val="tx1"/>
              </a:buClr>
              <a:buFont typeface="Wingdings" panose="05000000000000000000" pitchFamily="2" charset="2"/>
              <a:buChar char="§"/>
            </a:pPr>
            <a:endParaRPr lang="en-US" sz="1600" dirty="0">
              <a:solidFill>
                <a:schemeClr val="tx1"/>
              </a:solidFill>
              <a:latin typeface="Times New Roman" panose="02020603050405020304" pitchFamily="18" charset="0"/>
              <a:ea typeface="Calibri"/>
              <a:cs typeface="Times New Roman" panose="02020603050405020304" pitchFamily="18" charset="0"/>
              <a:sym typeface="Calibri"/>
            </a:endParaRPr>
          </a:p>
          <a:p>
            <a:pPr marL="582295" indent="-457200">
              <a:lnSpc>
                <a:spcPct val="150000"/>
              </a:lnSpc>
              <a:buClr>
                <a:schemeClr val="tx1"/>
              </a:buClr>
              <a:buFont typeface="Wingdings" panose="05000000000000000000" pitchFamily="2" charset="2"/>
              <a:buChar char="§"/>
            </a:pP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METHODOLOGY</a:t>
            </a:r>
          </a:p>
          <a:p>
            <a:pPr>
              <a:lnSpc>
                <a:spcPct val="150000"/>
              </a:lnSpc>
              <a:buClr>
                <a:schemeClr val="tx1"/>
              </a:buClr>
              <a:buFont typeface="Wingdings" panose="05000000000000000000" pitchFamily="2" charset="2"/>
              <a:buChar char="§"/>
            </a:pPr>
            <a:endParaRPr lang="en-US" sz="1600" dirty="0">
              <a:solidFill>
                <a:schemeClr val="tx1"/>
              </a:solidFill>
              <a:latin typeface="Times New Roman" panose="02020603050405020304" pitchFamily="18" charset="0"/>
              <a:ea typeface="Calibri"/>
              <a:cs typeface="Times New Roman" panose="02020603050405020304" pitchFamily="18" charset="0"/>
              <a:sym typeface="Calibri"/>
            </a:endParaRPr>
          </a:p>
          <a:p>
            <a:pPr marL="582295" indent="-457200">
              <a:lnSpc>
                <a:spcPct val="150000"/>
              </a:lnSpc>
              <a:buClr>
                <a:schemeClr val="tx1"/>
              </a:buClr>
              <a:buFont typeface="Wingdings" panose="05000000000000000000" pitchFamily="2" charset="2"/>
              <a:buChar char="§"/>
            </a:pP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TRAINING OF MODEL.</a:t>
            </a:r>
          </a:p>
          <a:p>
            <a:pPr marL="914400" indent="-457200">
              <a:lnSpc>
                <a:spcPct val="150000"/>
              </a:lnSpc>
              <a:buClr>
                <a:schemeClr val="tx1"/>
              </a:buClr>
              <a:buFont typeface="Wingdings" panose="05000000000000000000" pitchFamily="2" charset="2"/>
              <a:buChar char="§"/>
            </a:pPr>
            <a:endParaRPr lang="en-US" sz="1600" dirty="0">
              <a:solidFill>
                <a:schemeClr val="tx1"/>
              </a:solidFill>
              <a:latin typeface="Times New Roman" panose="02020603050405020304" pitchFamily="18" charset="0"/>
              <a:ea typeface="Calibri"/>
              <a:cs typeface="Times New Roman" panose="02020603050405020304" pitchFamily="18" charset="0"/>
              <a:sym typeface="Calibri"/>
            </a:endParaRPr>
          </a:p>
          <a:p>
            <a:pPr marL="582295" indent="-457200">
              <a:lnSpc>
                <a:spcPct val="150000"/>
              </a:lnSpc>
              <a:buClr>
                <a:schemeClr val="tx1"/>
              </a:buClr>
              <a:buFont typeface="Wingdings" panose="05000000000000000000" pitchFamily="2" charset="2"/>
              <a:buChar char="§"/>
            </a:pP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RESULT</a:t>
            </a:r>
          </a:p>
          <a:p>
            <a:pPr>
              <a:lnSpc>
                <a:spcPct val="150000"/>
              </a:lnSpc>
              <a:buClr>
                <a:schemeClr val="tx1"/>
              </a:buClr>
              <a:buFont typeface="Wingdings" panose="05000000000000000000" pitchFamily="2" charset="2"/>
              <a:buChar char="§"/>
            </a:pPr>
            <a:endParaRPr lang="en-US" sz="1600" dirty="0">
              <a:solidFill>
                <a:schemeClr val="tx1"/>
              </a:solidFill>
              <a:latin typeface="Times New Roman" panose="02020603050405020304" pitchFamily="18" charset="0"/>
              <a:ea typeface="Calibri"/>
              <a:cs typeface="Times New Roman" panose="02020603050405020304" pitchFamily="18" charset="0"/>
              <a:sym typeface="Calibri"/>
            </a:endParaRPr>
          </a:p>
          <a:p>
            <a:pPr marL="582295" indent="-457200">
              <a:lnSpc>
                <a:spcPct val="150000"/>
              </a:lnSpc>
              <a:buClr>
                <a:schemeClr val="tx1"/>
              </a:buClr>
              <a:buFont typeface="Wingdings" panose="05000000000000000000" pitchFamily="2" charset="2"/>
              <a:buChar char="§"/>
            </a:pPr>
            <a:r>
              <a:rPr lang="en-US" sz="1600" dirty="0">
                <a:solidFill>
                  <a:schemeClr val="tx1"/>
                </a:solidFill>
                <a:latin typeface="Times New Roman" panose="02020603050405020304" pitchFamily="18" charset="0"/>
                <a:ea typeface="Calibri"/>
                <a:cs typeface="Times New Roman" panose="02020603050405020304" pitchFamily="18" charset="0"/>
                <a:sym typeface="Calibri"/>
              </a:rPr>
              <a:t>CONCLUSION</a:t>
            </a:r>
          </a:p>
        </p:txBody>
      </p:sp>
      <p:sp>
        <p:nvSpPr>
          <p:cNvPr id="7" name="Title 1">
            <a:extLst>
              <a:ext uri="{FF2B5EF4-FFF2-40B4-BE49-F238E27FC236}">
                <a16:creationId xmlns="" xmlns:a16="http://schemas.microsoft.com/office/drawing/2014/main" id="{E3810ECF-AF8B-B876-3994-C7AA0BBAFF3E}"/>
              </a:ext>
            </a:extLst>
          </p:cNvPr>
          <p:cNvSpPr txBox="1">
            <a:spLocks/>
          </p:cNvSpPr>
          <p:nvPr/>
        </p:nvSpPr>
        <p:spPr>
          <a:xfrm>
            <a:off x="1076073" y="404664"/>
            <a:ext cx="2016224"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 xmlns:a16="http://schemas.microsoft.com/office/drawing/2014/main" id="{3F4845EB-7AD8-04EE-0D69-4296669A5AB8}"/>
              </a:ext>
            </a:extLst>
          </p:cNvPr>
          <p:cNvSpPr txBox="1">
            <a:spLocks/>
          </p:cNvSpPr>
          <p:nvPr/>
        </p:nvSpPr>
        <p:spPr>
          <a:xfrm>
            <a:off x="333772" y="1438817"/>
            <a:ext cx="10945216" cy="4351338"/>
          </a:xfrm>
          <a:prstGeom prst="rect">
            <a:avLst/>
          </a:prstGeom>
        </p:spPr>
        <p:txBody>
          <a:bodyPr vert="horz" lIns="121899" tIns="60949" rIns="121899" bIns="60949" rtlCol="0" anchor="t">
            <a:norm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marL="410845" indent="-285750" algn="just">
              <a:lnSpc>
                <a:spcPct val="170000"/>
              </a:lnSpc>
              <a:buClr>
                <a:schemeClr val="accent1">
                  <a:lumMod val="75000"/>
                </a:schemeClr>
              </a:buClr>
              <a:buFont typeface="Wingdings" panose="05000000000000000000" pitchFamily="2" charset="2"/>
              <a:buChar char="§"/>
            </a:pPr>
            <a:r>
              <a:rPr lang="en-US" sz="1600" cap="none" dirty="0">
                <a:solidFill>
                  <a:schemeClr val="tx1"/>
                </a:solidFill>
                <a:latin typeface="Times New Roman" panose="02020603050405020304" pitchFamily="18" charset="0"/>
                <a:ea typeface="Calibri"/>
                <a:cs typeface="Times New Roman" panose="02020603050405020304" pitchFamily="18" charset="0"/>
                <a:sym typeface="Calibri"/>
              </a:rPr>
              <a:t>Convolution neural network is a deep learning method which is broadly used for image classification, image recognition ,object detection etc.,</a:t>
            </a:r>
          </a:p>
          <a:p>
            <a:pPr marL="410845" indent="-285750" algn="just">
              <a:lnSpc>
                <a:spcPct val="170000"/>
              </a:lnSpc>
              <a:buClr>
                <a:schemeClr val="accent1">
                  <a:lumMod val="75000"/>
                </a:schemeClr>
              </a:buClr>
              <a:buFont typeface="Wingdings" panose="05000000000000000000" pitchFamily="2" charset="2"/>
              <a:buChar char="§"/>
            </a:pPr>
            <a:endParaRPr lang="en-US" sz="1600" cap="none" dirty="0">
              <a:solidFill>
                <a:schemeClr val="tx1"/>
              </a:solidFill>
              <a:latin typeface="Times New Roman" panose="02020603050405020304" pitchFamily="18" charset="0"/>
              <a:ea typeface="Calibri"/>
              <a:cs typeface="Times New Roman" panose="02020603050405020304" pitchFamily="18" charset="0"/>
              <a:sym typeface="Calibri"/>
            </a:endParaRPr>
          </a:p>
          <a:p>
            <a:pPr marL="410845" indent="-285750" algn="just">
              <a:lnSpc>
                <a:spcPct val="170000"/>
              </a:lnSpc>
              <a:buClr>
                <a:schemeClr val="accent1">
                  <a:lumMod val="75000"/>
                </a:schemeClr>
              </a:buClr>
              <a:buFont typeface="Wingdings" panose="05000000000000000000" pitchFamily="2" charset="2"/>
              <a:buChar char="§"/>
            </a:pPr>
            <a:r>
              <a:rPr lang="en-US" sz="1600" cap="none" dirty="0">
                <a:solidFill>
                  <a:schemeClr val="tx1"/>
                </a:solidFill>
                <a:latin typeface="Times New Roman" panose="02020603050405020304" pitchFamily="18" charset="0"/>
                <a:ea typeface="Calibri"/>
                <a:cs typeface="Times New Roman" panose="02020603050405020304" pitchFamily="18" charset="0"/>
                <a:sym typeface="Calibri"/>
              </a:rPr>
              <a:t>In this project, we will see how CNN's can be used for image classification and regression. For this, the model takes an image as input ,processes it and classifies it under a certain category. An image is collection of pixels, with features which specifies the height, width and the dimensions of the image.</a:t>
            </a:r>
          </a:p>
          <a:p>
            <a:pPr marL="410845" indent="-285750" algn="just">
              <a:lnSpc>
                <a:spcPct val="170000"/>
              </a:lnSpc>
              <a:buClr>
                <a:schemeClr val="accent1">
                  <a:lumMod val="75000"/>
                </a:schemeClr>
              </a:buClr>
              <a:buFont typeface="Wingdings" panose="05000000000000000000" pitchFamily="2" charset="2"/>
              <a:buChar char="§"/>
            </a:pPr>
            <a:endParaRPr lang="en-US" sz="1600" cap="none" dirty="0">
              <a:solidFill>
                <a:schemeClr val="tx1"/>
              </a:solidFill>
              <a:latin typeface="Times New Roman" panose="02020603050405020304" pitchFamily="18" charset="0"/>
              <a:ea typeface="Calibri"/>
              <a:cs typeface="Times New Roman" panose="02020603050405020304" pitchFamily="18" charset="0"/>
              <a:sym typeface="Calibri"/>
            </a:endParaRPr>
          </a:p>
          <a:p>
            <a:pPr marL="410845" indent="-285750" algn="just">
              <a:lnSpc>
                <a:spcPct val="170000"/>
              </a:lnSpc>
              <a:buClr>
                <a:schemeClr val="accent1">
                  <a:lumMod val="75000"/>
                </a:schemeClr>
              </a:buClr>
              <a:buFont typeface="Wingdings" panose="05000000000000000000" pitchFamily="2" charset="2"/>
              <a:buChar char="§"/>
            </a:pPr>
            <a:r>
              <a:rPr lang="en-US" sz="1600" cap="none" dirty="0">
                <a:solidFill>
                  <a:schemeClr val="tx1"/>
                </a:solidFill>
                <a:latin typeface="Times New Roman" panose="02020603050405020304" pitchFamily="18" charset="0"/>
                <a:ea typeface="Calibri"/>
                <a:cs typeface="Times New Roman" panose="02020603050405020304" pitchFamily="18" charset="0"/>
                <a:sym typeface="Calibri"/>
              </a:rPr>
              <a:t>For example- image with 6x6x3 dimensions signifies that it is an rgb (red, green, blue) color image while an image with dimensions 6x6x1 signifies a grayscale images.</a:t>
            </a:r>
          </a:p>
          <a:p>
            <a:pPr marL="457200" indent="-457200" algn="just">
              <a:lnSpc>
                <a:spcPct val="170000"/>
              </a:lnSpc>
              <a:buClr>
                <a:schemeClr val="accent1">
                  <a:lumMod val="75000"/>
                </a:schemeClr>
              </a:buCl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 xmlns:a16="http://schemas.microsoft.com/office/drawing/2014/main" id="{BC3C1424-E84A-5984-7C22-58FFA0DF78A5}"/>
              </a:ext>
            </a:extLst>
          </p:cNvPr>
          <p:cNvSpPr txBox="1">
            <a:spLocks/>
          </p:cNvSpPr>
          <p:nvPr/>
        </p:nvSpPr>
        <p:spPr>
          <a:xfrm>
            <a:off x="333772" y="580489"/>
            <a:ext cx="7704856"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CONVOLUTIONAL NEURAL NETWORK</a:t>
            </a:r>
          </a:p>
        </p:txBody>
      </p:sp>
    </p:spTree>
    <p:extLst>
      <p:ext uri="{BB962C8B-B14F-4D97-AF65-F5344CB8AC3E}">
        <p14:creationId xmlns:p14="http://schemas.microsoft.com/office/powerpoint/2010/main" val="544557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 xmlns:a16="http://schemas.microsoft.com/office/drawing/2014/main" id="{AF93573F-3781-4A96-FDF3-37756E1C8007}"/>
              </a:ext>
            </a:extLst>
          </p:cNvPr>
          <p:cNvSpPr txBox="1">
            <a:spLocks/>
          </p:cNvSpPr>
          <p:nvPr/>
        </p:nvSpPr>
        <p:spPr>
          <a:xfrm>
            <a:off x="1053852" y="251873"/>
            <a:ext cx="7704856"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CONVOLUTIONAL NEURAL NETWORK</a:t>
            </a:r>
          </a:p>
        </p:txBody>
      </p:sp>
      <p:sp>
        <p:nvSpPr>
          <p:cNvPr id="12" name="Content Placeholder 2">
            <a:extLst>
              <a:ext uri="{FF2B5EF4-FFF2-40B4-BE49-F238E27FC236}">
                <a16:creationId xmlns="" xmlns:a16="http://schemas.microsoft.com/office/drawing/2014/main" id="{54C85DF7-4A12-FF95-8E85-A697952C41B6}"/>
              </a:ext>
            </a:extLst>
          </p:cNvPr>
          <p:cNvSpPr>
            <a:spLocks noGrp="1"/>
          </p:cNvSpPr>
          <p:nvPr>
            <p:ph sz="half" idx="1"/>
          </p:nvPr>
        </p:nvSpPr>
        <p:spPr>
          <a:xfrm>
            <a:off x="1053852" y="1268760"/>
            <a:ext cx="6997942" cy="5193351"/>
          </a:xfrm>
        </p:spPr>
        <p:txBody>
          <a:bodyPr>
            <a:noAutofit/>
          </a:bodyPr>
          <a:lstStyle/>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In the figure, we have 4x4x3 RGB image which has been separated by its three color panels- RED,GREEN and BLUE. The height and width of image is 4. In grayscale image ,the color channels will be reduced to 1.</a:t>
            </a:r>
          </a:p>
          <a:p>
            <a:pPr marL="125095" lvl="0" indent="0" algn="just" rtl="0">
              <a:lnSpc>
                <a:spcPct val="150000"/>
              </a:lnSpc>
              <a:spcBef>
                <a:spcPts val="0"/>
              </a:spcBef>
              <a:spcAft>
                <a:spcPts val="0"/>
              </a:spcAft>
              <a:buClr>
                <a:schemeClr val="accent1">
                  <a:lumMod val="75000"/>
                </a:schemeClr>
              </a:buClr>
              <a:buNone/>
            </a:pPr>
            <a:endParaRPr lang="en-US" sz="1600" dirty="0">
              <a:latin typeface="Times New Roman" panose="02020603050405020304" pitchFamily="18" charset="0"/>
              <a:ea typeface="Calibri"/>
              <a:cs typeface="Times New Roman" panose="02020603050405020304" pitchFamily="18" charset="0"/>
              <a:sym typeface="Calibri"/>
            </a:endParaRPr>
          </a:p>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There are a number of such color spaces for images such as Greyscale, RGB, HSV , CMYK etc.,</a:t>
            </a:r>
          </a:p>
          <a:p>
            <a:pPr marL="125095" lvl="0" indent="0" algn="just" rtl="0">
              <a:lnSpc>
                <a:spcPct val="150000"/>
              </a:lnSpc>
              <a:spcBef>
                <a:spcPts val="0"/>
              </a:spcBef>
              <a:spcAft>
                <a:spcPts val="0"/>
              </a:spcAft>
              <a:buClr>
                <a:schemeClr val="accent1">
                  <a:lumMod val="75000"/>
                </a:schemeClr>
              </a:buClr>
              <a:buNone/>
            </a:pPr>
            <a:endParaRPr lang="en-US" sz="1600" dirty="0">
              <a:latin typeface="Times New Roman" panose="02020603050405020304" pitchFamily="18" charset="0"/>
              <a:ea typeface="Calibri"/>
              <a:cs typeface="Times New Roman" panose="02020603050405020304" pitchFamily="18" charset="0"/>
              <a:sym typeface="Calibri"/>
            </a:endParaRPr>
          </a:p>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In the CNN model , the training and testing of the input image is performed by passing the image through a series of convolution layers with filters. These filters are also known as kernels.</a:t>
            </a:r>
          </a:p>
          <a:p>
            <a:pPr marL="125095" lvl="0" indent="0" algn="just" rtl="0">
              <a:lnSpc>
                <a:spcPct val="150000"/>
              </a:lnSpc>
              <a:spcBef>
                <a:spcPts val="0"/>
              </a:spcBef>
              <a:spcAft>
                <a:spcPts val="0"/>
              </a:spcAft>
              <a:buClr>
                <a:schemeClr val="accent1">
                  <a:lumMod val="75000"/>
                </a:schemeClr>
              </a:buClr>
              <a:buNone/>
            </a:pPr>
            <a:endParaRPr lang="en-US" sz="1600" dirty="0">
              <a:latin typeface="Times New Roman" panose="02020603050405020304" pitchFamily="18" charset="0"/>
              <a:ea typeface="Calibri"/>
              <a:cs typeface="Times New Roman" panose="02020603050405020304" pitchFamily="18" charset="0"/>
              <a:sym typeface="Calibri"/>
            </a:endParaRPr>
          </a:p>
          <a:p>
            <a:pPr marL="457200" lvl="0" indent="-332105" algn="just" rtl="0">
              <a:lnSpc>
                <a:spcPct val="150000"/>
              </a:lnSpc>
              <a:spcBef>
                <a:spcPts val="0"/>
              </a:spcBef>
              <a:spcAft>
                <a:spcPts val="0"/>
              </a:spcAft>
              <a:buClr>
                <a:schemeClr val="accent1">
                  <a:lumMod val="75000"/>
                </a:schemeClr>
              </a:buClr>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This is followed by the pooling layers for feature extraction ,the dense layers and finally ‘SoftMax’ function is used for classifying the object within a probabilistic range of values of 0 to 1.</a:t>
            </a:r>
          </a:p>
          <a:p>
            <a:pPr algn="just">
              <a:lnSpc>
                <a:spcPct val="150000"/>
              </a:lnSpc>
              <a:buClr>
                <a:schemeClr val="accent1">
                  <a:lumMod val="75000"/>
                </a:schemeClr>
              </a:buCl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pic>
        <p:nvPicPr>
          <p:cNvPr id="13" name="Google Shape;88;p18">
            <a:extLst>
              <a:ext uri="{FF2B5EF4-FFF2-40B4-BE49-F238E27FC236}">
                <a16:creationId xmlns="" xmlns:a16="http://schemas.microsoft.com/office/drawing/2014/main" id="{25A4695D-94AE-1D3A-6DFB-D31236542CD4}"/>
              </a:ext>
            </a:extLst>
          </p:cNvPr>
          <p:cNvPicPr preferRelativeResize="0">
            <a:picLocks noGrp="1"/>
          </p:cNvPicPr>
          <p:nvPr>
            <p:ph sz="half" idx="2"/>
          </p:nvPr>
        </p:nvPicPr>
        <p:blipFill>
          <a:blip r:embed="rId3">
            <a:alphaModFix/>
          </a:blip>
          <a:stretch>
            <a:fillRect/>
          </a:stretch>
        </p:blipFill>
        <p:spPr>
          <a:xfrm>
            <a:off x="8182644" y="2132856"/>
            <a:ext cx="3778369" cy="3045125"/>
          </a:xfrm>
          <a:prstGeom prst="rect">
            <a:avLst/>
          </a:prstGeom>
          <a:noFill/>
          <a:ln w="19050" cap="flat" cmpd="sng">
            <a:solidFill>
              <a:srgbClr val="4A86E8"/>
            </a:solidFill>
            <a:prstDash val="solid"/>
            <a:round/>
            <a:headEnd type="none" w="sm" len="sm"/>
            <a:tailEnd type="none" w="sm" len="sm"/>
          </a:ln>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7">
            <a:extLst>
              <a:ext uri="{FF2B5EF4-FFF2-40B4-BE49-F238E27FC236}">
                <a16:creationId xmlns="" xmlns:a16="http://schemas.microsoft.com/office/drawing/2014/main" id="{42A45D55-6B39-3294-D960-82ECF1C2E2BD}"/>
              </a:ext>
            </a:extLst>
          </p:cNvPr>
          <p:cNvSpPr txBox="1">
            <a:spLocks/>
          </p:cNvSpPr>
          <p:nvPr/>
        </p:nvSpPr>
        <p:spPr>
          <a:xfrm>
            <a:off x="621804" y="1920952"/>
            <a:ext cx="10585176" cy="2038609"/>
          </a:xfrm>
          <a:prstGeom prst="rect">
            <a:avLst/>
          </a:prstGeom>
        </p:spPr>
        <p:txBody>
          <a:bodyPr>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457200" indent="-344805" algn="just">
              <a:lnSpc>
                <a:spcPct val="160000"/>
              </a:lnSpc>
              <a:spcBef>
                <a:spcPts val="0"/>
              </a:spcBef>
              <a:buClr>
                <a:schemeClr val="accent1">
                  <a:lumMod val="75000"/>
                </a:schemeClr>
              </a:buClr>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The convolution layer is first layer of CNN model architecture which starts to extract features from the input. The convolution layer operates with two inputs, One is the image matrix while the other being the filter or kernel.</a:t>
            </a:r>
          </a:p>
          <a:p>
            <a:pPr marL="398145" indent="-285750" algn="just">
              <a:lnSpc>
                <a:spcPct val="160000"/>
              </a:lnSpc>
              <a:spcBef>
                <a:spcPts val="0"/>
              </a:spcBef>
              <a:buClr>
                <a:schemeClr val="accent1">
                  <a:lumMod val="75000"/>
                </a:schemeClr>
              </a:buClr>
              <a:buFont typeface="Wingdings" panose="05000000000000000000" pitchFamily="2" charset="2"/>
              <a:buChar char="§"/>
            </a:pPr>
            <a:endParaRPr lang="en-US" sz="1600" dirty="0">
              <a:latin typeface="Times New Roman" panose="02020603050405020304" pitchFamily="18" charset="0"/>
              <a:ea typeface="Calibri"/>
              <a:cs typeface="Times New Roman" panose="02020603050405020304" pitchFamily="18" charset="0"/>
              <a:sym typeface="Calibri"/>
            </a:endParaRPr>
          </a:p>
          <a:p>
            <a:pPr marL="457200" indent="-344805" algn="just">
              <a:lnSpc>
                <a:spcPct val="160000"/>
              </a:lnSpc>
              <a:spcBef>
                <a:spcPts val="0"/>
              </a:spcBef>
              <a:buClr>
                <a:schemeClr val="accent1">
                  <a:lumMod val="75000"/>
                </a:schemeClr>
              </a:buClr>
              <a:buFont typeface="Wingdings" panose="05000000000000000000" pitchFamily="2" charset="2"/>
              <a:buChar char="§"/>
            </a:pPr>
            <a:r>
              <a:rPr lang="en-US" sz="1600" dirty="0">
                <a:latin typeface="Times New Roman" panose="02020603050405020304" pitchFamily="18" charset="0"/>
                <a:ea typeface="Calibri"/>
                <a:cs typeface="Times New Roman" panose="02020603050405020304" pitchFamily="18" charset="0"/>
                <a:sym typeface="Calibri"/>
              </a:rPr>
              <a:t>The convolution layer safeguards the relationship between the original image pixels by learning the features of the image using small square patches.</a:t>
            </a:r>
          </a:p>
          <a:p>
            <a:pPr algn="just">
              <a:lnSpc>
                <a:spcPct val="150000"/>
              </a:lnSpc>
              <a:buClr>
                <a:schemeClr val="accent1">
                  <a:lumMod val="75000"/>
                </a:schemeClr>
              </a:buCl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pic>
        <p:nvPicPr>
          <p:cNvPr id="13" name="Google Shape;96;p19">
            <a:extLst>
              <a:ext uri="{FF2B5EF4-FFF2-40B4-BE49-F238E27FC236}">
                <a16:creationId xmlns="" xmlns:a16="http://schemas.microsoft.com/office/drawing/2014/main" id="{8081815C-CD92-1D59-0BAB-86ECC5CC9E57}"/>
              </a:ext>
            </a:extLst>
          </p:cNvPr>
          <p:cNvPicPr preferRelativeResize="0">
            <a:picLocks/>
          </p:cNvPicPr>
          <p:nvPr/>
        </p:nvPicPr>
        <p:blipFill>
          <a:blip r:embed="rId2">
            <a:alphaModFix/>
          </a:blip>
          <a:stretch>
            <a:fillRect/>
          </a:stretch>
        </p:blipFill>
        <p:spPr>
          <a:xfrm>
            <a:off x="405780" y="4210757"/>
            <a:ext cx="3600400" cy="1594507"/>
          </a:xfrm>
          <a:prstGeom prst="rect">
            <a:avLst/>
          </a:prstGeom>
          <a:noFill/>
          <a:ln w="19050" cap="flat" cmpd="sng">
            <a:solidFill>
              <a:srgbClr val="4A86E8"/>
            </a:solidFill>
            <a:prstDash val="solid"/>
            <a:round/>
            <a:headEnd type="none" w="sm" len="sm"/>
            <a:tailEnd type="none" w="sm" len="sm"/>
          </a:ln>
        </p:spPr>
      </p:pic>
      <p:sp>
        <p:nvSpPr>
          <p:cNvPr id="14" name="Google Shape;94;p19">
            <a:extLst>
              <a:ext uri="{FF2B5EF4-FFF2-40B4-BE49-F238E27FC236}">
                <a16:creationId xmlns="" xmlns:a16="http://schemas.microsoft.com/office/drawing/2014/main" id="{7FDFB114-F345-E7FF-C8B0-0A83B37AB883}"/>
              </a:ext>
            </a:extLst>
          </p:cNvPr>
          <p:cNvSpPr txBox="1">
            <a:spLocks/>
          </p:cNvSpPr>
          <p:nvPr/>
        </p:nvSpPr>
        <p:spPr>
          <a:xfrm>
            <a:off x="477788" y="1362007"/>
            <a:ext cx="3386908" cy="55894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5295" indent="-342900">
              <a:spcBef>
                <a:spcPts val="0"/>
              </a:spcBef>
              <a:buClr>
                <a:schemeClr val="tx1"/>
              </a:buClr>
              <a:buSzPct val="100000"/>
              <a:buFont typeface="Wingdings" panose="05000000000000000000" pitchFamily="2" charset="2"/>
              <a:buChar char="Ø"/>
            </a:pPr>
            <a:r>
              <a:rPr lang="en-US" sz="1800" b="1" u="sng" dirty="0">
                <a:solidFill>
                  <a:schemeClr val="bg1"/>
                </a:solidFill>
                <a:latin typeface="Times New Roman" panose="02020603050405020304" pitchFamily="18" charset="0"/>
                <a:ea typeface="Calibri"/>
                <a:cs typeface="Times New Roman" panose="02020603050405020304" pitchFamily="18" charset="0"/>
                <a:sym typeface="Calibri"/>
              </a:rPr>
              <a:t>CONVOLUTION LAYER</a:t>
            </a:r>
          </a:p>
          <a:p>
            <a:pPr marL="742950" indent="-285750">
              <a:spcBef>
                <a:spcPts val="0"/>
              </a:spcBef>
              <a:buClr>
                <a:schemeClr val="tx1"/>
              </a:buClr>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a:spcBef>
                <a:spcPts val="0"/>
              </a:spcBef>
              <a:buClr>
                <a:schemeClr val="tx1"/>
              </a:buClr>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p:txBody>
      </p:sp>
      <p:sp>
        <p:nvSpPr>
          <p:cNvPr id="15" name="TextBox 14">
            <a:extLst>
              <a:ext uri="{FF2B5EF4-FFF2-40B4-BE49-F238E27FC236}">
                <a16:creationId xmlns="" xmlns:a16="http://schemas.microsoft.com/office/drawing/2014/main" id="{55E2DD88-1E98-21B1-32E5-460F10BFF25D}"/>
              </a:ext>
            </a:extLst>
          </p:cNvPr>
          <p:cNvSpPr txBox="1"/>
          <p:nvPr/>
        </p:nvSpPr>
        <p:spPr>
          <a:xfrm>
            <a:off x="4582244" y="4501211"/>
            <a:ext cx="6558077" cy="1525418"/>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ea typeface="Calibri"/>
                <a:cs typeface="Times New Roman" panose="02020603050405020304" pitchFamily="18" charset="0"/>
                <a:sym typeface="Calibri"/>
              </a:rPr>
              <a:t>In the figure, we have an image matrix of size 5x5 and a kernel size of 3x3.The image values are 0 and 1. Therefore to obtain a ‘Feature map’ we multiply the image matrix with the filter.</a:t>
            </a:r>
            <a:endParaRPr lang="en-US" sz="1600" b="1" dirty="0">
              <a:latin typeface="Times New Roman" panose="02020603050405020304" pitchFamily="18" charset="0"/>
              <a:ea typeface="Calibri"/>
              <a:cs typeface="Times New Roman" panose="02020603050405020304" pitchFamily="18" charset="0"/>
              <a:sym typeface="Calibri"/>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16" name="Title 1">
            <a:extLst>
              <a:ext uri="{FF2B5EF4-FFF2-40B4-BE49-F238E27FC236}">
                <a16:creationId xmlns="" xmlns:a16="http://schemas.microsoft.com/office/drawing/2014/main" id="{8E5BB02A-2108-FDFA-542E-11D6D9800C54}"/>
              </a:ext>
            </a:extLst>
          </p:cNvPr>
          <p:cNvSpPr txBox="1">
            <a:spLocks/>
          </p:cNvSpPr>
          <p:nvPr/>
        </p:nvSpPr>
        <p:spPr>
          <a:xfrm>
            <a:off x="405780" y="459088"/>
            <a:ext cx="7704856"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CONVOLUTIONAL NEURAL NETWORK</a:t>
            </a:r>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4;p19">
            <a:extLst>
              <a:ext uri="{FF2B5EF4-FFF2-40B4-BE49-F238E27FC236}">
                <a16:creationId xmlns="" xmlns:a16="http://schemas.microsoft.com/office/drawing/2014/main" id="{764C8C95-E88F-90B1-4C38-83D50135E440}"/>
              </a:ext>
            </a:extLst>
          </p:cNvPr>
          <p:cNvSpPr txBox="1">
            <a:spLocks/>
          </p:cNvSpPr>
          <p:nvPr/>
        </p:nvSpPr>
        <p:spPr>
          <a:xfrm>
            <a:off x="621804" y="1381293"/>
            <a:ext cx="3386908" cy="55894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5295" indent="-342900">
              <a:spcBef>
                <a:spcPts val="0"/>
              </a:spcBef>
              <a:buClr>
                <a:schemeClr val="tx1"/>
              </a:buClr>
              <a:buSzPct val="100000"/>
              <a:buFont typeface="Wingdings" panose="05000000000000000000" pitchFamily="2" charset="2"/>
              <a:buChar char="Ø"/>
            </a:pPr>
            <a:r>
              <a:rPr lang="en-US" sz="1800" b="1" u="sng" dirty="0">
                <a:solidFill>
                  <a:schemeClr val="bg1"/>
                </a:solidFill>
                <a:latin typeface="Times New Roman" panose="02020603050405020304" pitchFamily="18" charset="0"/>
                <a:ea typeface="Calibri"/>
                <a:cs typeface="Times New Roman" panose="02020603050405020304" pitchFamily="18" charset="0"/>
                <a:sym typeface="Calibri"/>
              </a:rPr>
              <a:t>POOLING  LAYER</a:t>
            </a:r>
          </a:p>
          <a:p>
            <a:pPr marL="742950" indent="-285750">
              <a:spcBef>
                <a:spcPts val="0"/>
              </a:spcBef>
              <a:buClr>
                <a:schemeClr val="tx1"/>
              </a:buClr>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a:spcBef>
                <a:spcPts val="0"/>
              </a:spcBef>
              <a:buClr>
                <a:schemeClr val="tx1"/>
              </a:buClr>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p:txBody>
      </p:sp>
      <p:sp>
        <p:nvSpPr>
          <p:cNvPr id="8" name="Title 1">
            <a:extLst>
              <a:ext uri="{FF2B5EF4-FFF2-40B4-BE49-F238E27FC236}">
                <a16:creationId xmlns="" xmlns:a16="http://schemas.microsoft.com/office/drawing/2014/main" id="{1FC3DA21-8E9C-82EE-B446-9BAC921CBF1F}"/>
              </a:ext>
            </a:extLst>
          </p:cNvPr>
          <p:cNvSpPr txBox="1">
            <a:spLocks/>
          </p:cNvSpPr>
          <p:nvPr/>
        </p:nvSpPr>
        <p:spPr>
          <a:xfrm>
            <a:off x="333772" y="462579"/>
            <a:ext cx="7704856"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CONVOLUTIONAL NEURAL NETWORK</a:t>
            </a:r>
          </a:p>
        </p:txBody>
      </p:sp>
      <p:sp>
        <p:nvSpPr>
          <p:cNvPr id="10" name="Content Placeholder 7">
            <a:extLst>
              <a:ext uri="{FF2B5EF4-FFF2-40B4-BE49-F238E27FC236}">
                <a16:creationId xmlns="" xmlns:a16="http://schemas.microsoft.com/office/drawing/2014/main" id="{556A44FB-96E7-9A7D-C32E-A9A22625F04D}"/>
              </a:ext>
            </a:extLst>
          </p:cNvPr>
          <p:cNvSpPr txBox="1">
            <a:spLocks/>
          </p:cNvSpPr>
          <p:nvPr/>
        </p:nvSpPr>
        <p:spPr>
          <a:xfrm>
            <a:off x="621804" y="1940238"/>
            <a:ext cx="10585176" cy="1920809"/>
          </a:xfrm>
          <a:prstGeom prst="rect">
            <a:avLst/>
          </a:prstGeom>
        </p:spPr>
        <p:txBody>
          <a:bodyPr>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125095" indent="0" algn="just">
              <a:lnSpc>
                <a:spcPct val="150000"/>
              </a:lnSpc>
              <a:spcBef>
                <a:spcPts val="0"/>
              </a:spcBef>
              <a:buClr>
                <a:schemeClr val="accent1">
                  <a:lumMod val="75000"/>
                </a:schemeClr>
              </a:buClr>
              <a:buNone/>
            </a:pPr>
            <a:r>
              <a:rPr lang="en-US" sz="1600" dirty="0">
                <a:latin typeface="Times New Roman" panose="02020603050405020304" pitchFamily="18" charset="0"/>
                <a:ea typeface="Calibri"/>
                <a:cs typeface="Times New Roman" panose="02020603050405020304" pitchFamily="18" charset="0"/>
                <a:sym typeface="Calibri"/>
              </a:rPr>
              <a:t>Pooling layer is another extremely significant feature of convolution neural networks. Pooling layer will resolve to reducing the number of parameters when the image are large.</a:t>
            </a:r>
          </a:p>
          <a:p>
            <a:pPr marL="125095" indent="0" algn="just">
              <a:lnSpc>
                <a:spcPct val="150000"/>
              </a:lnSpc>
              <a:spcBef>
                <a:spcPts val="0"/>
              </a:spcBef>
              <a:buClr>
                <a:schemeClr val="accent1">
                  <a:lumMod val="75000"/>
                </a:schemeClr>
              </a:buClr>
              <a:buNone/>
            </a:pPr>
            <a:r>
              <a:rPr lang="en-US" sz="1600" dirty="0">
                <a:latin typeface="Times New Roman" panose="02020603050405020304" pitchFamily="18" charset="0"/>
                <a:ea typeface="Calibri"/>
                <a:cs typeface="Times New Roman" panose="02020603050405020304" pitchFamily="18" charset="0"/>
                <a:sym typeface="Calibri"/>
              </a:rPr>
              <a:t>Pooling is also known as subsampling or down sampling which helps us to reduce the dimensionality of each feature map by leaving out trivial traits and retaining all the important information.</a:t>
            </a:r>
          </a:p>
          <a:p>
            <a:pPr>
              <a:lnSpc>
                <a:spcPct val="150000"/>
              </a:lnSpc>
              <a:buClr>
                <a:schemeClr val="accent1">
                  <a:lumMod val="75000"/>
                </a:schemeClr>
              </a:buCl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11" name="Google Shape;94;p19">
            <a:extLst>
              <a:ext uri="{FF2B5EF4-FFF2-40B4-BE49-F238E27FC236}">
                <a16:creationId xmlns="" xmlns:a16="http://schemas.microsoft.com/office/drawing/2014/main" id="{37EC9EF9-F63E-2B46-6BB4-2EA46516B491}"/>
              </a:ext>
            </a:extLst>
          </p:cNvPr>
          <p:cNvSpPr txBox="1">
            <a:spLocks/>
          </p:cNvSpPr>
          <p:nvPr/>
        </p:nvSpPr>
        <p:spPr>
          <a:xfrm>
            <a:off x="625551" y="3806158"/>
            <a:ext cx="4176464" cy="558945"/>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5295" indent="-342900">
              <a:spcBef>
                <a:spcPts val="0"/>
              </a:spcBef>
              <a:buClr>
                <a:schemeClr val="tx1"/>
              </a:buClr>
              <a:buSzPct val="100000"/>
              <a:buFont typeface="Wingdings" panose="05000000000000000000" pitchFamily="2" charset="2"/>
              <a:buChar char="Ø"/>
            </a:pPr>
            <a:r>
              <a:rPr lang="en-US" sz="1800" b="1" u="sng" dirty="0">
                <a:solidFill>
                  <a:schemeClr val="bg1"/>
                </a:solidFill>
                <a:latin typeface="Times New Roman" panose="02020603050405020304" pitchFamily="18" charset="0"/>
                <a:ea typeface="Calibri"/>
                <a:cs typeface="Times New Roman" panose="02020603050405020304" pitchFamily="18" charset="0"/>
                <a:sym typeface="Calibri"/>
              </a:rPr>
              <a:t>FULLY CONNECTED  LAYER</a:t>
            </a:r>
          </a:p>
          <a:p>
            <a:pPr marL="800100" indent="-342900">
              <a:spcBef>
                <a:spcPts val="0"/>
              </a:spcBef>
              <a:buClr>
                <a:schemeClr val="tx1"/>
              </a:buClr>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a:spcBef>
                <a:spcPts val="0"/>
              </a:spcBef>
              <a:buClr>
                <a:schemeClr val="tx1"/>
              </a:buClr>
              <a:buFont typeface="Wingdings" panose="05000000000000000000" pitchFamily="2" charset="2"/>
              <a:buChar char="Ø"/>
            </a:pPr>
            <a:endParaRPr lang="en-US" sz="1800" b="1"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p:txBody>
      </p:sp>
      <p:sp>
        <p:nvSpPr>
          <p:cNvPr id="12" name="Content Placeholder 7">
            <a:extLst>
              <a:ext uri="{FF2B5EF4-FFF2-40B4-BE49-F238E27FC236}">
                <a16:creationId xmlns="" xmlns:a16="http://schemas.microsoft.com/office/drawing/2014/main" id="{9F16ED02-440C-3FA9-D351-ADEFF834A510}"/>
              </a:ext>
            </a:extLst>
          </p:cNvPr>
          <p:cNvSpPr txBox="1">
            <a:spLocks/>
          </p:cNvSpPr>
          <p:nvPr/>
        </p:nvSpPr>
        <p:spPr>
          <a:xfrm>
            <a:off x="601924" y="4407621"/>
            <a:ext cx="10585176" cy="1920809"/>
          </a:xfrm>
          <a:prstGeom prst="rect">
            <a:avLst/>
          </a:prstGeom>
        </p:spPr>
        <p:txBody>
          <a:bodyPr>
            <a:no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125095" indent="0" algn="just">
              <a:lnSpc>
                <a:spcPct val="150000"/>
              </a:lnSpc>
              <a:spcBef>
                <a:spcPts val="0"/>
              </a:spcBef>
              <a:buClr>
                <a:schemeClr val="accent1">
                  <a:lumMod val="75000"/>
                </a:schemeClr>
              </a:buClr>
              <a:buNone/>
            </a:pPr>
            <a:r>
              <a:rPr lang="en-US" sz="1600" dirty="0">
                <a:latin typeface="Times New Roman" panose="02020603050405020304" pitchFamily="18" charset="0"/>
                <a:ea typeface="Calibri"/>
                <a:cs typeface="Times New Roman" panose="02020603050405020304" pitchFamily="18" charset="0"/>
                <a:sym typeface="Calibri"/>
              </a:rPr>
              <a:t>Every CNN architecture is provided with a fully connected layer of neurons at the end.</a:t>
            </a:r>
          </a:p>
          <a:p>
            <a:pPr marL="125095" indent="0" algn="just">
              <a:lnSpc>
                <a:spcPct val="150000"/>
              </a:lnSpc>
              <a:spcBef>
                <a:spcPts val="0"/>
              </a:spcBef>
              <a:buClr>
                <a:schemeClr val="accent1">
                  <a:lumMod val="75000"/>
                </a:schemeClr>
              </a:buClr>
              <a:buNone/>
            </a:pPr>
            <a:r>
              <a:rPr lang="en-US" sz="1600" dirty="0">
                <a:latin typeface="Times New Roman" panose="02020603050405020304" pitchFamily="18" charset="0"/>
                <a:ea typeface="Calibri"/>
                <a:cs typeface="Times New Roman" panose="02020603050405020304" pitchFamily="18" charset="0"/>
                <a:sym typeface="Calibri"/>
              </a:rPr>
              <a:t>As in CNN, neurons in a fully connected layer have fill connections to all activations in the previous layer and work similarly.</a:t>
            </a:r>
          </a:p>
          <a:p>
            <a:pPr marL="125095" indent="0" algn="just">
              <a:lnSpc>
                <a:spcPct val="150000"/>
              </a:lnSpc>
              <a:spcBef>
                <a:spcPts val="0"/>
              </a:spcBef>
              <a:buClr>
                <a:schemeClr val="accent1">
                  <a:lumMod val="75000"/>
                </a:schemeClr>
              </a:buClr>
              <a:buNone/>
            </a:pPr>
            <a:r>
              <a:rPr lang="en-US" sz="1600" dirty="0">
                <a:latin typeface="Times New Roman" panose="02020603050405020304" pitchFamily="18" charset="0"/>
                <a:ea typeface="Calibri"/>
                <a:cs typeface="Times New Roman" panose="02020603050405020304" pitchFamily="18" charset="0"/>
                <a:sym typeface="Calibri"/>
              </a:rPr>
              <a:t>After training , the feature vector from fully connected layer is used to classify images into distinct categories.</a:t>
            </a:r>
          </a:p>
          <a:p>
            <a:pPr marL="125095" indent="0" algn="just">
              <a:lnSpc>
                <a:spcPct val="150000"/>
              </a:lnSpc>
              <a:spcBef>
                <a:spcPts val="0"/>
              </a:spcBef>
              <a:buClr>
                <a:schemeClr val="accent1">
                  <a:lumMod val="75000"/>
                </a:schemeClr>
              </a:buClr>
              <a:buNone/>
            </a:pPr>
            <a:r>
              <a:rPr lang="en-US" sz="1600" dirty="0">
                <a:latin typeface="Times New Roman" panose="02020603050405020304" pitchFamily="18" charset="0"/>
                <a:ea typeface="Calibri"/>
                <a:cs typeface="Times New Roman" panose="02020603050405020304" pitchFamily="18" charset="0"/>
                <a:sym typeface="Calibri"/>
              </a:rPr>
              <a:t>Every activation unit in the next layer is coupled to all inputs from this layer.</a:t>
            </a:r>
          </a:p>
          <a:p>
            <a:pPr>
              <a:lnSpc>
                <a:spcPct val="150000"/>
              </a:lnSpc>
              <a:buClr>
                <a:schemeClr val="accent1">
                  <a:lumMod val="75000"/>
                </a:schemeClr>
              </a:buClr>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660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 xmlns:a16="http://schemas.microsoft.com/office/drawing/2014/main" id="{E6E873D0-423E-2C3F-296E-1E39BE1E6A32}"/>
              </a:ext>
            </a:extLst>
          </p:cNvPr>
          <p:cNvSpPr txBox="1">
            <a:spLocks/>
          </p:cNvSpPr>
          <p:nvPr/>
        </p:nvSpPr>
        <p:spPr>
          <a:xfrm>
            <a:off x="621804" y="350172"/>
            <a:ext cx="3528392" cy="85832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u="sng" dirty="0">
                <a:solidFill>
                  <a:schemeClr val="accent3"/>
                </a:solidFill>
                <a:latin typeface="Times New Roman" panose="02020603050405020304" pitchFamily="18" charset="0"/>
                <a:cs typeface="Times New Roman" panose="02020603050405020304" pitchFamily="18" charset="0"/>
              </a:rPr>
              <a:t>METHODOLOGY</a:t>
            </a:r>
          </a:p>
        </p:txBody>
      </p:sp>
      <p:sp>
        <p:nvSpPr>
          <p:cNvPr id="15" name="Content Placeholder 2">
            <a:extLst>
              <a:ext uri="{FF2B5EF4-FFF2-40B4-BE49-F238E27FC236}">
                <a16:creationId xmlns="" xmlns:a16="http://schemas.microsoft.com/office/drawing/2014/main" id="{A4395989-A3BB-0633-53BF-FE07ADDD21CE}"/>
              </a:ext>
            </a:extLst>
          </p:cNvPr>
          <p:cNvSpPr txBox="1">
            <a:spLocks/>
          </p:cNvSpPr>
          <p:nvPr/>
        </p:nvSpPr>
        <p:spPr>
          <a:xfrm>
            <a:off x="621804" y="1170364"/>
            <a:ext cx="5602606" cy="4623056"/>
          </a:xfrm>
          <a:prstGeom prst="rect">
            <a:avLst/>
          </a:prstGeom>
        </p:spPr>
        <p:txBody>
          <a:bodyPr vert="horz" lIns="121899" tIns="60949" rIns="121899" bIns="60949" rtlCol="0" anchor="t">
            <a:noAutofit/>
          </a:bodyPr>
          <a:lstStyle>
            <a:lvl1pPr marL="0" indent="0" algn="l" defTabSz="1218987" rtl="0" eaLnBrk="1" latinLnBrk="0" hangingPunct="1">
              <a:lnSpc>
                <a:spcPct val="90000"/>
              </a:lnSpc>
              <a:spcBef>
                <a:spcPts val="0"/>
              </a:spcBef>
              <a:buClr>
                <a:schemeClr val="accent1"/>
              </a:buClr>
              <a:buSzPct val="100000"/>
              <a:buFont typeface="Arial" pitchFamily="34" charset="0"/>
              <a:buNone/>
              <a:defRPr sz="2800" kern="1200" cap="all" spc="200" baseline="0">
                <a:solidFill>
                  <a:schemeClr val="accent1"/>
                </a:solidFill>
                <a:latin typeface="+mn-lt"/>
                <a:ea typeface="+mn-ea"/>
                <a:cs typeface="+mn-cs"/>
              </a:defRPr>
            </a:lvl1pPr>
            <a:lvl2pPr marL="609493" indent="0" algn="l" defTabSz="1218987" rtl="0" eaLnBrk="1" latinLnBrk="0" hangingPunct="1">
              <a:lnSpc>
                <a:spcPct val="90000"/>
              </a:lnSpc>
              <a:spcBef>
                <a:spcPts val="800"/>
              </a:spcBef>
              <a:buClr>
                <a:schemeClr val="accent1"/>
              </a:buClr>
              <a:buSzPct val="80000"/>
              <a:buFont typeface="Arial" pitchFamily="34" charset="0"/>
              <a:buNone/>
              <a:defRPr sz="2400" kern="1200">
                <a:solidFill>
                  <a:schemeClr val="tx1">
                    <a:tint val="75000"/>
                  </a:schemeClr>
                </a:solidFill>
                <a:latin typeface="+mn-lt"/>
                <a:ea typeface="+mn-ea"/>
                <a:cs typeface="+mn-cs"/>
              </a:defRPr>
            </a:lvl2pPr>
            <a:lvl3pPr marL="1218987" indent="0" algn="l" defTabSz="1218987" rtl="0" eaLnBrk="1" latinLnBrk="0" hangingPunct="1">
              <a:lnSpc>
                <a:spcPct val="90000"/>
              </a:lnSpc>
              <a:spcBef>
                <a:spcPts val="800"/>
              </a:spcBef>
              <a:buClr>
                <a:schemeClr val="accent1"/>
              </a:buClr>
              <a:buSzPct val="80000"/>
              <a:buFont typeface="Arial" pitchFamily="34" charset="0"/>
              <a:buNone/>
              <a:defRPr sz="2100" kern="1200">
                <a:solidFill>
                  <a:schemeClr val="tx1">
                    <a:tint val="75000"/>
                  </a:schemeClr>
                </a:solidFill>
                <a:latin typeface="+mn-lt"/>
                <a:ea typeface="+mn-ea"/>
                <a:cs typeface="+mn-cs"/>
              </a:defRPr>
            </a:lvl3pPr>
            <a:lvl4pPr marL="182848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4pPr>
            <a:lvl5pPr marL="2437973"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5pPr>
            <a:lvl6pPr marL="3047467"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6pPr>
            <a:lvl7pPr marL="3656960" indent="0" algn="l" defTabSz="1218987" rtl="0" eaLnBrk="1" latinLnBrk="0" hangingPunct="1">
              <a:lnSpc>
                <a:spcPct val="90000"/>
              </a:lnSpc>
              <a:spcBef>
                <a:spcPts val="800"/>
              </a:spcBef>
              <a:buClr>
                <a:schemeClr val="accent1"/>
              </a:buClr>
              <a:buSzPct val="80000"/>
              <a:buFont typeface="Arial" pitchFamily="34" charset="0"/>
              <a:buNone/>
              <a:defRPr sz="1900" kern="1200">
                <a:solidFill>
                  <a:schemeClr val="tx1">
                    <a:tint val="75000"/>
                  </a:schemeClr>
                </a:solidFill>
                <a:latin typeface="+mn-lt"/>
                <a:ea typeface="+mn-ea"/>
                <a:cs typeface="+mn-cs"/>
              </a:defRPr>
            </a:lvl7pPr>
            <a:lvl8pPr marL="4266453"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8pPr>
            <a:lvl9pPr marL="4875947" indent="0" algn="l" defTabSz="1218987" rtl="0" eaLnBrk="1" latinLnBrk="0" hangingPunct="1">
              <a:lnSpc>
                <a:spcPct val="90000"/>
              </a:lnSpc>
              <a:spcBef>
                <a:spcPts val="800"/>
              </a:spcBef>
              <a:buClr>
                <a:schemeClr val="accent1"/>
              </a:buClr>
              <a:buSzPct val="80000"/>
              <a:buFont typeface="Arial" pitchFamily="34" charset="0"/>
              <a:buNone/>
              <a:defRPr sz="1900" kern="1200" baseline="0">
                <a:solidFill>
                  <a:schemeClr val="tx1">
                    <a:tint val="75000"/>
                  </a:schemeClr>
                </a:solidFill>
                <a:latin typeface="+mn-lt"/>
                <a:ea typeface="+mn-ea"/>
                <a:cs typeface="+mn-cs"/>
              </a:defRPr>
            </a:lvl9pPr>
          </a:lstStyle>
          <a:p>
            <a:pPr algn="just">
              <a:lnSpc>
                <a:spcPct val="150000"/>
              </a:lnSpc>
            </a:pPr>
            <a:r>
              <a:rPr lang="en-US" sz="1800" b="1" u="sng" dirty="0">
                <a:solidFill>
                  <a:schemeClr val="bg1"/>
                </a:solidFill>
                <a:latin typeface="Times New Roman" panose="02020603050405020304" pitchFamily="18" charset="0"/>
                <a:cs typeface="Times New Roman" panose="02020603050405020304" pitchFamily="18" charset="0"/>
              </a:rPr>
              <a:t>Import Modules and Load the Dataset</a:t>
            </a:r>
            <a:r>
              <a:rPr lang="en-US" sz="1800" b="1" u="sng" dirty="0">
                <a:solidFill>
                  <a:schemeClr val="accent1">
                    <a:lumMod val="75000"/>
                  </a:schemeClr>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sz="1600" cap="none" dirty="0">
                <a:solidFill>
                  <a:schemeClr val="tx1"/>
                </a:solidFill>
                <a:latin typeface="Times New Roman" panose="02020603050405020304" pitchFamily="18" charset="0"/>
                <a:cs typeface="Times New Roman" panose="02020603050405020304" pitchFamily="18" charset="0"/>
              </a:rPr>
              <a:t>At first we load the necessary modules that we require to build the model.</a:t>
            </a:r>
          </a:p>
          <a:p>
            <a:pPr marL="285750" indent="-285750" algn="just">
              <a:lnSpc>
                <a:spcPct val="150000"/>
              </a:lnSpc>
              <a:buFont typeface="Wingdings" panose="05000000000000000000" pitchFamily="2" charset="2"/>
              <a:buChar char="§"/>
            </a:pPr>
            <a:r>
              <a:rPr lang="en-US" sz="1600" cap="none" dirty="0">
                <a:solidFill>
                  <a:schemeClr val="tx1"/>
                </a:solidFill>
                <a:latin typeface="Times New Roman" panose="02020603050405020304" pitchFamily="18" charset="0"/>
                <a:cs typeface="Times New Roman" panose="02020603050405020304" pitchFamily="18" charset="0"/>
              </a:rPr>
              <a:t>We then load the dataset for processing.</a:t>
            </a:r>
          </a:p>
          <a:p>
            <a:pPr marL="285750" indent="-285750" algn="just">
              <a:lnSpc>
                <a:spcPct val="150000"/>
              </a:lnSpc>
              <a:buFont typeface="Wingdings" panose="05000000000000000000" pitchFamily="2" charset="2"/>
              <a:buChar char="§"/>
            </a:pPr>
            <a:r>
              <a:rPr lang="en-US" sz="1600" cap="none" dirty="0">
                <a:solidFill>
                  <a:schemeClr val="tx1"/>
                </a:solidFill>
                <a:latin typeface="Times New Roman" panose="02020603050405020304" pitchFamily="18" charset="0"/>
                <a:cs typeface="Times New Roman" panose="02020603050405020304" pitchFamily="18" charset="0"/>
              </a:rPr>
              <a:t>Now we create the data frame.</a:t>
            </a:r>
          </a:p>
          <a:p>
            <a:pPr marL="285750" indent="-285750" algn="just">
              <a:lnSpc>
                <a:spcPct val="150000"/>
              </a:lnSpc>
              <a:buFont typeface="Wingdings" panose="05000000000000000000" pitchFamily="2" charset="2"/>
              <a:buChar char="§"/>
            </a:pPr>
            <a:r>
              <a:rPr lang="en-US" sz="1600" cap="none" dirty="0">
                <a:solidFill>
                  <a:schemeClr val="tx1"/>
                </a:solidFill>
                <a:latin typeface="Times New Roman" panose="02020603050405020304" pitchFamily="18" charset="0"/>
                <a:cs typeface="Times New Roman" panose="02020603050405020304" pitchFamily="18" charset="0"/>
              </a:rPr>
              <a:t>We then map the gender label for a better display in the graphs.</a:t>
            </a:r>
          </a:p>
          <a:p>
            <a:pPr marL="285750" indent="-285750" algn="just">
              <a:lnSpc>
                <a:spcPct val="150000"/>
              </a:lnSpc>
              <a:buFont typeface="Arial" panose="020B0604020202020204" pitchFamily="34" charset="0"/>
              <a:buChar char="•"/>
            </a:pPr>
            <a:endParaRPr lang="en-US" sz="1600" cap="none" dirty="0">
              <a:solidFill>
                <a:schemeClr val="tx1"/>
              </a:solidFill>
              <a:latin typeface="Times New Roman" panose="02020603050405020304" pitchFamily="18" charset="0"/>
              <a:cs typeface="Times New Roman" panose="02020603050405020304" pitchFamily="18" charset="0"/>
            </a:endParaRPr>
          </a:p>
          <a:p>
            <a:pPr algn="just">
              <a:lnSpc>
                <a:spcPct val="150000"/>
              </a:lnSpc>
            </a:pPr>
            <a:r>
              <a:rPr lang="en-US" sz="1800" b="1" u="sng" dirty="0">
                <a:solidFill>
                  <a:schemeClr val="bg1"/>
                </a:solidFill>
                <a:latin typeface="Times New Roman" panose="02020603050405020304" pitchFamily="18" charset="0"/>
                <a:cs typeface="Times New Roman" panose="02020603050405020304" pitchFamily="18" charset="0"/>
              </a:rPr>
              <a:t>Exploratory Data Analysis</a:t>
            </a:r>
            <a:r>
              <a:rPr lang="en-US" sz="1800" b="1" u="sng" dirty="0">
                <a:solidFill>
                  <a:schemeClr val="accent1">
                    <a:lumMod val="75000"/>
                  </a:schemeClr>
                </a:solidFill>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sz="1600" cap="none" dirty="0">
                <a:solidFill>
                  <a:schemeClr val="tx1"/>
                </a:solidFill>
                <a:latin typeface="Times New Roman" panose="02020603050405020304" pitchFamily="18" charset="0"/>
                <a:cs typeface="Times New Roman" panose="02020603050405020304" pitchFamily="18" charset="0"/>
              </a:rPr>
              <a:t>We perform the necessary analysis on the data to get meaningful insights.</a:t>
            </a:r>
          </a:p>
        </p:txBody>
      </p:sp>
      <p:pic>
        <p:nvPicPr>
          <p:cNvPr id="16" name="Picture 15">
            <a:extLst>
              <a:ext uri="{FF2B5EF4-FFF2-40B4-BE49-F238E27FC236}">
                <a16:creationId xmlns="" xmlns:a16="http://schemas.microsoft.com/office/drawing/2014/main" id="{302EED06-EDCB-5984-03DF-B7C891AA9D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8008" y="709852"/>
            <a:ext cx="4392488" cy="1059540"/>
          </a:xfrm>
          <a:prstGeom prst="rect">
            <a:avLst/>
          </a:prstGeom>
        </p:spPr>
      </p:pic>
      <p:pic>
        <p:nvPicPr>
          <p:cNvPr id="17" name="Picture 16">
            <a:extLst>
              <a:ext uri="{FF2B5EF4-FFF2-40B4-BE49-F238E27FC236}">
                <a16:creationId xmlns="" xmlns:a16="http://schemas.microsoft.com/office/drawing/2014/main" id="{3A1BFA56-6B0F-8DEE-5478-6C229C2F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7059" y="4410072"/>
            <a:ext cx="3304792" cy="1788452"/>
          </a:xfrm>
          <a:prstGeom prst="rect">
            <a:avLst/>
          </a:prstGeom>
        </p:spPr>
      </p:pic>
      <p:pic>
        <p:nvPicPr>
          <p:cNvPr id="18" name="Picture 17">
            <a:extLst>
              <a:ext uri="{FF2B5EF4-FFF2-40B4-BE49-F238E27FC236}">
                <a16:creationId xmlns="" xmlns:a16="http://schemas.microsoft.com/office/drawing/2014/main" id="{83CE3102-C2C8-D9DB-615F-CCCCB9080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4224" y="2170318"/>
            <a:ext cx="3304792" cy="1788452"/>
          </a:xfrm>
          <a:prstGeom prst="rect">
            <a:avLst/>
          </a:prstGeom>
        </p:spPr>
      </p:pic>
    </p:spTree>
    <p:extLst>
      <p:ext uri="{BB962C8B-B14F-4D97-AF65-F5344CB8AC3E}">
        <p14:creationId xmlns:p14="http://schemas.microsoft.com/office/powerpoint/2010/main" val="4125009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http://purl.org/dc/elements/1.1/"/>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dcmitype/"/>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738</TotalTime>
  <Words>967</Words>
  <Application>Microsoft Office PowerPoint</Application>
  <PresentationFormat>Custom</PresentationFormat>
  <Paragraphs>93</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Adjacency</vt:lpstr>
      <vt:lpstr>GENDER AND AGE PREDICTION  USING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AND AGE PREDICTION</dc:title>
  <dc:creator>Sri lakshmi Samyuktha J</dc:creator>
  <cp:lastModifiedBy>ihjas muhammed</cp:lastModifiedBy>
  <cp:revision>25</cp:revision>
  <dcterms:created xsi:type="dcterms:W3CDTF">2022-08-02T07:23:42Z</dcterms:created>
  <dcterms:modified xsi:type="dcterms:W3CDTF">2023-01-20T16:39:00Z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