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9" r:id="rId1"/>
  </p:sldMasterIdLst>
  <p:notesMasterIdLst>
    <p:notesMasterId r:id="rId46"/>
  </p:notesMasterIdLst>
  <p:sldIdLst>
    <p:sldId id="257" r:id="rId2"/>
    <p:sldId id="299" r:id="rId3"/>
    <p:sldId id="298" r:id="rId4"/>
    <p:sldId id="262" r:id="rId5"/>
    <p:sldId id="295" r:id="rId6"/>
    <p:sldId id="321" r:id="rId7"/>
    <p:sldId id="319" r:id="rId8"/>
    <p:sldId id="302" r:id="rId9"/>
    <p:sldId id="303" r:id="rId10"/>
    <p:sldId id="322" r:id="rId11"/>
    <p:sldId id="263" r:id="rId12"/>
    <p:sldId id="264" r:id="rId13"/>
    <p:sldId id="307" r:id="rId14"/>
    <p:sldId id="275" r:id="rId15"/>
    <p:sldId id="270" r:id="rId16"/>
    <p:sldId id="323" r:id="rId17"/>
    <p:sldId id="271" r:id="rId18"/>
    <p:sldId id="324" r:id="rId19"/>
    <p:sldId id="309" r:id="rId20"/>
    <p:sldId id="272" r:id="rId21"/>
    <p:sldId id="310" r:id="rId22"/>
    <p:sldId id="276" r:id="rId23"/>
    <p:sldId id="311" r:id="rId24"/>
    <p:sldId id="277" r:id="rId25"/>
    <p:sldId id="312" r:id="rId26"/>
    <p:sldId id="282" r:id="rId27"/>
    <p:sldId id="325" r:id="rId28"/>
    <p:sldId id="314" r:id="rId29"/>
    <p:sldId id="283" r:id="rId30"/>
    <p:sldId id="315" r:id="rId31"/>
    <p:sldId id="284" r:id="rId32"/>
    <p:sldId id="318" r:id="rId33"/>
    <p:sldId id="326" r:id="rId34"/>
    <p:sldId id="286" r:id="rId35"/>
    <p:sldId id="290" r:id="rId36"/>
    <p:sldId id="316" r:id="rId37"/>
    <p:sldId id="317" r:id="rId38"/>
    <p:sldId id="327" r:id="rId39"/>
    <p:sldId id="292" r:id="rId40"/>
    <p:sldId id="293" r:id="rId41"/>
    <p:sldId id="294" r:id="rId42"/>
    <p:sldId id="320" r:id="rId43"/>
    <p:sldId id="258" r:id="rId44"/>
    <p:sldId id="3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ED2F8"/>
    <a:srgbClr val="FEBAF4"/>
    <a:srgbClr val="FEC6F6"/>
    <a:srgbClr val="EC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71860" autoAdjust="0"/>
  </p:normalViewPr>
  <p:slideViewPr>
    <p:cSldViewPr snapToGrid="0">
      <p:cViewPr varScale="1">
        <p:scale>
          <a:sx n="77" d="100"/>
          <a:sy n="77" d="100"/>
        </p:scale>
        <p:origin x="108" y="9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9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7914D-0F62-49F4-BC78-DE89A3A3B31A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7335A-5331-4A80-83E3-A51B5E17D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71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90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87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17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60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07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7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2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7335A-5331-4A80-83E3-A51B5E17D4A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015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64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83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30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08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57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57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94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22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1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7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CD18-8C9A-4429-98CE-7307394D882D}" type="datetime1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1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62A0-0F68-4ED9-A133-8EE126507079}" type="datetime1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A3B7-8F16-414F-9952-5CBCFCF7163C}" type="datetime1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6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679B-F916-4761-B7CE-969A7CA61C4B}" type="datetime1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2F0D-8F2D-4CF4-A236-B47EE1B4181E}" type="datetime1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71DA-6AE7-49D3-BFD4-12BEA3374C63}" type="datetime1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492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96D5-AD58-4AC2-9007-2574B3AFF6DE}" type="datetime1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90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284A-9685-46C6-A0B8-FB9989277A0A}" type="datetime1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A7D1-8D9C-4467-ACFE-3B97804D63B9}" type="datetime1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6C0B-178A-401B-8055-9296E7510EFE}" type="datetime1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133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52D1-E384-4B0C-B660-04E7AEB8D949}" type="datetime1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6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4341-2522-417E-809E-97D6680CA226}" type="datetime1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0868" y="440575"/>
            <a:ext cx="11420669" cy="6035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(?:(?:\r\n)?[ \t])*(?:(?:(?:[^()&lt;&gt;@,;:\\".\[\] \000‑\031]+(?:(?:(?:\r\n)?[  \t])+|\Z|(?=[\["()&lt;&gt;@,;:\\".\[\]]))|"(?:[^\"\r\\]|\\.|(?:(?:\r\n)?[ \t]))*"(?:(?: \r\n)?[ \t])*)(?:\.(?:(?:\r\n)?[ \t])*(?:[^()&lt;&gt;@,;:\\".\[\] \000‑\031]+(?:(?:( ?:\r\n)?[ \t])+|\Z|(?=[\["()&lt;&gt;@,;:\\".\[\]]))|"(?:[^\"\r\\]|\\.|(?:(?:\r\n)?[ \t]))*"(?:(?:\r\n)?[ \t])*))*@(?:(?:\r\n)?[ \t])*(?:[^()&lt;&gt;@,;:\\".\[\] \000‑\0 31]+(?:(?:(?:\r\n)?[ \t])+|\Z|(?=[\["()&lt;&gt;@,;:\\".\[\]]))|\[([^\[\]\r\\]|\\.)*\ ](?:(?:\r\n)?[ \t])*)(?:\.(?:(?:\r\n)?[ \t])*(?:[^()&lt;&gt;@,;:\\".\[\] \000‑\031]+ (?:(?:(?:\r\n)?[ \t])+|\Z|(?=[\["()&lt;&gt;@,;:\\".\[\]]))|\[([^\[\]\r\\]|\\.)*\](?: (?:\r\n)?[ \t])*))*|(?:[^()&lt;&gt;@,;:\\".\[\] \000‑\031]+(?:(?:(?:\r\n)?[ \t])+|\Z |(?=[\["()&lt;&gt;@,;:\\".\[\]]))|"(?:[^\"\r\\]|\\.|(?:(?:\r\n)?[ \t]))*"(?:(?:\r\n) ?[ \t])*)*\&lt;(?:(?:\r\n)?[ \t])*(?:@(?:[^()&lt;&gt;@,;:\\".\[\] \000‑\031]+(?:(?:(?:\ r\n)?[ \t])+|\Z|(?=[\["()&lt;&gt;@,;:\\".\[\]]))|\[([^\[\]\r\\]|\\.)*\](?:(?:\r\n)?[  \t])*)(?:\.(?:(?:\r\n)?[ \t])*(?:[^()&lt;&gt;@,;:\\".\[\] \000‑\031]+(?:(?:(?:\r\n) ?[ \t])+|\Z|(?=[\["()&lt;&gt;@,;:\\".\[\]]))|\[([^\[\]\r\\]|\\.)*\](?:(?:\r\n)?[ \t] )*))*(?:,@(?:(?:\r\n)?[ \t])*(?:[^()&lt;&gt;@,;:\\".\[\] \000‑\031]+(?:(?:(?:\r\n)?[  \t])+|\Z|(?=[\["()&lt;&gt;@,;:\\".\[\]]))|\[([^\[\]\r\\]|\\.)*\](?:(?:\r\n)?[ \t])* )(?:\.(?:(?:\r\n)?[ \t])*(?:[^()&lt;&gt;@,;:\\".\[\] \000‑\031]+(?:(?:(?:\r\n)?[ \t] )+|\Z|(?=[\["()&lt;&gt;@,;:\\".\[\]]))|\[([^\[\]\r\\]|\\.)*\](?:(?:\r\n)?[ \t])*))*) *:(?:(?:\r\n)?[ \t])*)?(?:[^()&lt;&gt;@,;:\\".\[\] \000‑\031]+(?:(?:(?:\r\n)?[ \t])+ |\Z|(?=[\["()&lt;&gt;@,;:\\".\[\]]))|"(?:[^\"\r\\]|\\.|(?:(?:\r\n)?[ \t]))*"(?:(?:\r \n)?[ \t])*)(?:\.(?:(?:\r\n)?[ \t])*(?:[^()&lt;&gt;@,;:\\".\[\] \000‑\031]+(?:(?:(?: \r\n)?[ \t])+|\Z|(?=[\["()&lt;&gt;@,;:\\".\[\]]))|"(?:[^\"\r\\]|\\.|(?:(?:\r\n)?[ \t ]))*"(?:(?:\r\n)?[ \t])*))*@(?:(?:\r\n)?[ \t])*(?:[^()&lt;&gt;@,;:\\".\[\] \000‑\031 ]+(?:(?:(?:\r\n)?[ \t])+|\Z|(?=[\["()&lt;&gt;@,;:\\".\[\]]))|\[([^\[\]\r\\]|\\.)*\]( ?:(?:\r\n)?[ \t])*)(?:\.(?:(?:\r\n)?[ \t])*(?:[^()&lt;&gt;@,;:\\".\[\] \000‑\031]+(? :(?:(?:\r\n)?[ \t])+|\Z|(?=[\["()&lt;&gt;@,;:\\".\[\]]))|\[([^\[\]\r\\]|\\.)*\](?:(? :\r\n)?[ \t])*))*\&gt;(?:(?:\r\n)?[ \t])*)|(?:[^()&lt;&gt;@,;:\\".\[\] \000‑\031]+(?:(? :(?:\r\n)?[ \t])+|\Z|(?=[\["()&lt;&gt;@,;:\\".\[\]]))|"(?:[^\"\r\\]|\\.|(?:(?:\r\n)? [ \t]))*"(?:(?:\r\n)?[ \t])*)*:(?:(?:\r\n)?[ \t])*(?:(?:(?:[^()&lt;&gt;@,;:\\".\[\] \000‑\031]+(?:(?:(?:\r\n)?[ \t])+|\Z|(?=[\["()&lt;&gt;@,;:\\".\[\]]))|"(?:[^\"\r\\]| \\.|(?:(?:\r\n)?[ \t]))*"(?:(?:\r\n)?[ \t])*)(?:\.(?:(?:\r\n)?[ \t])*(?:[^()&lt;&gt; @,;:\\".\[\] \000‑\031]+(?:(?:(?:\r\n)?[ \t])+|\Z|(?=[\["()&lt;&gt;@,;:\\".\[\]]))|" (?:[^\"\r\\]|\\.|(?:(?:\r\n)?[ \t]))*"(?:(?:\r\n)?[ \t])*))*@(?:(?:\r\n)?[ \t] )*(?:[^()&lt;&gt;@,;:\\".\[\] \000‑\031]+(?:(?:(?:\r\n)?[ \t])+|\Z|(?=[\["()&lt;&gt;@,;:\\ ".\[\]]))|\[([^\[\]\r\\]|\\.)*\](?:(?:\r\n)?[ \t])*)(?:\.(?:(?:\r\n)?[ \t])*(? :[^()&lt;&gt;@,;:\\".\[\] \000‑\031]+(?:(?:(?:\r\n)?[ \t])+|\Z|(?=[\["()&lt;&gt;@,;:\\".\[ \]]))|\[([^\[\]\r\\]|\\.)*\](?:(?:\r\n)?[ \t])*))*|(?:[^()&lt;&gt;@,;:\\".\[\] \000‑ \031]+(?:(?:(?:\r\n)?[ \t])+|\Z|(?=[\["()&lt;&gt;@,;:\\".\[\]]))|"(?:[^\"\r\\]|\\.|( ?:(?:\r\n)?[ \t]))*"(?:(?:\r\n)?[ \t])*)*\&lt;(?:(?:\r\n)?[ \t])*(?:@(?:[^()&lt;&gt;@,; :\\".\[\] \000‑\031]+(?:(?:(?:\r\n)?[ \t])+|\Z|(?=[\["()&lt;&gt;@,;:\\".\[\]]))|\[([ ^\[\]\r\\]|\\.)*\](?:(?:\r\n)?[ \t])*)(?:\.(?:(?:\r\n)?[ \t])*(?:[^()&lt;&gt;@,;:\\" .\[\] \000‑\031]+(?:(?:(?:\r\n)?[ \t])+|\Z|(?=[\["()&lt;&gt;@,;:\\".\[\]]))|\[([^\[\ ]\r\\]|\\.)*\](?:(?:\r\n)?[ \t])*))*(?:,@(?:(?:\r\n)?[ \t])*(?:[^()&lt;&gt;@,;:\\".\ [\] \000‑\031]+(?:(?:(?:\r\n)?[ \t])+|\Z|(?=[\["()&lt;&gt;@,;:\\".\[\]]))|\[([^\[\]\ r\\]|\\.)*\](?:(?:\r\n)?[ \t])*)(?:\.(?:(?:\r\n)?[ \t])*(?:[^()&lt;&gt;@,;:\\".\[\] \000‑\031]+(?:(?:(?:\r\n)?[ \t])+|\Z|(?=[\["()&lt;&gt;@,;:\\".\[\]]))|\[([^\[\]\r\\] |\\.)*\](?:(?:\r\n)?[ \t])*))*)*:(?:(?:\r\n)?[ \t])*)?(?:[^()&lt;&gt;@,;:\\".\[\] \0 00‑\031]+(?:(?:(?:\r\n)?[ \t])+|\Z|(?=[\["()&lt;&gt;@,;:\\".\[\]]))|"(?:[^\"\r\\]|\\ .|(?:(?:\r\n)?[ \t]))*"(?:(?:\r\n)?[ \t])*)(?:\.(?:(?:\r\n)?[ \t])*(?:[^()&lt;&gt;@, ;:\\".\[\] \000‑\031]+(?:(?:(?:\r\n)?[ \t])+|\Z|(?=[\["()&lt;&gt;@,;:\\".\[\]]))|"(? :[^\"\r\\]|\\.|(?:(?:\r\n)?[ \t]))*"(?:(?:\r\n)?[ \t])*))*@(?:(?:\r\n)?[ \t])* (?:[^()&lt;&gt;@,;:\\".\[\] \000‑\031]+(?:(?:(?:\r\n)?[ \t])+|\Z|(?=[\["()&lt;&gt;@,;:\\". \[\]]))|\[([^\[\]\r\\]|\\.)*\](?:(?:\r\n)?[ \t])*)(?:\.(?:(?:\r\n)?[ \t])*(?:[ ^()&lt;&gt;@,;:\\".\[\] \000‑\031]+(?:(?:(?:\r\n)?[ \t])+|\Z|(?=[\["()&lt;&gt;@,;:\\".\[\] ]))|\[([^\[\]\r\\]|\\.)*\](?:(?:\r\n)?[ \t])*))*\&gt;(?:(?:\r\n)?[ \t])*)(?:,\s*( ?:(?:[^()&lt;&gt;@,;:\\".\[\] \000‑\031]+(?:(?:(?:\r\n)?[ \t])+|\Z|(?=[\["()&lt;&gt;@,;:\\ ".\[\]]))|"(?:[^\"\r\\]|\\.|(?:(?:\r\n)?[ \t]))*"(?:(?:\r\n)?[ \t])*)(?:\.(?:( ?:\r\n)?[ \t])*(?:[^()&lt;&gt;@,;:\\".\[\] \000‑\031]+(?:(?:(?:\r\n)?[ \t])+|\Z|(?=[ \["()&lt;&gt;@,;:\\".\[\]]))|"(?:[^\"\r\\]|\\.|(?:(?:\r\n)?[ \t]))*"(?:(?:\r\n)?[ \t ])*))*@(?:(?:\r\n)?[ \t])*(?:[^()&lt;&gt;@,;:\\".\[\] \000‑\031]+(?:(?:(?:\r\n)?[ \t ])+|\Z|(?=[\["()&lt;&gt;@,;:\\".\[\]]))|\[([^\[\]\r\\]|\\.)*\](?:(?:\r\n)?[ \t])*)(? :\.(?:(?:\r\n)?[ \t])*(?:[^()&lt;&gt;@,;:\\".\[\] \000‑\031]+(?:(?:(?:\r\n)?[ \t])+| \Z|(?=[\["()&lt;&gt;@,;:\\".\[\]]))|\[([^\[\]\r\\]|\\.)*\](?:(?:\r\n)?[ \t])*))*|(?: [^()&lt;&gt;@,;:\\".\[\] \000‑\031]+(?:(?:(?:\r\n)?[ \t])+|\Z|(?=[\["()&lt;&gt;@,;:\\".\[\ ]]))|"(?:[^\"\r\\]|\\.|(?:(?:\r\n)?[ \t]))*"(?:(?:\r\n)?[ \t])*)*\&lt;(?:(?:\r\n) ?[ \t])*(?:@(?:[^()&lt;&gt;@,;:\\".\[\] \000‑\031]+(?:(?:(?:\r\n)?[ \t])+|\Z|(?=[\[" ()&lt;&gt;@,;:\\".\[\]]))|\[([^\[\]\r\\]|\\.)*\](?:(?:\r\n)?[ \t])*)(?:\.(?:(?:\r\n) ?[ \t])*(?:[^()&lt;&gt;@,;:\\".\[\] \000‑\031]+(?:(?:(?:\r\n)?[ \t])+|\Z|(?=[\["()&lt;&gt; @,;:\\".\[\]]))|\[([^\[\]\r\\]|\\.)*\](?:(?:\r\n)?[ \t])*))*(?:,@(?:(?:\r\n)?[  \t])*(?:[^()&lt;&gt;@,;:\\".\[\] \000‑\031]+(?:(?:(?:\r\n)?[ \t])+|\Z|(?=[\["()&lt;&gt;@, ;:\\".\[\]]))|\[([^\[\]\r\\]|\\.)*\](?:(?:\r\n)?[ \t])*)(?:\.(?:(?:\r\n)?[ \t] )*(?:[^()&lt;&gt;@,;:\\".\[\] \000‑\031]+(?:(?:(?:\r\n)?[ \t])+|\Z|(?=[\["()&lt;&gt;@,;:\\ ".\[\]]))|\[([^\[\]\r\\]|\\.)*\](?:(?:\r\n)?[ \t])*))*)*:(?:(?:\r\n)?[ \t])*)? (?:[^()&lt;&gt;@,;:\\".\[\] \000‑\031]+(?:(?:(?:\r\n)?[ \t])+|\Z|(?=[\["()&lt;&gt;@,;:\\". \[\]]))|"(?:[^\"\r\\]|\\.|(?:(?:\r\n)?[ \t]))*"(?:(?:\r\n)?[ \t])*)(?:\.(?:(?: \r\n)?[ \t])*(?:[^()&lt;&gt;@,;:\\".\[\] \000‑\031]+(?:(?:(?:\r\n)?[ \t])+|\Z|(?=[\[ "()&lt;&gt;@,;:\\".\[\]]))|"(?:[^\"\r\\]|\\.|(?:(?:\r\n)?[ \t]))*"(?:(?:\r\n)?[ \t]) *))*@(?:(?:\r\n)?[ \t])*(?:[^()&lt;&gt;@,;:\\".\[\] \000‑\031]+(?:(?:(?:\r\n)?[ \t]) +|\Z|(?=[\["()&lt;&gt;@,;:\\".\[\]]))|\[([^\[\]\r\\]|\\.)*\](?:(?:\r\n)?[ \t])*)(?:\ .(?:(?:\r\n)?[ \t])*(?:[^()&lt;&gt;@,;:\\".\[\] \000‑\031]+(?:(?:(?:\r\n)?[ \t])+|\Z |(?=[\["()&lt;&gt;@,;:\\".\[\]]))|\[([^\[\]\r\\]|\\.)*\](?:(?:\r\n)?[ \t])*))*\&gt;(?:( ?:\r\n)?[ \t])*))*)?;\s*)</a:t>
            </a:r>
            <a:endParaRPr kumimoji="0" lang="en-US" sz="9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37983" y="1770611"/>
            <a:ext cx="7326438" cy="31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Using Regular Expressions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Now you have two problems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080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3728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Understanding Regular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1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 (and a half or so) Golden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52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Regex go </a:t>
            </a:r>
            <a:r>
              <a:rPr lang="en-US" dirty="0" smtClean="0"/>
              <a:t>from left to </a:t>
            </a:r>
            <a:r>
              <a:rPr lang="en-US" dirty="0" smtClean="0"/>
              <a:t>right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Regex operate on one character at a time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Read regex </a:t>
            </a:r>
            <a:r>
              <a:rPr lang="en-US" dirty="0" smtClean="0"/>
              <a:t>like </a:t>
            </a:r>
            <a:r>
              <a:rPr lang="en-US" dirty="0" smtClean="0"/>
              <a:t>this</a:t>
            </a:r>
            <a:r>
              <a:rPr lang="en-US" dirty="0" smtClean="0"/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i="1" dirty="0" smtClean="0"/>
              <a:t>	“… </a:t>
            </a:r>
            <a:r>
              <a:rPr lang="en-US" i="1" dirty="0" smtClean="0"/>
              <a:t>an uppercase ‘A’ followed by a ‘1’ followed by a space </a:t>
            </a:r>
            <a:r>
              <a:rPr lang="en-US" i="1" dirty="0" smtClean="0"/>
              <a:t>…”*</a:t>
            </a:r>
            <a:endParaRPr lang="en-US" i="1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If you get into trouble, refer to Rule 3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5798145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The “</a:t>
            </a:r>
            <a:r>
              <a:rPr lang="en-US" b="1" dirty="0" err="1"/>
              <a:t>Friedl</a:t>
            </a:r>
            <a:r>
              <a:rPr lang="en-US" b="1" dirty="0"/>
              <a:t> Method</a:t>
            </a:r>
            <a:r>
              <a:rPr lang="en-US" dirty="0"/>
              <a:t>” after Jeffrey E. F. </a:t>
            </a:r>
            <a:r>
              <a:rPr lang="en-US" dirty="0" err="1"/>
              <a:t>Friedl</a:t>
            </a:r>
            <a:r>
              <a:rPr lang="en-US" dirty="0"/>
              <a:t>, author of </a:t>
            </a:r>
            <a:r>
              <a:rPr lang="en-US" i="1" dirty="0"/>
              <a:t>Mastering Regular Expressions</a:t>
            </a:r>
            <a:r>
              <a:rPr lang="en-US" dirty="0"/>
              <a:t>, who may or may not have come up with </a:t>
            </a:r>
            <a:r>
              <a:rPr lang="en-US" dirty="0" smtClean="0"/>
              <a:t>it. To understand why this is so effective, see </a:t>
            </a:r>
            <a:r>
              <a:rPr lang="en-US" i="1" dirty="0" smtClean="0"/>
              <a:t>Appendix A: State Machines.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about all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%&amp;$#?@!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</a:t>
            </a:r>
            <a:r>
              <a:rPr lang="en-US" dirty="0" smtClean="0"/>
              <a:t>famously </a:t>
            </a:r>
            <a:r>
              <a:rPr lang="en-US" dirty="0" smtClean="0"/>
              <a:t>have </a:t>
            </a:r>
            <a:r>
              <a:rPr lang="en-US" dirty="0" smtClean="0"/>
              <a:t>a lot of special characters</a:t>
            </a:r>
          </a:p>
          <a:p>
            <a:r>
              <a:rPr lang="en-US" dirty="0" smtClean="0"/>
              <a:t>But they all fit into only 4 categories:</a:t>
            </a:r>
            <a:endParaRPr lang="en-US" dirty="0" smtClean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Classes: Things that represent a single character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i="1" dirty="0" smtClean="0"/>
              <a:t>	“… followed by a …”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Quantifiers: Things that define how many times something appears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i="1" dirty="0" smtClean="0"/>
              <a:t>	“… followed by </a:t>
            </a:r>
            <a:r>
              <a:rPr lang="en-US" i="1" dirty="0" smtClean="0"/>
              <a:t>any number of </a:t>
            </a:r>
            <a:r>
              <a:rPr lang="en-US" i="1" dirty="0" smtClean="0"/>
              <a:t>…”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Anchors: Things that limit where something can appear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i="1" dirty="0" smtClean="0"/>
              <a:t>	“… followed by the end of the line”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Punctuation: Things that just give instructions to the </a:t>
            </a:r>
            <a:r>
              <a:rPr lang="en-US" dirty="0" smtClean="0"/>
              <a:t>regex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Base"/>
          <p:cNvGrpSpPr/>
          <p:nvPr/>
        </p:nvGrpSpPr>
        <p:grpSpPr>
          <a:xfrm>
            <a:off x="833438" y="1106488"/>
            <a:ext cx="10525125" cy="5248275"/>
            <a:chOff x="833438" y="1106488"/>
            <a:chExt cx="10525125" cy="5248275"/>
          </a:xfrm>
        </p:grpSpPr>
        <p:grpSp>
          <p:nvGrpSpPr>
            <p:cNvPr id="99" name="Yellow"/>
            <p:cNvGrpSpPr/>
            <p:nvPr/>
          </p:nvGrpSpPr>
          <p:grpSpPr>
            <a:xfrm>
              <a:off x="833438" y="1106488"/>
              <a:ext cx="5262563" cy="2386012"/>
              <a:chOff x="833438" y="1106488"/>
              <a:chExt cx="5262563" cy="2386012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833438" y="1106488"/>
                <a:ext cx="5262563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833438" y="1584325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465513" y="1584325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833438" y="2060575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3465513" y="2060575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833438" y="2538413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465513" y="2538413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833438" y="3014663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3465513" y="3014663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" name="Green"/>
            <p:cNvGrpSpPr/>
            <p:nvPr/>
          </p:nvGrpSpPr>
          <p:grpSpPr>
            <a:xfrm>
              <a:off x="6096000" y="1106488"/>
              <a:ext cx="5262563" cy="2386012"/>
              <a:chOff x="6096000" y="1106488"/>
              <a:chExt cx="5262563" cy="2386012"/>
            </a:xfrm>
          </p:grpSpPr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6096000" y="1106488"/>
                <a:ext cx="5262563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6096000" y="1584325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8728075" y="1584325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6096000" y="2060575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8728075" y="2060575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6096000" y="2538413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8728075" y="2538413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6096000" y="3014663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8728075" y="3014663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Blue"/>
            <p:cNvGrpSpPr/>
            <p:nvPr/>
          </p:nvGrpSpPr>
          <p:grpSpPr>
            <a:xfrm>
              <a:off x="833438" y="3492500"/>
              <a:ext cx="5262563" cy="2862263"/>
              <a:chOff x="833438" y="3492500"/>
              <a:chExt cx="5262563" cy="2862263"/>
            </a:xfrm>
          </p:grpSpPr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833438" y="3492500"/>
                <a:ext cx="5262563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833438" y="3968750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3465513" y="3968750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833438" y="4446588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30"/>
              <p:cNvSpPr>
                <a:spLocks noChangeArrowheads="1"/>
              </p:cNvSpPr>
              <p:nvPr/>
            </p:nvSpPr>
            <p:spPr bwMode="auto">
              <a:xfrm>
                <a:off x="3465513" y="4446588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833438" y="4922838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3465513" y="4922838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37"/>
              <p:cNvSpPr>
                <a:spLocks noChangeArrowheads="1"/>
              </p:cNvSpPr>
              <p:nvPr/>
            </p:nvSpPr>
            <p:spPr bwMode="auto">
              <a:xfrm>
                <a:off x="833438" y="5400675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38"/>
              <p:cNvSpPr>
                <a:spLocks noChangeArrowheads="1"/>
              </p:cNvSpPr>
              <p:nvPr/>
            </p:nvSpPr>
            <p:spPr bwMode="auto">
              <a:xfrm>
                <a:off x="3465513" y="5400675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41"/>
              <p:cNvSpPr>
                <a:spLocks noChangeArrowheads="1"/>
              </p:cNvSpPr>
              <p:nvPr/>
            </p:nvSpPr>
            <p:spPr bwMode="auto">
              <a:xfrm>
                <a:off x="833438" y="5878513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3465513" y="5878513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2" name="Purple"/>
            <p:cNvGrpSpPr/>
            <p:nvPr/>
          </p:nvGrpSpPr>
          <p:grpSpPr>
            <a:xfrm>
              <a:off x="6096000" y="3492500"/>
              <a:ext cx="5262563" cy="2862263"/>
              <a:chOff x="6096000" y="3492500"/>
              <a:chExt cx="5262563" cy="2862263"/>
            </a:xfrm>
          </p:grpSpPr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6096000" y="3492500"/>
                <a:ext cx="5262563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6096000" y="3968750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8728075" y="3968750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31"/>
              <p:cNvSpPr>
                <a:spLocks noChangeArrowheads="1"/>
              </p:cNvSpPr>
              <p:nvPr/>
            </p:nvSpPr>
            <p:spPr bwMode="auto">
              <a:xfrm>
                <a:off x="6096000" y="4446588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8728075" y="4446588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6096000" y="4922838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36"/>
              <p:cNvSpPr>
                <a:spLocks noChangeArrowheads="1"/>
              </p:cNvSpPr>
              <p:nvPr/>
            </p:nvSpPr>
            <p:spPr bwMode="auto">
              <a:xfrm>
                <a:off x="8728075" y="4922838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39"/>
              <p:cNvSpPr>
                <a:spLocks noChangeArrowheads="1"/>
              </p:cNvSpPr>
              <p:nvPr/>
            </p:nvSpPr>
            <p:spPr bwMode="auto">
              <a:xfrm>
                <a:off x="6096000" y="5400675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40"/>
              <p:cNvSpPr>
                <a:spLocks noChangeArrowheads="1"/>
              </p:cNvSpPr>
              <p:nvPr/>
            </p:nvSpPr>
            <p:spPr bwMode="auto">
              <a:xfrm>
                <a:off x="8728075" y="5400675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43"/>
              <p:cNvSpPr>
                <a:spLocks noChangeArrowheads="1"/>
              </p:cNvSpPr>
              <p:nvPr/>
            </p:nvSpPr>
            <p:spPr bwMode="auto">
              <a:xfrm>
                <a:off x="6096000" y="5878513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44"/>
              <p:cNvSpPr>
                <a:spLocks noChangeArrowheads="1"/>
              </p:cNvSpPr>
              <p:nvPr/>
            </p:nvSpPr>
            <p:spPr bwMode="auto">
              <a:xfrm>
                <a:off x="8728075" y="5878513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5" name="Type Labels"/>
            <p:cNvGrpSpPr/>
            <p:nvPr/>
          </p:nvGrpSpPr>
          <p:grpSpPr>
            <a:xfrm>
              <a:off x="2955925" y="1149350"/>
              <a:ext cx="6678613" cy="2828925"/>
              <a:chOff x="2955925" y="1149350"/>
              <a:chExt cx="6678613" cy="2828925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013075" y="1149350"/>
                <a:ext cx="6573838" cy="444500"/>
                <a:chOff x="3013075" y="1149350"/>
                <a:chExt cx="6573838" cy="444500"/>
              </a:xfrm>
            </p:grpSpPr>
            <p:sp>
              <p:nvSpPr>
                <p:cNvPr id="48" name="Rectangle 45"/>
                <p:cNvSpPr>
                  <a:spLocks noChangeArrowheads="1"/>
                </p:cNvSpPr>
                <p:nvPr/>
              </p:nvSpPr>
              <p:spPr bwMode="auto">
                <a:xfrm>
                  <a:off x="3017838" y="1149350"/>
                  <a:ext cx="10493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Classes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" name="Rectangle 46"/>
                <p:cNvSpPr>
                  <a:spLocks noChangeArrowheads="1"/>
                </p:cNvSpPr>
                <p:nvPr/>
              </p:nvSpPr>
              <p:spPr bwMode="auto">
                <a:xfrm>
                  <a:off x="3013075" y="1474788"/>
                  <a:ext cx="896938" cy="1746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Rectangle 47"/>
                <p:cNvSpPr>
                  <a:spLocks noChangeArrowheads="1"/>
                </p:cNvSpPr>
                <p:nvPr/>
              </p:nvSpPr>
              <p:spPr bwMode="auto">
                <a:xfrm>
                  <a:off x="8042275" y="1149350"/>
                  <a:ext cx="15446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Quantifiers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" name="Freeform 48"/>
                <p:cNvSpPr>
                  <a:spLocks/>
                </p:cNvSpPr>
                <p:nvPr/>
              </p:nvSpPr>
              <p:spPr bwMode="auto">
                <a:xfrm>
                  <a:off x="8037513" y="1474788"/>
                  <a:ext cx="1382713" cy="17462"/>
                </a:xfrm>
                <a:custGeom>
                  <a:avLst/>
                  <a:gdLst>
                    <a:gd name="T0" fmla="*/ 0 w 871"/>
                    <a:gd name="T1" fmla="*/ 0 h 11"/>
                    <a:gd name="T2" fmla="*/ 436 w 871"/>
                    <a:gd name="T3" fmla="*/ 0 h 11"/>
                    <a:gd name="T4" fmla="*/ 871 w 871"/>
                    <a:gd name="T5" fmla="*/ 0 h 11"/>
                    <a:gd name="T6" fmla="*/ 871 w 871"/>
                    <a:gd name="T7" fmla="*/ 11 h 11"/>
                    <a:gd name="T8" fmla="*/ 436 w 871"/>
                    <a:gd name="T9" fmla="*/ 11 h 11"/>
                    <a:gd name="T10" fmla="*/ 0 w 871"/>
                    <a:gd name="T11" fmla="*/ 11 h 11"/>
                    <a:gd name="T12" fmla="*/ 0 w 871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71" h="11">
                      <a:moveTo>
                        <a:pt x="0" y="0"/>
                      </a:moveTo>
                      <a:lnTo>
                        <a:pt x="436" y="0"/>
                      </a:lnTo>
                      <a:lnTo>
                        <a:pt x="871" y="0"/>
                      </a:lnTo>
                      <a:lnTo>
                        <a:pt x="871" y="11"/>
                      </a:lnTo>
                      <a:lnTo>
                        <a:pt x="436" y="11"/>
                      </a:lnTo>
                      <a:lnTo>
                        <a:pt x="0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2955925" y="3532188"/>
                <a:ext cx="6678613" cy="446087"/>
                <a:chOff x="2955925" y="3532188"/>
                <a:chExt cx="6678613" cy="446087"/>
              </a:xfrm>
            </p:grpSpPr>
            <p:sp>
              <p:nvSpPr>
                <p:cNvPr id="72" name="Rectangle 69"/>
                <p:cNvSpPr>
                  <a:spLocks noChangeArrowheads="1"/>
                </p:cNvSpPr>
                <p:nvPr/>
              </p:nvSpPr>
              <p:spPr bwMode="auto">
                <a:xfrm>
                  <a:off x="2960688" y="3532188"/>
                  <a:ext cx="11731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Anchors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" name="Rectangle 70"/>
                <p:cNvSpPr>
                  <a:spLocks noChangeArrowheads="1"/>
                </p:cNvSpPr>
                <p:nvPr/>
              </p:nvSpPr>
              <p:spPr bwMode="auto">
                <a:xfrm>
                  <a:off x="2955925" y="3859213"/>
                  <a:ext cx="1020763" cy="190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71"/>
                <p:cNvSpPr>
                  <a:spLocks noChangeArrowheads="1"/>
                </p:cNvSpPr>
                <p:nvPr/>
              </p:nvSpPr>
              <p:spPr bwMode="auto">
                <a:xfrm>
                  <a:off x="7966075" y="3532188"/>
                  <a:ext cx="16684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Punctuation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" name="Freeform 72"/>
                <p:cNvSpPr>
                  <a:spLocks/>
                </p:cNvSpPr>
                <p:nvPr/>
              </p:nvSpPr>
              <p:spPr bwMode="auto">
                <a:xfrm>
                  <a:off x="7961313" y="3859213"/>
                  <a:ext cx="1525588" cy="19050"/>
                </a:xfrm>
                <a:custGeom>
                  <a:avLst/>
                  <a:gdLst>
                    <a:gd name="T0" fmla="*/ 0 w 961"/>
                    <a:gd name="T1" fmla="*/ 0 h 12"/>
                    <a:gd name="T2" fmla="*/ 481 w 961"/>
                    <a:gd name="T3" fmla="*/ 0 h 12"/>
                    <a:gd name="T4" fmla="*/ 961 w 961"/>
                    <a:gd name="T5" fmla="*/ 0 h 12"/>
                    <a:gd name="T6" fmla="*/ 961 w 961"/>
                    <a:gd name="T7" fmla="*/ 12 h 12"/>
                    <a:gd name="T8" fmla="*/ 481 w 961"/>
                    <a:gd name="T9" fmla="*/ 12 h 12"/>
                    <a:gd name="T10" fmla="*/ 0 w 961"/>
                    <a:gd name="T11" fmla="*/ 12 h 12"/>
                    <a:gd name="T12" fmla="*/ 0 w 961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1" h="12">
                      <a:moveTo>
                        <a:pt x="0" y="0"/>
                      </a:moveTo>
                      <a:lnTo>
                        <a:pt x="481" y="0"/>
                      </a:lnTo>
                      <a:lnTo>
                        <a:pt x="961" y="0"/>
                      </a:lnTo>
                      <a:lnTo>
                        <a:pt x="961" y="12"/>
                      </a:lnTo>
                      <a:lnTo>
                        <a:pt x="481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50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Four Types of Special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106" name="literal" hidden="1"/>
          <p:cNvGrpSpPr/>
          <p:nvPr/>
        </p:nvGrpSpPr>
        <p:grpSpPr>
          <a:xfrm>
            <a:off x="1377950" y="1622425"/>
            <a:ext cx="3660776" cy="331787"/>
            <a:chOff x="1377950" y="1622425"/>
            <a:chExt cx="3660776" cy="331787"/>
          </a:xfrm>
        </p:grpSpPr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1377950" y="1622425"/>
              <a:ext cx="14714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literal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3560763" y="1622425"/>
              <a:ext cx="147796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That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7" name="*" hidden="1"/>
          <p:cNvGrpSpPr/>
          <p:nvPr/>
        </p:nvGrpSpPr>
        <p:grpSpPr>
          <a:xfrm>
            <a:off x="7356475" y="1622425"/>
            <a:ext cx="2811463" cy="331787"/>
            <a:chOff x="7356475" y="1622425"/>
            <a:chExt cx="2811463" cy="331787"/>
          </a:xfrm>
        </p:grpSpPr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7356475" y="1622425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8823325" y="1622425"/>
              <a:ext cx="134461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more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8" name="." hidden="1"/>
          <p:cNvGrpSpPr/>
          <p:nvPr/>
        </p:nvGrpSpPr>
        <p:grpSpPr>
          <a:xfrm>
            <a:off x="2122488" y="2101850"/>
            <a:ext cx="2849563" cy="331787"/>
            <a:chOff x="2122488" y="2101850"/>
            <a:chExt cx="2849563" cy="331787"/>
          </a:xfrm>
        </p:grpSpPr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2122488" y="2101850"/>
              <a:ext cx="18097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3560763" y="2101850"/>
              <a:ext cx="141128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Any character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9" name="[ ]" hidden="1"/>
          <p:cNvGrpSpPr/>
          <p:nvPr/>
        </p:nvGrpSpPr>
        <p:grpSpPr>
          <a:xfrm>
            <a:off x="2055813" y="2576513"/>
            <a:ext cx="2820988" cy="331787"/>
            <a:chOff x="2055813" y="2576513"/>
            <a:chExt cx="2820988" cy="331787"/>
          </a:xfrm>
        </p:grpSpPr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2055813" y="2576513"/>
              <a:ext cx="3143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560763" y="2576513"/>
              <a:ext cx="1316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of these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9" name="?" hidden="1"/>
          <p:cNvGrpSpPr/>
          <p:nvPr/>
        </p:nvGrpSpPr>
        <p:grpSpPr>
          <a:xfrm>
            <a:off x="7366000" y="2576513"/>
            <a:ext cx="2659063" cy="331787"/>
            <a:chOff x="7366000" y="2576513"/>
            <a:chExt cx="2659063" cy="331787"/>
          </a:xfrm>
        </p:grpSpPr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7366000" y="2576513"/>
              <a:ext cx="22860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?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8823325" y="2576513"/>
              <a:ext cx="12017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one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2" name="{m,n}" hidden="1"/>
          <p:cNvGrpSpPr/>
          <p:nvPr/>
        </p:nvGrpSpPr>
        <p:grpSpPr>
          <a:xfrm>
            <a:off x="7156450" y="3055938"/>
            <a:ext cx="3468688" cy="331787"/>
            <a:chOff x="7156450" y="3055938"/>
            <a:chExt cx="3468688" cy="331787"/>
          </a:xfrm>
        </p:grpSpPr>
        <p:grpSp>
          <p:nvGrpSpPr>
            <p:cNvPr id="111" name="Group 110"/>
            <p:cNvGrpSpPr/>
            <p:nvPr/>
          </p:nvGrpSpPr>
          <p:grpSpPr>
            <a:xfrm>
              <a:off x="7156450" y="3055938"/>
              <a:ext cx="628650" cy="331787"/>
              <a:chOff x="7156450" y="3055938"/>
              <a:chExt cx="628650" cy="331787"/>
            </a:xfrm>
          </p:grpSpPr>
          <p:sp>
            <p:nvSpPr>
              <p:cNvPr id="65" name="Rectangle 62"/>
              <p:cNvSpPr>
                <a:spLocks noChangeArrowheads="1"/>
              </p:cNvSpPr>
              <p:nvPr/>
            </p:nvSpPr>
            <p:spPr bwMode="auto">
              <a:xfrm>
                <a:off x="7156450" y="3055938"/>
                <a:ext cx="1905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{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63"/>
              <p:cNvSpPr>
                <a:spLocks noChangeArrowheads="1"/>
              </p:cNvSpPr>
              <p:nvPr/>
            </p:nvSpPr>
            <p:spPr bwMode="auto">
              <a:xfrm>
                <a:off x="7232650" y="3055938"/>
                <a:ext cx="48577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m,n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64"/>
              <p:cNvSpPr>
                <a:spLocks noChangeArrowheads="1"/>
              </p:cNvSpPr>
              <p:nvPr/>
            </p:nvSpPr>
            <p:spPr bwMode="auto">
              <a:xfrm>
                <a:off x="7594600" y="3055938"/>
                <a:ext cx="1905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}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8823325" y="3055938"/>
              <a:ext cx="1801813" cy="331787"/>
              <a:chOff x="8823325" y="3055938"/>
              <a:chExt cx="1801813" cy="331787"/>
            </a:xfrm>
          </p:grpSpPr>
          <p:sp>
            <p:nvSpPr>
              <p:cNvPr id="68" name="Rectangle 65"/>
              <p:cNvSpPr>
                <a:spLocks noChangeArrowheads="1"/>
              </p:cNvSpPr>
              <p:nvPr/>
            </p:nvSpPr>
            <p:spPr bwMode="auto">
              <a:xfrm>
                <a:off x="8823325" y="3055938"/>
                <a:ext cx="611188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From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66"/>
              <p:cNvSpPr>
                <a:spLocks noChangeArrowheads="1"/>
              </p:cNvSpPr>
              <p:nvPr/>
            </p:nvSpPr>
            <p:spPr bwMode="auto">
              <a:xfrm>
                <a:off x="9358313" y="3055938"/>
                <a:ext cx="3048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67"/>
              <p:cNvSpPr>
                <a:spLocks noChangeArrowheads="1"/>
              </p:cNvSpPr>
              <p:nvPr/>
            </p:nvSpPr>
            <p:spPr bwMode="auto">
              <a:xfrm>
                <a:off x="9596438" y="3055938"/>
                <a:ext cx="92392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through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68"/>
              <p:cNvSpPr>
                <a:spLocks noChangeArrowheads="1"/>
              </p:cNvSpPr>
              <p:nvPr/>
            </p:nvSpPr>
            <p:spPr bwMode="auto">
              <a:xfrm>
                <a:off x="10387013" y="3055938"/>
                <a:ext cx="23812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08" name="+" hidden="1"/>
          <p:cNvGrpSpPr/>
          <p:nvPr/>
        </p:nvGrpSpPr>
        <p:grpSpPr>
          <a:xfrm>
            <a:off x="7356475" y="2101850"/>
            <a:ext cx="2782888" cy="331787"/>
            <a:chOff x="7356475" y="2101850"/>
            <a:chExt cx="2782888" cy="331787"/>
          </a:xfrm>
        </p:grpSpPr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7356475" y="2101850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8823325" y="2101850"/>
              <a:ext cx="1316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or more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0" name="^" hidden="1"/>
          <p:cNvGrpSpPr/>
          <p:nvPr/>
        </p:nvGrpSpPr>
        <p:grpSpPr>
          <a:xfrm>
            <a:off x="2093913" y="4010025"/>
            <a:ext cx="3037793" cy="331787"/>
            <a:chOff x="2093913" y="4010025"/>
            <a:chExt cx="3037793" cy="331787"/>
          </a:xfrm>
        </p:grpSpPr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2093913" y="4010025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^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3560763" y="4010025"/>
              <a:ext cx="15709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Beginning of line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3" name="\" hidden="1"/>
          <p:cNvGrpSpPr/>
          <p:nvPr/>
        </p:nvGrpSpPr>
        <p:grpSpPr>
          <a:xfrm>
            <a:off x="7375525" y="4010025"/>
            <a:ext cx="3144838" cy="331787"/>
            <a:chOff x="7375525" y="4010025"/>
            <a:chExt cx="3144838" cy="331787"/>
          </a:xfrm>
        </p:grpSpPr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7375525" y="4010025"/>
              <a:ext cx="2095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\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8823325" y="4010025"/>
              <a:ext cx="1697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Escape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1" name="$" hidden="1"/>
          <p:cNvGrpSpPr/>
          <p:nvPr/>
        </p:nvGrpSpPr>
        <p:grpSpPr>
          <a:xfrm>
            <a:off x="2093913" y="4487863"/>
            <a:ext cx="2463918" cy="330200"/>
            <a:chOff x="2093913" y="4487863"/>
            <a:chExt cx="2463918" cy="330200"/>
          </a:xfrm>
        </p:grpSpPr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2093913" y="4487863"/>
              <a:ext cx="2381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$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3560763" y="4487863"/>
              <a:ext cx="9970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End of line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4" name="[ - ]" hidden="1"/>
          <p:cNvGrpSpPr/>
          <p:nvPr/>
        </p:nvGrpSpPr>
        <p:grpSpPr>
          <a:xfrm>
            <a:off x="7261225" y="4487863"/>
            <a:ext cx="2259013" cy="330200"/>
            <a:chOff x="7261225" y="4487863"/>
            <a:chExt cx="2259013" cy="330200"/>
          </a:xfrm>
        </p:grpSpPr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7261225" y="4487863"/>
              <a:ext cx="24765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7385050" y="4487863"/>
              <a:ext cx="190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7508875" y="4487863"/>
              <a:ext cx="190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8823325" y="4487863"/>
              <a:ext cx="696913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Range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2" name="boundaries" hidden="1"/>
          <p:cNvGrpSpPr/>
          <p:nvPr/>
        </p:nvGrpSpPr>
        <p:grpSpPr>
          <a:xfrm>
            <a:off x="1616075" y="4964113"/>
            <a:ext cx="4148138" cy="331787"/>
            <a:chOff x="1616075" y="4964113"/>
            <a:chExt cx="4148138" cy="331787"/>
          </a:xfrm>
        </p:grpSpPr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1616075" y="4964113"/>
              <a:ext cx="117316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boundaries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3560763" y="4964113"/>
              <a:ext cx="22034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Word boundaries, etc.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5" name="[^ ]" hidden="1"/>
          <p:cNvGrpSpPr/>
          <p:nvPr/>
        </p:nvGrpSpPr>
        <p:grpSpPr>
          <a:xfrm>
            <a:off x="7261225" y="4964113"/>
            <a:ext cx="2535238" cy="331787"/>
            <a:chOff x="7261225" y="4964113"/>
            <a:chExt cx="2535238" cy="331787"/>
          </a:xfrm>
        </p:grpSpPr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7261225" y="4964113"/>
              <a:ext cx="4286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[^ 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8823325" y="4964113"/>
              <a:ext cx="9731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Negation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3" name="custom boundaries" hidden="1"/>
          <p:cNvGrpSpPr/>
          <p:nvPr/>
        </p:nvGrpSpPr>
        <p:grpSpPr>
          <a:xfrm>
            <a:off x="1254125" y="5441950"/>
            <a:ext cx="3783004" cy="330200"/>
            <a:chOff x="1254125" y="5441950"/>
            <a:chExt cx="3783004" cy="330200"/>
          </a:xfrm>
        </p:grpSpPr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1254125" y="5441950"/>
              <a:ext cx="1906588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custom boundaries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560763" y="5441950"/>
              <a:ext cx="14763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Lookahead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, etc.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6" name="( )" hidden="1"/>
          <p:cNvGrpSpPr/>
          <p:nvPr/>
        </p:nvGrpSpPr>
        <p:grpSpPr>
          <a:xfrm>
            <a:off x="7318375" y="5441950"/>
            <a:ext cx="2211388" cy="330200"/>
            <a:chOff x="7318375" y="5441950"/>
            <a:chExt cx="2211388" cy="330200"/>
          </a:xfrm>
        </p:grpSpPr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7318375" y="5441950"/>
              <a:ext cx="3143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8823325" y="5441950"/>
              <a:ext cx="706438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Group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7" name="( | )" hidden="1"/>
          <p:cNvGrpSpPr/>
          <p:nvPr/>
        </p:nvGrpSpPr>
        <p:grpSpPr>
          <a:xfrm>
            <a:off x="7242175" y="5918200"/>
            <a:ext cx="1933575" cy="331787"/>
            <a:chOff x="7242175" y="5918200"/>
            <a:chExt cx="1933575" cy="331787"/>
          </a:xfrm>
        </p:grpSpPr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7242175" y="5918200"/>
              <a:ext cx="4762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| 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8823325" y="5918200"/>
              <a:ext cx="3524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7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Basics, the </a:t>
            </a:r>
            <a:r>
              <a:rPr lang="en-US" i="1" dirty="0" err="1" smtClean="0"/>
              <a:t>mirepoix</a:t>
            </a:r>
            <a:r>
              <a:rPr lang="en-US" dirty="0" smtClean="0"/>
              <a:t> of regex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Literal characters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g 3 , ! ~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_/</a:t>
            </a:r>
          </a:p>
          <a:p>
            <a:pPr marL="457200" lvl="1" indent="0">
              <a:buNone/>
            </a:pPr>
            <a:r>
              <a:rPr lang="en-US" i="1" dirty="0" smtClean="0"/>
              <a:t>Use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i="1" dirty="0" smtClean="0"/>
              <a:t> to escape special </a:t>
            </a:r>
            <a:r>
              <a:rPr lang="en-US" i="1" dirty="0" smtClean="0"/>
              <a:t>characters to make them literal</a:t>
            </a:r>
            <a:endParaRPr lang="en-US" i="1" dirty="0" smtClean="0"/>
          </a:p>
          <a:p>
            <a:r>
              <a:rPr lang="en-US" dirty="0" smtClean="0"/>
              <a:t>Wildcard (any </a:t>
            </a:r>
            <a:r>
              <a:rPr lang="en-US" u="sng" dirty="0" smtClean="0"/>
              <a:t>single</a:t>
            </a:r>
            <a:r>
              <a:rPr lang="en-US" dirty="0" smtClean="0"/>
              <a:t> character)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/draw_0.../</a:t>
            </a:r>
          </a:p>
          <a:p>
            <a:r>
              <a:rPr lang="en-US" dirty="0" smtClean="0"/>
              <a:t>Multiples (</a:t>
            </a:r>
            <a:r>
              <a:rPr lang="en-US" u="sng" dirty="0" smtClean="0"/>
              <a:t>any</a:t>
            </a:r>
            <a:r>
              <a:rPr lang="en-US" dirty="0" smtClean="0"/>
              <a:t> number of ...)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_.*_old/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Quick Side </a:t>
            </a:r>
            <a:r>
              <a:rPr lang="en-US" dirty="0"/>
              <a:t>N</a:t>
            </a:r>
            <a:r>
              <a:rPr lang="en-US" dirty="0" smtClean="0"/>
              <a:t>ote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/*/</a:t>
            </a:r>
            <a:r>
              <a:rPr lang="en-US" dirty="0" smtClean="0"/>
              <a:t> Is </a:t>
            </a:r>
            <a:r>
              <a:rPr lang="en-US" u="sng" dirty="0" smtClean="0"/>
              <a:t>Not</a:t>
            </a:r>
            <a:r>
              <a:rPr lang="en-US" dirty="0" smtClean="0"/>
              <a:t> 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command line, * is a glob operator that means </a:t>
            </a:r>
            <a:r>
              <a:rPr lang="en-US" dirty="0" smtClean="0"/>
              <a:t>all files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dirty="0" smtClean="0"/>
              <a:t>In regular expressions, * is a </a:t>
            </a:r>
            <a:r>
              <a:rPr lang="en-US" dirty="0" smtClean="0"/>
              <a:t>quantifier </a:t>
            </a:r>
            <a:r>
              <a:rPr lang="en-US" dirty="0" smtClean="0"/>
              <a:t>that means “zero or more instances of the </a:t>
            </a:r>
            <a:r>
              <a:rPr lang="en-US" dirty="0" smtClean="0"/>
              <a:t>preceding”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/*/</a:t>
            </a:r>
            <a:r>
              <a:rPr lang="en-US" dirty="0" smtClean="0"/>
              <a:t> will match a literal </a:t>
            </a:r>
            <a:r>
              <a:rPr lang="en-US" dirty="0" smtClean="0"/>
              <a:t>“*”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/.*/</a:t>
            </a:r>
            <a:r>
              <a:rPr lang="en-US" dirty="0" smtClean="0"/>
              <a:t> will match </a:t>
            </a:r>
            <a:r>
              <a:rPr lang="en-US" dirty="0" smtClean="0"/>
              <a:t>everything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So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/.*/</a:t>
            </a:r>
            <a:r>
              <a:rPr lang="en-US" dirty="0" smtClean="0"/>
              <a:t> </a:t>
            </a:r>
            <a:r>
              <a:rPr lang="en-US" u="sng" dirty="0" smtClean="0"/>
              <a:t>is</a:t>
            </a:r>
            <a:r>
              <a:rPr lang="en-US" dirty="0" smtClean="0"/>
              <a:t> * 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4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Base"/>
          <p:cNvGrpSpPr/>
          <p:nvPr/>
        </p:nvGrpSpPr>
        <p:grpSpPr>
          <a:xfrm>
            <a:off x="833438" y="1106488"/>
            <a:ext cx="10525125" cy="5248275"/>
            <a:chOff x="833438" y="1106488"/>
            <a:chExt cx="10525125" cy="5248275"/>
          </a:xfrm>
        </p:grpSpPr>
        <p:grpSp>
          <p:nvGrpSpPr>
            <p:cNvPr id="99" name="Yellow"/>
            <p:cNvGrpSpPr/>
            <p:nvPr/>
          </p:nvGrpSpPr>
          <p:grpSpPr>
            <a:xfrm>
              <a:off x="833438" y="1106488"/>
              <a:ext cx="5262563" cy="2386012"/>
              <a:chOff x="833438" y="1106488"/>
              <a:chExt cx="5262563" cy="2386012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833438" y="1106488"/>
                <a:ext cx="5262563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833438" y="1584325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465513" y="1584325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833438" y="2060575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3465513" y="2060575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833438" y="2538413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465513" y="2538413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833438" y="3014663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3465513" y="3014663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" name="Green"/>
            <p:cNvGrpSpPr/>
            <p:nvPr/>
          </p:nvGrpSpPr>
          <p:grpSpPr>
            <a:xfrm>
              <a:off x="6096000" y="1106488"/>
              <a:ext cx="5262563" cy="2386012"/>
              <a:chOff x="6096000" y="1106488"/>
              <a:chExt cx="5262563" cy="2386012"/>
            </a:xfrm>
          </p:grpSpPr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6096000" y="1106488"/>
                <a:ext cx="5262563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6096000" y="1584325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8728075" y="1584325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6096000" y="2060575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8728075" y="2060575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6096000" y="2538413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8728075" y="2538413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6096000" y="3014663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8728075" y="3014663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Blue"/>
            <p:cNvGrpSpPr/>
            <p:nvPr/>
          </p:nvGrpSpPr>
          <p:grpSpPr>
            <a:xfrm>
              <a:off x="833438" y="3492500"/>
              <a:ext cx="5262563" cy="2862263"/>
              <a:chOff x="833438" y="3492500"/>
              <a:chExt cx="5262563" cy="2862263"/>
            </a:xfrm>
          </p:grpSpPr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833438" y="3492500"/>
                <a:ext cx="5262563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833438" y="3968750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3465513" y="3968750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833438" y="4446588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30"/>
              <p:cNvSpPr>
                <a:spLocks noChangeArrowheads="1"/>
              </p:cNvSpPr>
              <p:nvPr/>
            </p:nvSpPr>
            <p:spPr bwMode="auto">
              <a:xfrm>
                <a:off x="3465513" y="4446588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833438" y="4922838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3465513" y="4922838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37"/>
              <p:cNvSpPr>
                <a:spLocks noChangeArrowheads="1"/>
              </p:cNvSpPr>
              <p:nvPr/>
            </p:nvSpPr>
            <p:spPr bwMode="auto">
              <a:xfrm>
                <a:off x="833438" y="5400675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38"/>
              <p:cNvSpPr>
                <a:spLocks noChangeArrowheads="1"/>
              </p:cNvSpPr>
              <p:nvPr/>
            </p:nvSpPr>
            <p:spPr bwMode="auto">
              <a:xfrm>
                <a:off x="3465513" y="5400675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41"/>
              <p:cNvSpPr>
                <a:spLocks noChangeArrowheads="1"/>
              </p:cNvSpPr>
              <p:nvPr/>
            </p:nvSpPr>
            <p:spPr bwMode="auto">
              <a:xfrm>
                <a:off x="833438" y="5878513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3465513" y="5878513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2" name="Purple"/>
            <p:cNvGrpSpPr/>
            <p:nvPr/>
          </p:nvGrpSpPr>
          <p:grpSpPr>
            <a:xfrm>
              <a:off x="6096000" y="3492500"/>
              <a:ext cx="5262563" cy="2862263"/>
              <a:chOff x="6096000" y="3492500"/>
              <a:chExt cx="5262563" cy="2862263"/>
            </a:xfrm>
          </p:grpSpPr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6096000" y="3492500"/>
                <a:ext cx="5262563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6096000" y="3968750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8728075" y="3968750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31"/>
              <p:cNvSpPr>
                <a:spLocks noChangeArrowheads="1"/>
              </p:cNvSpPr>
              <p:nvPr/>
            </p:nvSpPr>
            <p:spPr bwMode="auto">
              <a:xfrm>
                <a:off x="6096000" y="4446588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8728075" y="4446588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6096000" y="4922838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36"/>
              <p:cNvSpPr>
                <a:spLocks noChangeArrowheads="1"/>
              </p:cNvSpPr>
              <p:nvPr/>
            </p:nvSpPr>
            <p:spPr bwMode="auto">
              <a:xfrm>
                <a:off x="8728075" y="4922838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39"/>
              <p:cNvSpPr>
                <a:spLocks noChangeArrowheads="1"/>
              </p:cNvSpPr>
              <p:nvPr/>
            </p:nvSpPr>
            <p:spPr bwMode="auto">
              <a:xfrm>
                <a:off x="6096000" y="5400675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40"/>
              <p:cNvSpPr>
                <a:spLocks noChangeArrowheads="1"/>
              </p:cNvSpPr>
              <p:nvPr/>
            </p:nvSpPr>
            <p:spPr bwMode="auto">
              <a:xfrm>
                <a:off x="8728075" y="5400675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43"/>
              <p:cNvSpPr>
                <a:spLocks noChangeArrowheads="1"/>
              </p:cNvSpPr>
              <p:nvPr/>
            </p:nvSpPr>
            <p:spPr bwMode="auto">
              <a:xfrm>
                <a:off x="6096000" y="5878513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44"/>
              <p:cNvSpPr>
                <a:spLocks noChangeArrowheads="1"/>
              </p:cNvSpPr>
              <p:nvPr/>
            </p:nvSpPr>
            <p:spPr bwMode="auto">
              <a:xfrm>
                <a:off x="8728075" y="5878513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5" name="Type Labels"/>
            <p:cNvGrpSpPr/>
            <p:nvPr/>
          </p:nvGrpSpPr>
          <p:grpSpPr>
            <a:xfrm>
              <a:off x="2955925" y="1149350"/>
              <a:ext cx="6678613" cy="2828925"/>
              <a:chOff x="2955925" y="1149350"/>
              <a:chExt cx="6678613" cy="2828925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013075" y="1149350"/>
                <a:ext cx="6573838" cy="444500"/>
                <a:chOff x="3013075" y="1149350"/>
                <a:chExt cx="6573838" cy="444500"/>
              </a:xfrm>
            </p:grpSpPr>
            <p:sp>
              <p:nvSpPr>
                <p:cNvPr id="48" name="Rectangle 45"/>
                <p:cNvSpPr>
                  <a:spLocks noChangeArrowheads="1"/>
                </p:cNvSpPr>
                <p:nvPr/>
              </p:nvSpPr>
              <p:spPr bwMode="auto">
                <a:xfrm>
                  <a:off x="3017838" y="1149350"/>
                  <a:ext cx="10493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Classes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" name="Rectangle 46"/>
                <p:cNvSpPr>
                  <a:spLocks noChangeArrowheads="1"/>
                </p:cNvSpPr>
                <p:nvPr/>
              </p:nvSpPr>
              <p:spPr bwMode="auto">
                <a:xfrm>
                  <a:off x="3013075" y="1474788"/>
                  <a:ext cx="896938" cy="1746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Rectangle 47"/>
                <p:cNvSpPr>
                  <a:spLocks noChangeArrowheads="1"/>
                </p:cNvSpPr>
                <p:nvPr/>
              </p:nvSpPr>
              <p:spPr bwMode="auto">
                <a:xfrm>
                  <a:off x="8042275" y="1149350"/>
                  <a:ext cx="15446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Quantifiers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" name="Freeform 48"/>
                <p:cNvSpPr>
                  <a:spLocks/>
                </p:cNvSpPr>
                <p:nvPr/>
              </p:nvSpPr>
              <p:spPr bwMode="auto">
                <a:xfrm>
                  <a:off x="8037513" y="1474788"/>
                  <a:ext cx="1382713" cy="17462"/>
                </a:xfrm>
                <a:custGeom>
                  <a:avLst/>
                  <a:gdLst>
                    <a:gd name="T0" fmla="*/ 0 w 871"/>
                    <a:gd name="T1" fmla="*/ 0 h 11"/>
                    <a:gd name="T2" fmla="*/ 436 w 871"/>
                    <a:gd name="T3" fmla="*/ 0 h 11"/>
                    <a:gd name="T4" fmla="*/ 871 w 871"/>
                    <a:gd name="T5" fmla="*/ 0 h 11"/>
                    <a:gd name="T6" fmla="*/ 871 w 871"/>
                    <a:gd name="T7" fmla="*/ 11 h 11"/>
                    <a:gd name="T8" fmla="*/ 436 w 871"/>
                    <a:gd name="T9" fmla="*/ 11 h 11"/>
                    <a:gd name="T10" fmla="*/ 0 w 871"/>
                    <a:gd name="T11" fmla="*/ 11 h 11"/>
                    <a:gd name="T12" fmla="*/ 0 w 871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71" h="11">
                      <a:moveTo>
                        <a:pt x="0" y="0"/>
                      </a:moveTo>
                      <a:lnTo>
                        <a:pt x="436" y="0"/>
                      </a:lnTo>
                      <a:lnTo>
                        <a:pt x="871" y="0"/>
                      </a:lnTo>
                      <a:lnTo>
                        <a:pt x="871" y="11"/>
                      </a:lnTo>
                      <a:lnTo>
                        <a:pt x="436" y="11"/>
                      </a:lnTo>
                      <a:lnTo>
                        <a:pt x="0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2955925" y="3532188"/>
                <a:ext cx="6678613" cy="446087"/>
                <a:chOff x="2955925" y="3532188"/>
                <a:chExt cx="6678613" cy="446087"/>
              </a:xfrm>
            </p:grpSpPr>
            <p:sp>
              <p:nvSpPr>
                <p:cNvPr id="72" name="Rectangle 69"/>
                <p:cNvSpPr>
                  <a:spLocks noChangeArrowheads="1"/>
                </p:cNvSpPr>
                <p:nvPr/>
              </p:nvSpPr>
              <p:spPr bwMode="auto">
                <a:xfrm>
                  <a:off x="2960688" y="3532188"/>
                  <a:ext cx="11731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Anchors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" name="Rectangle 70"/>
                <p:cNvSpPr>
                  <a:spLocks noChangeArrowheads="1"/>
                </p:cNvSpPr>
                <p:nvPr/>
              </p:nvSpPr>
              <p:spPr bwMode="auto">
                <a:xfrm>
                  <a:off x="2955925" y="3859213"/>
                  <a:ext cx="1020763" cy="190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71"/>
                <p:cNvSpPr>
                  <a:spLocks noChangeArrowheads="1"/>
                </p:cNvSpPr>
                <p:nvPr/>
              </p:nvSpPr>
              <p:spPr bwMode="auto">
                <a:xfrm>
                  <a:off x="7966075" y="3532188"/>
                  <a:ext cx="16684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Punctuation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" name="Freeform 72"/>
                <p:cNvSpPr>
                  <a:spLocks/>
                </p:cNvSpPr>
                <p:nvPr/>
              </p:nvSpPr>
              <p:spPr bwMode="auto">
                <a:xfrm>
                  <a:off x="7961313" y="3859213"/>
                  <a:ext cx="1525588" cy="19050"/>
                </a:xfrm>
                <a:custGeom>
                  <a:avLst/>
                  <a:gdLst>
                    <a:gd name="T0" fmla="*/ 0 w 961"/>
                    <a:gd name="T1" fmla="*/ 0 h 12"/>
                    <a:gd name="T2" fmla="*/ 481 w 961"/>
                    <a:gd name="T3" fmla="*/ 0 h 12"/>
                    <a:gd name="T4" fmla="*/ 961 w 961"/>
                    <a:gd name="T5" fmla="*/ 0 h 12"/>
                    <a:gd name="T6" fmla="*/ 961 w 961"/>
                    <a:gd name="T7" fmla="*/ 12 h 12"/>
                    <a:gd name="T8" fmla="*/ 481 w 961"/>
                    <a:gd name="T9" fmla="*/ 12 h 12"/>
                    <a:gd name="T10" fmla="*/ 0 w 961"/>
                    <a:gd name="T11" fmla="*/ 12 h 12"/>
                    <a:gd name="T12" fmla="*/ 0 w 961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1" h="12">
                      <a:moveTo>
                        <a:pt x="0" y="0"/>
                      </a:moveTo>
                      <a:lnTo>
                        <a:pt x="481" y="0"/>
                      </a:lnTo>
                      <a:lnTo>
                        <a:pt x="961" y="0"/>
                      </a:lnTo>
                      <a:lnTo>
                        <a:pt x="961" y="12"/>
                      </a:lnTo>
                      <a:lnTo>
                        <a:pt x="481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50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Three Most Basic Building Blocks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16</a:t>
            </a:fld>
            <a:endParaRPr lang="en-US"/>
          </a:p>
        </p:txBody>
      </p:sp>
      <p:grpSp>
        <p:nvGrpSpPr>
          <p:cNvPr id="106" name="literal"/>
          <p:cNvGrpSpPr/>
          <p:nvPr/>
        </p:nvGrpSpPr>
        <p:grpSpPr>
          <a:xfrm>
            <a:off x="1377950" y="1622425"/>
            <a:ext cx="3559408" cy="276999"/>
            <a:chOff x="1377950" y="1622425"/>
            <a:chExt cx="3559408" cy="276999"/>
          </a:xfrm>
        </p:grpSpPr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1377950" y="1622425"/>
              <a:ext cx="14990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literal character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3560763" y="1622425"/>
              <a:ext cx="137659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That character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07" name="*"/>
          <p:cNvGrpSpPr/>
          <p:nvPr/>
        </p:nvGrpSpPr>
        <p:grpSpPr>
          <a:xfrm>
            <a:off x="7356475" y="1622425"/>
            <a:ext cx="2708344" cy="276999"/>
            <a:chOff x="7356475" y="1622425"/>
            <a:chExt cx="2708344" cy="276999"/>
          </a:xfrm>
        </p:grpSpPr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7356475" y="1622425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*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8823325" y="1622425"/>
              <a:ext cx="1241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more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18" name="."/>
          <p:cNvGrpSpPr/>
          <p:nvPr/>
        </p:nvGrpSpPr>
        <p:grpSpPr>
          <a:xfrm>
            <a:off x="2122488" y="2101850"/>
            <a:ext cx="2753507" cy="276999"/>
            <a:chOff x="2122488" y="2101850"/>
            <a:chExt cx="2753507" cy="276999"/>
          </a:xfrm>
        </p:grpSpPr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2122488" y="2101850"/>
              <a:ext cx="6091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.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3560763" y="2101850"/>
              <a:ext cx="13152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Any character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19" name="[ ]" hidden="1"/>
          <p:cNvGrpSpPr/>
          <p:nvPr/>
        </p:nvGrpSpPr>
        <p:grpSpPr>
          <a:xfrm>
            <a:off x="2055813" y="2576513"/>
            <a:ext cx="2820988" cy="331787"/>
            <a:chOff x="2055813" y="2576513"/>
            <a:chExt cx="2820988" cy="331787"/>
          </a:xfrm>
        </p:grpSpPr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2055813" y="2576513"/>
              <a:ext cx="3143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560763" y="2576513"/>
              <a:ext cx="1316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of these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9" name="?" hidden="1"/>
          <p:cNvGrpSpPr/>
          <p:nvPr/>
        </p:nvGrpSpPr>
        <p:grpSpPr>
          <a:xfrm>
            <a:off x="7366000" y="2576513"/>
            <a:ext cx="2659063" cy="331787"/>
            <a:chOff x="7366000" y="2576513"/>
            <a:chExt cx="2659063" cy="331787"/>
          </a:xfrm>
        </p:grpSpPr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7366000" y="2576513"/>
              <a:ext cx="22860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?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8823325" y="2576513"/>
              <a:ext cx="12017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one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2" name="{m,n}" hidden="1"/>
          <p:cNvGrpSpPr/>
          <p:nvPr/>
        </p:nvGrpSpPr>
        <p:grpSpPr>
          <a:xfrm>
            <a:off x="7156450" y="3055938"/>
            <a:ext cx="3468688" cy="331787"/>
            <a:chOff x="7156450" y="3055938"/>
            <a:chExt cx="3468688" cy="331787"/>
          </a:xfrm>
        </p:grpSpPr>
        <p:grpSp>
          <p:nvGrpSpPr>
            <p:cNvPr id="111" name="Group 110"/>
            <p:cNvGrpSpPr/>
            <p:nvPr/>
          </p:nvGrpSpPr>
          <p:grpSpPr>
            <a:xfrm>
              <a:off x="7156450" y="3055938"/>
              <a:ext cx="628650" cy="331787"/>
              <a:chOff x="7156450" y="3055938"/>
              <a:chExt cx="628650" cy="331787"/>
            </a:xfrm>
          </p:grpSpPr>
          <p:sp>
            <p:nvSpPr>
              <p:cNvPr id="65" name="Rectangle 62"/>
              <p:cNvSpPr>
                <a:spLocks noChangeArrowheads="1"/>
              </p:cNvSpPr>
              <p:nvPr/>
            </p:nvSpPr>
            <p:spPr bwMode="auto">
              <a:xfrm>
                <a:off x="7156450" y="3055938"/>
                <a:ext cx="1905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{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63"/>
              <p:cNvSpPr>
                <a:spLocks noChangeArrowheads="1"/>
              </p:cNvSpPr>
              <p:nvPr/>
            </p:nvSpPr>
            <p:spPr bwMode="auto">
              <a:xfrm>
                <a:off x="7232650" y="3055938"/>
                <a:ext cx="48577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m,n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64"/>
              <p:cNvSpPr>
                <a:spLocks noChangeArrowheads="1"/>
              </p:cNvSpPr>
              <p:nvPr/>
            </p:nvSpPr>
            <p:spPr bwMode="auto">
              <a:xfrm>
                <a:off x="7594600" y="3055938"/>
                <a:ext cx="1905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}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8823325" y="3055938"/>
              <a:ext cx="1801813" cy="331787"/>
              <a:chOff x="8823325" y="3055938"/>
              <a:chExt cx="1801813" cy="331787"/>
            </a:xfrm>
          </p:grpSpPr>
          <p:sp>
            <p:nvSpPr>
              <p:cNvPr id="68" name="Rectangle 65"/>
              <p:cNvSpPr>
                <a:spLocks noChangeArrowheads="1"/>
              </p:cNvSpPr>
              <p:nvPr/>
            </p:nvSpPr>
            <p:spPr bwMode="auto">
              <a:xfrm>
                <a:off x="8823325" y="3055938"/>
                <a:ext cx="611188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From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66"/>
              <p:cNvSpPr>
                <a:spLocks noChangeArrowheads="1"/>
              </p:cNvSpPr>
              <p:nvPr/>
            </p:nvSpPr>
            <p:spPr bwMode="auto">
              <a:xfrm>
                <a:off x="9358313" y="3055938"/>
                <a:ext cx="3048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67"/>
              <p:cNvSpPr>
                <a:spLocks noChangeArrowheads="1"/>
              </p:cNvSpPr>
              <p:nvPr/>
            </p:nvSpPr>
            <p:spPr bwMode="auto">
              <a:xfrm>
                <a:off x="9596438" y="3055938"/>
                <a:ext cx="92392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through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68"/>
              <p:cNvSpPr>
                <a:spLocks noChangeArrowheads="1"/>
              </p:cNvSpPr>
              <p:nvPr/>
            </p:nvSpPr>
            <p:spPr bwMode="auto">
              <a:xfrm>
                <a:off x="10387013" y="3055938"/>
                <a:ext cx="23812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08" name="+" hidden="1"/>
          <p:cNvGrpSpPr/>
          <p:nvPr/>
        </p:nvGrpSpPr>
        <p:grpSpPr>
          <a:xfrm>
            <a:off x="7356475" y="2101850"/>
            <a:ext cx="2782888" cy="331787"/>
            <a:chOff x="7356475" y="2101850"/>
            <a:chExt cx="2782888" cy="331787"/>
          </a:xfrm>
        </p:grpSpPr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7356475" y="2101850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8823325" y="2101850"/>
              <a:ext cx="1316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or more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0" name="^" hidden="1"/>
          <p:cNvGrpSpPr/>
          <p:nvPr/>
        </p:nvGrpSpPr>
        <p:grpSpPr>
          <a:xfrm>
            <a:off x="2093913" y="4010025"/>
            <a:ext cx="3037793" cy="331787"/>
            <a:chOff x="2093913" y="4010025"/>
            <a:chExt cx="3037793" cy="331787"/>
          </a:xfrm>
        </p:grpSpPr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2093913" y="4010025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^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3560763" y="4010025"/>
              <a:ext cx="15709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Beginning of line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3" name="\"/>
          <p:cNvGrpSpPr/>
          <p:nvPr/>
        </p:nvGrpSpPr>
        <p:grpSpPr>
          <a:xfrm>
            <a:off x="7375525" y="4010025"/>
            <a:ext cx="3046379" cy="276999"/>
            <a:chOff x="7375525" y="4010025"/>
            <a:chExt cx="3046379" cy="276999"/>
          </a:xfrm>
        </p:grpSpPr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7375525" y="4010025"/>
              <a:ext cx="993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\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8823325" y="4010025"/>
              <a:ext cx="159857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Escape character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21" name="$" hidden="1"/>
          <p:cNvGrpSpPr/>
          <p:nvPr/>
        </p:nvGrpSpPr>
        <p:grpSpPr>
          <a:xfrm>
            <a:off x="2093913" y="4487863"/>
            <a:ext cx="2463918" cy="330200"/>
            <a:chOff x="2093913" y="4487863"/>
            <a:chExt cx="2463918" cy="330200"/>
          </a:xfrm>
        </p:grpSpPr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2093913" y="4487863"/>
              <a:ext cx="2381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$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3560763" y="4487863"/>
              <a:ext cx="9970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End of line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4" name="[ - ]" hidden="1"/>
          <p:cNvGrpSpPr/>
          <p:nvPr/>
        </p:nvGrpSpPr>
        <p:grpSpPr>
          <a:xfrm>
            <a:off x="7261225" y="4487863"/>
            <a:ext cx="2259013" cy="330200"/>
            <a:chOff x="7261225" y="4487863"/>
            <a:chExt cx="2259013" cy="330200"/>
          </a:xfrm>
        </p:grpSpPr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7261225" y="4487863"/>
              <a:ext cx="24765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7385050" y="4487863"/>
              <a:ext cx="190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7508875" y="4487863"/>
              <a:ext cx="190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8823325" y="4487863"/>
              <a:ext cx="696913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Range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2" name="boundaries" hidden="1"/>
          <p:cNvGrpSpPr/>
          <p:nvPr/>
        </p:nvGrpSpPr>
        <p:grpSpPr>
          <a:xfrm>
            <a:off x="1616075" y="4964113"/>
            <a:ext cx="4148138" cy="331787"/>
            <a:chOff x="1616075" y="4964113"/>
            <a:chExt cx="4148138" cy="331787"/>
          </a:xfrm>
        </p:grpSpPr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1616075" y="4964113"/>
              <a:ext cx="117316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boundaries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3560763" y="4964113"/>
              <a:ext cx="22034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Word boundaries, etc.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5" name="[^ ]" hidden="1"/>
          <p:cNvGrpSpPr/>
          <p:nvPr/>
        </p:nvGrpSpPr>
        <p:grpSpPr>
          <a:xfrm>
            <a:off x="7261225" y="4964113"/>
            <a:ext cx="2535238" cy="331787"/>
            <a:chOff x="7261225" y="4964113"/>
            <a:chExt cx="2535238" cy="331787"/>
          </a:xfrm>
        </p:grpSpPr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7261225" y="4964113"/>
              <a:ext cx="4286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[^ 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8823325" y="4964113"/>
              <a:ext cx="9731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Negation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3" name="custom boundaries" hidden="1"/>
          <p:cNvGrpSpPr/>
          <p:nvPr/>
        </p:nvGrpSpPr>
        <p:grpSpPr>
          <a:xfrm>
            <a:off x="1254125" y="5441950"/>
            <a:ext cx="3783004" cy="330200"/>
            <a:chOff x="1254125" y="5441950"/>
            <a:chExt cx="3783004" cy="330200"/>
          </a:xfrm>
        </p:grpSpPr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1254125" y="5441950"/>
              <a:ext cx="1906588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custom boundaries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560763" y="5441950"/>
              <a:ext cx="14763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Lookahead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, etc.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6" name="( )" hidden="1"/>
          <p:cNvGrpSpPr/>
          <p:nvPr/>
        </p:nvGrpSpPr>
        <p:grpSpPr>
          <a:xfrm>
            <a:off x="7318375" y="5441950"/>
            <a:ext cx="2211388" cy="330200"/>
            <a:chOff x="7318375" y="5441950"/>
            <a:chExt cx="2211388" cy="330200"/>
          </a:xfrm>
        </p:grpSpPr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7318375" y="5441950"/>
              <a:ext cx="3143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8823325" y="5441950"/>
              <a:ext cx="706438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Group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7" name="( | )" hidden="1"/>
          <p:cNvGrpSpPr/>
          <p:nvPr/>
        </p:nvGrpSpPr>
        <p:grpSpPr>
          <a:xfrm>
            <a:off x="7242175" y="5918200"/>
            <a:ext cx="1933575" cy="331787"/>
            <a:chOff x="7242175" y="5918200"/>
            <a:chExt cx="1933575" cy="331787"/>
          </a:xfrm>
        </p:grpSpPr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7242175" y="5918200"/>
              <a:ext cx="4762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| 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8823325" y="5918200"/>
              <a:ext cx="3524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70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Beginning of line</a:t>
            </a:r>
          </a:p>
          <a:p>
            <a:pPr marL="457200" lvl="1" indent="0">
              <a:buNone/>
            </a:pPr>
            <a:r>
              <a:rPr lang="en-US" dirty="0"/>
              <a:t>^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/^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smtClean="0"/>
              <a:t>End of line</a:t>
            </a:r>
          </a:p>
          <a:p>
            <a:pPr marL="457200" lvl="1" indent="0">
              <a:buNone/>
            </a:pPr>
            <a:r>
              <a:rPr lang="en-US" dirty="0"/>
              <a:t>$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/old$/</a:t>
            </a:r>
          </a:p>
          <a:p>
            <a:r>
              <a:rPr lang="en-US" dirty="0" smtClean="0"/>
              <a:t>Advanced </a:t>
            </a:r>
            <a:r>
              <a:rPr lang="en-US" dirty="0" smtClean="0"/>
              <a:t>anchors</a:t>
            </a:r>
          </a:p>
          <a:p>
            <a:pPr lvl="1"/>
            <a:r>
              <a:rPr lang="en-US" dirty="0" smtClean="0"/>
              <a:t>Word boundaries</a:t>
            </a:r>
          </a:p>
          <a:p>
            <a:pPr lvl="1"/>
            <a:r>
              <a:rPr lang="en-US" dirty="0" smtClean="0"/>
              <a:t>Custom anchors (look-ahead, look-behind)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Another Quick Side </a:t>
            </a:r>
            <a:r>
              <a:rPr lang="en-US" dirty="0"/>
              <a:t>N</a:t>
            </a:r>
            <a:r>
              <a:rPr lang="en-US" dirty="0" smtClean="0"/>
              <a:t>ote: What’s all this talk about “lines”?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Regex can be applied to any string of text</a:t>
            </a:r>
          </a:p>
          <a:p>
            <a:pPr lvl="1"/>
            <a:r>
              <a:rPr lang="en-US" dirty="0" smtClean="0"/>
              <a:t>A single word</a:t>
            </a:r>
          </a:p>
          <a:p>
            <a:pPr lvl="1"/>
            <a:r>
              <a:rPr lang="en-US" dirty="0" smtClean="0"/>
              <a:t>A line of text</a:t>
            </a:r>
          </a:p>
          <a:p>
            <a:pPr lvl="1"/>
            <a:r>
              <a:rPr lang="en-US" dirty="0" smtClean="0"/>
              <a:t>A whole document</a:t>
            </a:r>
          </a:p>
          <a:p>
            <a:r>
              <a:rPr lang="en-US" dirty="0" smtClean="0"/>
              <a:t>These anchors refer to the beginning and end of that string</a:t>
            </a:r>
          </a:p>
          <a:p>
            <a:r>
              <a:rPr lang="en-US" dirty="0" smtClean="0"/>
              <a:t>Treating each line of text as a separate string is an easy and intuitive way to learn regex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Base"/>
          <p:cNvGrpSpPr/>
          <p:nvPr/>
        </p:nvGrpSpPr>
        <p:grpSpPr>
          <a:xfrm>
            <a:off x="833438" y="1106488"/>
            <a:ext cx="10525125" cy="5248275"/>
            <a:chOff x="833438" y="1106488"/>
            <a:chExt cx="10525125" cy="5248275"/>
          </a:xfrm>
        </p:grpSpPr>
        <p:grpSp>
          <p:nvGrpSpPr>
            <p:cNvPr id="99" name="Yellow"/>
            <p:cNvGrpSpPr/>
            <p:nvPr/>
          </p:nvGrpSpPr>
          <p:grpSpPr>
            <a:xfrm>
              <a:off x="833438" y="1106488"/>
              <a:ext cx="5262563" cy="2386012"/>
              <a:chOff x="833438" y="1106488"/>
              <a:chExt cx="5262563" cy="2386012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833438" y="1106488"/>
                <a:ext cx="5262563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833438" y="1584325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465513" y="1584325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833438" y="2060575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3465513" y="2060575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833438" y="2538413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465513" y="2538413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833438" y="3014663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3465513" y="3014663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" name="Green"/>
            <p:cNvGrpSpPr/>
            <p:nvPr/>
          </p:nvGrpSpPr>
          <p:grpSpPr>
            <a:xfrm>
              <a:off x="6096000" y="1106488"/>
              <a:ext cx="5262563" cy="2386012"/>
              <a:chOff x="6096000" y="1106488"/>
              <a:chExt cx="5262563" cy="2386012"/>
            </a:xfrm>
          </p:grpSpPr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6096000" y="1106488"/>
                <a:ext cx="5262563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6096000" y="1584325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8728075" y="1584325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6096000" y="2060575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8728075" y="2060575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6096000" y="2538413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8728075" y="2538413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6096000" y="3014663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8728075" y="3014663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Blue"/>
            <p:cNvGrpSpPr/>
            <p:nvPr/>
          </p:nvGrpSpPr>
          <p:grpSpPr>
            <a:xfrm>
              <a:off x="833438" y="3492500"/>
              <a:ext cx="5262563" cy="2862263"/>
              <a:chOff x="833438" y="3492500"/>
              <a:chExt cx="5262563" cy="2862263"/>
            </a:xfrm>
          </p:grpSpPr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833438" y="3492500"/>
                <a:ext cx="5262563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833438" y="3968750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3465513" y="3968750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833438" y="4446588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30"/>
              <p:cNvSpPr>
                <a:spLocks noChangeArrowheads="1"/>
              </p:cNvSpPr>
              <p:nvPr/>
            </p:nvSpPr>
            <p:spPr bwMode="auto">
              <a:xfrm>
                <a:off x="3465513" y="4446588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833438" y="4922838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3465513" y="4922838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37"/>
              <p:cNvSpPr>
                <a:spLocks noChangeArrowheads="1"/>
              </p:cNvSpPr>
              <p:nvPr/>
            </p:nvSpPr>
            <p:spPr bwMode="auto">
              <a:xfrm>
                <a:off x="833438" y="5400675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38"/>
              <p:cNvSpPr>
                <a:spLocks noChangeArrowheads="1"/>
              </p:cNvSpPr>
              <p:nvPr/>
            </p:nvSpPr>
            <p:spPr bwMode="auto">
              <a:xfrm>
                <a:off x="3465513" y="5400675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41"/>
              <p:cNvSpPr>
                <a:spLocks noChangeArrowheads="1"/>
              </p:cNvSpPr>
              <p:nvPr/>
            </p:nvSpPr>
            <p:spPr bwMode="auto">
              <a:xfrm>
                <a:off x="833438" y="5878513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3465513" y="5878513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2" name="Purple"/>
            <p:cNvGrpSpPr/>
            <p:nvPr/>
          </p:nvGrpSpPr>
          <p:grpSpPr>
            <a:xfrm>
              <a:off x="6096000" y="3492500"/>
              <a:ext cx="5262563" cy="2862263"/>
              <a:chOff x="6096000" y="3492500"/>
              <a:chExt cx="5262563" cy="2862263"/>
            </a:xfrm>
          </p:grpSpPr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6096000" y="3492500"/>
                <a:ext cx="5262563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6096000" y="3968750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8728075" y="3968750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31"/>
              <p:cNvSpPr>
                <a:spLocks noChangeArrowheads="1"/>
              </p:cNvSpPr>
              <p:nvPr/>
            </p:nvSpPr>
            <p:spPr bwMode="auto">
              <a:xfrm>
                <a:off x="6096000" y="4446588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8728075" y="4446588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6096000" y="4922838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36"/>
              <p:cNvSpPr>
                <a:spLocks noChangeArrowheads="1"/>
              </p:cNvSpPr>
              <p:nvPr/>
            </p:nvSpPr>
            <p:spPr bwMode="auto">
              <a:xfrm>
                <a:off x="8728075" y="4922838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39"/>
              <p:cNvSpPr>
                <a:spLocks noChangeArrowheads="1"/>
              </p:cNvSpPr>
              <p:nvPr/>
            </p:nvSpPr>
            <p:spPr bwMode="auto">
              <a:xfrm>
                <a:off x="6096000" y="5400675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40"/>
              <p:cNvSpPr>
                <a:spLocks noChangeArrowheads="1"/>
              </p:cNvSpPr>
              <p:nvPr/>
            </p:nvSpPr>
            <p:spPr bwMode="auto">
              <a:xfrm>
                <a:off x="8728075" y="5400675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43"/>
              <p:cNvSpPr>
                <a:spLocks noChangeArrowheads="1"/>
              </p:cNvSpPr>
              <p:nvPr/>
            </p:nvSpPr>
            <p:spPr bwMode="auto">
              <a:xfrm>
                <a:off x="6096000" y="5878513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44"/>
              <p:cNvSpPr>
                <a:spLocks noChangeArrowheads="1"/>
              </p:cNvSpPr>
              <p:nvPr/>
            </p:nvSpPr>
            <p:spPr bwMode="auto">
              <a:xfrm>
                <a:off x="8728075" y="5878513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5" name="Type Labels"/>
            <p:cNvGrpSpPr/>
            <p:nvPr/>
          </p:nvGrpSpPr>
          <p:grpSpPr>
            <a:xfrm>
              <a:off x="2955925" y="1149350"/>
              <a:ext cx="6678613" cy="2828925"/>
              <a:chOff x="2955925" y="1149350"/>
              <a:chExt cx="6678613" cy="2828925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013075" y="1149350"/>
                <a:ext cx="6573838" cy="444500"/>
                <a:chOff x="3013075" y="1149350"/>
                <a:chExt cx="6573838" cy="444500"/>
              </a:xfrm>
            </p:grpSpPr>
            <p:sp>
              <p:nvSpPr>
                <p:cNvPr id="48" name="Rectangle 45"/>
                <p:cNvSpPr>
                  <a:spLocks noChangeArrowheads="1"/>
                </p:cNvSpPr>
                <p:nvPr/>
              </p:nvSpPr>
              <p:spPr bwMode="auto">
                <a:xfrm>
                  <a:off x="3017838" y="1149350"/>
                  <a:ext cx="10493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Classes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" name="Rectangle 46"/>
                <p:cNvSpPr>
                  <a:spLocks noChangeArrowheads="1"/>
                </p:cNvSpPr>
                <p:nvPr/>
              </p:nvSpPr>
              <p:spPr bwMode="auto">
                <a:xfrm>
                  <a:off x="3013075" y="1474788"/>
                  <a:ext cx="896938" cy="1746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Rectangle 47"/>
                <p:cNvSpPr>
                  <a:spLocks noChangeArrowheads="1"/>
                </p:cNvSpPr>
                <p:nvPr/>
              </p:nvSpPr>
              <p:spPr bwMode="auto">
                <a:xfrm>
                  <a:off x="8042275" y="1149350"/>
                  <a:ext cx="15446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Quantifiers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" name="Freeform 48"/>
                <p:cNvSpPr>
                  <a:spLocks/>
                </p:cNvSpPr>
                <p:nvPr/>
              </p:nvSpPr>
              <p:spPr bwMode="auto">
                <a:xfrm>
                  <a:off x="8037513" y="1474788"/>
                  <a:ext cx="1382713" cy="17462"/>
                </a:xfrm>
                <a:custGeom>
                  <a:avLst/>
                  <a:gdLst>
                    <a:gd name="T0" fmla="*/ 0 w 871"/>
                    <a:gd name="T1" fmla="*/ 0 h 11"/>
                    <a:gd name="T2" fmla="*/ 436 w 871"/>
                    <a:gd name="T3" fmla="*/ 0 h 11"/>
                    <a:gd name="T4" fmla="*/ 871 w 871"/>
                    <a:gd name="T5" fmla="*/ 0 h 11"/>
                    <a:gd name="T6" fmla="*/ 871 w 871"/>
                    <a:gd name="T7" fmla="*/ 11 h 11"/>
                    <a:gd name="T8" fmla="*/ 436 w 871"/>
                    <a:gd name="T9" fmla="*/ 11 h 11"/>
                    <a:gd name="T10" fmla="*/ 0 w 871"/>
                    <a:gd name="T11" fmla="*/ 11 h 11"/>
                    <a:gd name="T12" fmla="*/ 0 w 871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71" h="11">
                      <a:moveTo>
                        <a:pt x="0" y="0"/>
                      </a:moveTo>
                      <a:lnTo>
                        <a:pt x="436" y="0"/>
                      </a:lnTo>
                      <a:lnTo>
                        <a:pt x="871" y="0"/>
                      </a:lnTo>
                      <a:lnTo>
                        <a:pt x="871" y="11"/>
                      </a:lnTo>
                      <a:lnTo>
                        <a:pt x="436" y="11"/>
                      </a:lnTo>
                      <a:lnTo>
                        <a:pt x="0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2955925" y="3532188"/>
                <a:ext cx="6678613" cy="446087"/>
                <a:chOff x="2955925" y="3532188"/>
                <a:chExt cx="6678613" cy="446087"/>
              </a:xfrm>
            </p:grpSpPr>
            <p:sp>
              <p:nvSpPr>
                <p:cNvPr id="72" name="Rectangle 69"/>
                <p:cNvSpPr>
                  <a:spLocks noChangeArrowheads="1"/>
                </p:cNvSpPr>
                <p:nvPr/>
              </p:nvSpPr>
              <p:spPr bwMode="auto">
                <a:xfrm>
                  <a:off x="2960688" y="3532188"/>
                  <a:ext cx="11731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Anchors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" name="Rectangle 70"/>
                <p:cNvSpPr>
                  <a:spLocks noChangeArrowheads="1"/>
                </p:cNvSpPr>
                <p:nvPr/>
              </p:nvSpPr>
              <p:spPr bwMode="auto">
                <a:xfrm>
                  <a:off x="2955925" y="3859213"/>
                  <a:ext cx="1020763" cy="190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71"/>
                <p:cNvSpPr>
                  <a:spLocks noChangeArrowheads="1"/>
                </p:cNvSpPr>
                <p:nvPr/>
              </p:nvSpPr>
              <p:spPr bwMode="auto">
                <a:xfrm>
                  <a:off x="7966075" y="3532188"/>
                  <a:ext cx="16684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Punctuation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" name="Freeform 72"/>
                <p:cNvSpPr>
                  <a:spLocks/>
                </p:cNvSpPr>
                <p:nvPr/>
              </p:nvSpPr>
              <p:spPr bwMode="auto">
                <a:xfrm>
                  <a:off x="7961313" y="3859213"/>
                  <a:ext cx="1525588" cy="19050"/>
                </a:xfrm>
                <a:custGeom>
                  <a:avLst/>
                  <a:gdLst>
                    <a:gd name="T0" fmla="*/ 0 w 961"/>
                    <a:gd name="T1" fmla="*/ 0 h 12"/>
                    <a:gd name="T2" fmla="*/ 481 w 961"/>
                    <a:gd name="T3" fmla="*/ 0 h 12"/>
                    <a:gd name="T4" fmla="*/ 961 w 961"/>
                    <a:gd name="T5" fmla="*/ 0 h 12"/>
                    <a:gd name="T6" fmla="*/ 961 w 961"/>
                    <a:gd name="T7" fmla="*/ 12 h 12"/>
                    <a:gd name="T8" fmla="*/ 481 w 961"/>
                    <a:gd name="T9" fmla="*/ 12 h 12"/>
                    <a:gd name="T10" fmla="*/ 0 w 961"/>
                    <a:gd name="T11" fmla="*/ 12 h 12"/>
                    <a:gd name="T12" fmla="*/ 0 w 961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1" h="12">
                      <a:moveTo>
                        <a:pt x="0" y="0"/>
                      </a:moveTo>
                      <a:lnTo>
                        <a:pt x="481" y="0"/>
                      </a:lnTo>
                      <a:lnTo>
                        <a:pt x="961" y="0"/>
                      </a:lnTo>
                      <a:lnTo>
                        <a:pt x="961" y="12"/>
                      </a:lnTo>
                      <a:lnTo>
                        <a:pt x="481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50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Anchors: non-character neighbors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19</a:t>
            </a:fld>
            <a:endParaRPr lang="en-US"/>
          </a:p>
        </p:txBody>
      </p:sp>
      <p:grpSp>
        <p:nvGrpSpPr>
          <p:cNvPr id="106" name="literal"/>
          <p:cNvGrpSpPr/>
          <p:nvPr/>
        </p:nvGrpSpPr>
        <p:grpSpPr>
          <a:xfrm>
            <a:off x="1377950" y="1622425"/>
            <a:ext cx="3660776" cy="331787"/>
            <a:chOff x="1377950" y="1622425"/>
            <a:chExt cx="3660776" cy="331787"/>
          </a:xfrm>
        </p:grpSpPr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1377950" y="1622425"/>
              <a:ext cx="14714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literal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3560763" y="1622425"/>
              <a:ext cx="147796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That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7" name="*"/>
          <p:cNvGrpSpPr/>
          <p:nvPr/>
        </p:nvGrpSpPr>
        <p:grpSpPr>
          <a:xfrm>
            <a:off x="7356475" y="1622425"/>
            <a:ext cx="2811463" cy="331787"/>
            <a:chOff x="7356475" y="1622425"/>
            <a:chExt cx="2811463" cy="331787"/>
          </a:xfrm>
        </p:grpSpPr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7356475" y="1622425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8823325" y="1622425"/>
              <a:ext cx="134461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more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8" name="."/>
          <p:cNvGrpSpPr/>
          <p:nvPr/>
        </p:nvGrpSpPr>
        <p:grpSpPr>
          <a:xfrm>
            <a:off x="2122488" y="2101850"/>
            <a:ext cx="2849563" cy="331787"/>
            <a:chOff x="2122488" y="2101850"/>
            <a:chExt cx="2849563" cy="331787"/>
          </a:xfrm>
        </p:grpSpPr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2122488" y="2101850"/>
              <a:ext cx="18097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3560763" y="2101850"/>
              <a:ext cx="141128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Any character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9" name="[ ]" hidden="1"/>
          <p:cNvGrpSpPr/>
          <p:nvPr/>
        </p:nvGrpSpPr>
        <p:grpSpPr>
          <a:xfrm>
            <a:off x="2055813" y="2576513"/>
            <a:ext cx="2820988" cy="331787"/>
            <a:chOff x="2055813" y="2576513"/>
            <a:chExt cx="2820988" cy="331787"/>
          </a:xfrm>
        </p:grpSpPr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2055813" y="2576513"/>
              <a:ext cx="3143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560763" y="2576513"/>
              <a:ext cx="1316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of these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9" name="?" hidden="1"/>
          <p:cNvGrpSpPr/>
          <p:nvPr/>
        </p:nvGrpSpPr>
        <p:grpSpPr>
          <a:xfrm>
            <a:off x="7366000" y="2576513"/>
            <a:ext cx="2659063" cy="331787"/>
            <a:chOff x="7366000" y="2576513"/>
            <a:chExt cx="2659063" cy="331787"/>
          </a:xfrm>
        </p:grpSpPr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7366000" y="2576513"/>
              <a:ext cx="22860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?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8823325" y="2576513"/>
              <a:ext cx="12017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one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2" name="{m,n}" hidden="1"/>
          <p:cNvGrpSpPr/>
          <p:nvPr/>
        </p:nvGrpSpPr>
        <p:grpSpPr>
          <a:xfrm>
            <a:off x="7156450" y="3055938"/>
            <a:ext cx="3468688" cy="331787"/>
            <a:chOff x="7156450" y="3055938"/>
            <a:chExt cx="3468688" cy="331787"/>
          </a:xfrm>
        </p:grpSpPr>
        <p:grpSp>
          <p:nvGrpSpPr>
            <p:cNvPr id="111" name="Group 110"/>
            <p:cNvGrpSpPr/>
            <p:nvPr/>
          </p:nvGrpSpPr>
          <p:grpSpPr>
            <a:xfrm>
              <a:off x="7156450" y="3055938"/>
              <a:ext cx="628650" cy="331787"/>
              <a:chOff x="7156450" y="3055938"/>
              <a:chExt cx="628650" cy="331787"/>
            </a:xfrm>
          </p:grpSpPr>
          <p:sp>
            <p:nvSpPr>
              <p:cNvPr id="65" name="Rectangle 62"/>
              <p:cNvSpPr>
                <a:spLocks noChangeArrowheads="1"/>
              </p:cNvSpPr>
              <p:nvPr/>
            </p:nvSpPr>
            <p:spPr bwMode="auto">
              <a:xfrm>
                <a:off x="7156450" y="3055938"/>
                <a:ext cx="1905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{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63"/>
              <p:cNvSpPr>
                <a:spLocks noChangeArrowheads="1"/>
              </p:cNvSpPr>
              <p:nvPr/>
            </p:nvSpPr>
            <p:spPr bwMode="auto">
              <a:xfrm>
                <a:off x="7232650" y="3055938"/>
                <a:ext cx="48577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m,n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64"/>
              <p:cNvSpPr>
                <a:spLocks noChangeArrowheads="1"/>
              </p:cNvSpPr>
              <p:nvPr/>
            </p:nvSpPr>
            <p:spPr bwMode="auto">
              <a:xfrm>
                <a:off x="7594600" y="3055938"/>
                <a:ext cx="1905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}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8823325" y="3055938"/>
              <a:ext cx="1801813" cy="331787"/>
              <a:chOff x="8823325" y="3055938"/>
              <a:chExt cx="1801813" cy="331787"/>
            </a:xfrm>
          </p:grpSpPr>
          <p:sp>
            <p:nvSpPr>
              <p:cNvPr id="68" name="Rectangle 65"/>
              <p:cNvSpPr>
                <a:spLocks noChangeArrowheads="1"/>
              </p:cNvSpPr>
              <p:nvPr/>
            </p:nvSpPr>
            <p:spPr bwMode="auto">
              <a:xfrm>
                <a:off x="8823325" y="3055938"/>
                <a:ext cx="611188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From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66"/>
              <p:cNvSpPr>
                <a:spLocks noChangeArrowheads="1"/>
              </p:cNvSpPr>
              <p:nvPr/>
            </p:nvSpPr>
            <p:spPr bwMode="auto">
              <a:xfrm>
                <a:off x="9358313" y="3055938"/>
                <a:ext cx="3048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67"/>
              <p:cNvSpPr>
                <a:spLocks noChangeArrowheads="1"/>
              </p:cNvSpPr>
              <p:nvPr/>
            </p:nvSpPr>
            <p:spPr bwMode="auto">
              <a:xfrm>
                <a:off x="9596438" y="3055938"/>
                <a:ext cx="92392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through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68"/>
              <p:cNvSpPr>
                <a:spLocks noChangeArrowheads="1"/>
              </p:cNvSpPr>
              <p:nvPr/>
            </p:nvSpPr>
            <p:spPr bwMode="auto">
              <a:xfrm>
                <a:off x="10387013" y="3055938"/>
                <a:ext cx="23812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08" name="+" hidden="1"/>
          <p:cNvGrpSpPr/>
          <p:nvPr/>
        </p:nvGrpSpPr>
        <p:grpSpPr>
          <a:xfrm>
            <a:off x="7356475" y="2101850"/>
            <a:ext cx="2782888" cy="331787"/>
            <a:chOff x="7356475" y="2101850"/>
            <a:chExt cx="2782888" cy="331787"/>
          </a:xfrm>
        </p:grpSpPr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7356475" y="2101850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8823325" y="2101850"/>
              <a:ext cx="1316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or more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0" name="^"/>
          <p:cNvGrpSpPr/>
          <p:nvPr/>
        </p:nvGrpSpPr>
        <p:grpSpPr>
          <a:xfrm>
            <a:off x="2093913" y="4010025"/>
            <a:ext cx="3066647" cy="276999"/>
            <a:chOff x="2093913" y="4010025"/>
            <a:chExt cx="3066647" cy="276999"/>
          </a:xfrm>
        </p:grpSpPr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2093913" y="4010025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^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3560763" y="4010025"/>
              <a:ext cx="15997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Beginning of line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13" name="\"/>
          <p:cNvGrpSpPr/>
          <p:nvPr/>
        </p:nvGrpSpPr>
        <p:grpSpPr>
          <a:xfrm>
            <a:off x="7375525" y="4010025"/>
            <a:ext cx="3144838" cy="331787"/>
            <a:chOff x="7375525" y="4010025"/>
            <a:chExt cx="3144838" cy="331787"/>
          </a:xfrm>
        </p:grpSpPr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7375525" y="4010025"/>
              <a:ext cx="2095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\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8823325" y="4010025"/>
              <a:ext cx="1697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Escape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1" name="$"/>
          <p:cNvGrpSpPr/>
          <p:nvPr/>
        </p:nvGrpSpPr>
        <p:grpSpPr>
          <a:xfrm>
            <a:off x="2093913" y="4487863"/>
            <a:ext cx="2479948" cy="276999"/>
            <a:chOff x="2093913" y="4487863"/>
            <a:chExt cx="2479948" cy="276999"/>
          </a:xfrm>
        </p:grpSpPr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2093913" y="4487863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$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3560763" y="4487863"/>
              <a:ext cx="101309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End of line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14" name="[ - ]" hidden="1"/>
          <p:cNvGrpSpPr/>
          <p:nvPr/>
        </p:nvGrpSpPr>
        <p:grpSpPr>
          <a:xfrm>
            <a:off x="7261225" y="4487863"/>
            <a:ext cx="2259013" cy="330200"/>
            <a:chOff x="7261225" y="4487863"/>
            <a:chExt cx="2259013" cy="330200"/>
          </a:xfrm>
        </p:grpSpPr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7261225" y="4487863"/>
              <a:ext cx="24765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7385050" y="4487863"/>
              <a:ext cx="190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7508875" y="4487863"/>
              <a:ext cx="190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8823325" y="4487863"/>
              <a:ext cx="696913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Range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2" name="boundaries"/>
          <p:cNvGrpSpPr/>
          <p:nvPr/>
        </p:nvGrpSpPr>
        <p:grpSpPr>
          <a:xfrm>
            <a:off x="1616075" y="4964113"/>
            <a:ext cx="4026155" cy="276999"/>
            <a:chOff x="1616075" y="4964113"/>
            <a:chExt cx="4026155" cy="276999"/>
          </a:xfrm>
        </p:grpSpPr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1616075" y="4964113"/>
              <a:ext cx="10579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</a:rPr>
                <a:t>boundaries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3560763" y="4964113"/>
              <a:ext cx="208146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</a:rPr>
                <a:t>Word boundaries, etc.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</p:grpSp>
      <p:grpSp>
        <p:nvGrpSpPr>
          <p:cNvPr id="115" name="[^ ]" hidden="1"/>
          <p:cNvGrpSpPr/>
          <p:nvPr/>
        </p:nvGrpSpPr>
        <p:grpSpPr>
          <a:xfrm>
            <a:off x="7261225" y="4964113"/>
            <a:ext cx="2535238" cy="331787"/>
            <a:chOff x="7261225" y="4964113"/>
            <a:chExt cx="2535238" cy="331787"/>
          </a:xfrm>
        </p:grpSpPr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7261225" y="4964113"/>
              <a:ext cx="4286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[^ 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8823325" y="4964113"/>
              <a:ext cx="9731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Negation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3" name="custom boundaries"/>
          <p:cNvGrpSpPr/>
          <p:nvPr/>
        </p:nvGrpSpPr>
        <p:grpSpPr>
          <a:xfrm>
            <a:off x="1254125" y="5441950"/>
            <a:ext cx="3783004" cy="276999"/>
            <a:chOff x="1254125" y="5441950"/>
            <a:chExt cx="3783004" cy="276999"/>
          </a:xfrm>
        </p:grpSpPr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1254125" y="5441950"/>
              <a:ext cx="17985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</a:rPr>
                <a:t>custom boundaries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560763" y="5441950"/>
              <a:ext cx="14763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</a:rPr>
                <a:t>Lookahead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</a:rPr>
                <a:t>, etc.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</p:grpSp>
      <p:grpSp>
        <p:nvGrpSpPr>
          <p:cNvPr id="116" name="( )" hidden="1"/>
          <p:cNvGrpSpPr/>
          <p:nvPr/>
        </p:nvGrpSpPr>
        <p:grpSpPr>
          <a:xfrm>
            <a:off x="7318375" y="5441950"/>
            <a:ext cx="2211388" cy="330200"/>
            <a:chOff x="7318375" y="5441950"/>
            <a:chExt cx="2211388" cy="330200"/>
          </a:xfrm>
        </p:grpSpPr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7318375" y="5441950"/>
              <a:ext cx="3143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8823325" y="5441950"/>
              <a:ext cx="706438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Group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7" name="( | )" hidden="1"/>
          <p:cNvGrpSpPr/>
          <p:nvPr/>
        </p:nvGrpSpPr>
        <p:grpSpPr>
          <a:xfrm>
            <a:off x="7242175" y="5918200"/>
            <a:ext cx="1933575" cy="331787"/>
            <a:chOff x="7242175" y="5918200"/>
            <a:chExt cx="1933575" cy="331787"/>
          </a:xfrm>
        </p:grpSpPr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7242175" y="5918200"/>
              <a:ext cx="4762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| 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8823325" y="5918200"/>
              <a:ext cx="3524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52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Help you get started </a:t>
            </a:r>
            <a:r>
              <a:rPr lang="en-US" b="1" dirty="0" smtClean="0"/>
              <a:t>using</a:t>
            </a:r>
            <a:r>
              <a:rPr lang="en-US" dirty="0" smtClean="0"/>
              <a:t> regular expressions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Not</a:t>
            </a:r>
            <a:r>
              <a:rPr lang="en-US" dirty="0" smtClean="0"/>
              <a:t> teaching a specific flavor of regular expressions</a:t>
            </a:r>
          </a:p>
          <a:p>
            <a:pPr>
              <a:lnSpc>
                <a:spcPct val="100000"/>
              </a:lnSpc>
            </a:pPr>
            <a:r>
              <a:rPr lang="en-US" b="1" dirty="0" smtClean="0"/>
              <a:t>Not</a:t>
            </a:r>
            <a:r>
              <a:rPr lang="en-US" dirty="0" smtClean="0"/>
              <a:t> giving a complete overview of either the features or the theoretical underpinnings of regular expressions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Brain stubs</a:t>
            </a:r>
            <a:r>
              <a:rPr lang="en-US" dirty="0" smtClean="0"/>
              <a:t>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Don’t remember how to do everything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Just remember what’s out there so you can look it up when you need it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Sets of </a:t>
            </a:r>
            <a:r>
              <a:rPr lang="en-US" dirty="0" smtClean="0"/>
              <a:t>characters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]/</a:t>
            </a:r>
          </a:p>
          <a:p>
            <a:pPr marL="457200" lvl="1" indent="0">
              <a:buNone/>
            </a:pPr>
            <a:r>
              <a:rPr lang="en-US" i="1" dirty="0" smtClean="0"/>
              <a:t>	“… followed by an ‘a’ or an ‘f’ or a ‘w’ …”</a:t>
            </a:r>
          </a:p>
          <a:p>
            <a:r>
              <a:rPr lang="en-US" dirty="0" smtClean="0"/>
              <a:t>Ranges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_[a-z]/</a:t>
            </a:r>
          </a:p>
          <a:p>
            <a:pPr marL="457200" lvl="1" indent="0">
              <a:buNone/>
            </a:pPr>
            <a:r>
              <a:rPr lang="en-US" i="1" dirty="0" smtClean="0"/>
              <a:t>	“… followed by a lower case letter …”</a:t>
            </a:r>
          </a:p>
          <a:p>
            <a:r>
              <a:rPr lang="en-US" dirty="0"/>
              <a:t>N</a:t>
            </a:r>
            <a:r>
              <a:rPr lang="en-US" dirty="0" smtClean="0"/>
              <a:t>egated classes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_[^A-Z]/</a:t>
            </a:r>
          </a:p>
          <a:p>
            <a:pPr marL="457200" lvl="1" indent="0">
              <a:buNone/>
            </a:pPr>
            <a:r>
              <a:rPr lang="en-US" i="1" dirty="0" smtClean="0"/>
              <a:t>	“… followed by anything but an upper case letter …”</a:t>
            </a:r>
          </a:p>
          <a:p>
            <a:pPr marL="457200" lvl="1" indent="0">
              <a:buNone/>
            </a:pPr>
            <a:r>
              <a:rPr lang="en-US" i="1" dirty="0" smtClean="0"/>
              <a:t>	“… followed by a not-capital </a:t>
            </a:r>
            <a:r>
              <a:rPr lang="en-US" i="1" dirty="0" smtClean="0"/>
              <a:t>…”</a:t>
            </a:r>
            <a:endParaRPr lang="en-US" i="1" dirty="0"/>
          </a:p>
          <a:p>
            <a:r>
              <a:rPr lang="en-US" dirty="0" smtClean="0"/>
              <a:t>Each of these matches only a single character!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8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Base"/>
          <p:cNvGrpSpPr/>
          <p:nvPr/>
        </p:nvGrpSpPr>
        <p:grpSpPr>
          <a:xfrm>
            <a:off x="833438" y="1106488"/>
            <a:ext cx="10525125" cy="5248275"/>
            <a:chOff x="833438" y="1106488"/>
            <a:chExt cx="10525125" cy="5248275"/>
          </a:xfrm>
        </p:grpSpPr>
        <p:grpSp>
          <p:nvGrpSpPr>
            <p:cNvPr id="99" name="Yellow"/>
            <p:cNvGrpSpPr/>
            <p:nvPr/>
          </p:nvGrpSpPr>
          <p:grpSpPr>
            <a:xfrm>
              <a:off x="833438" y="1106488"/>
              <a:ext cx="5262563" cy="2386012"/>
              <a:chOff x="833438" y="1106488"/>
              <a:chExt cx="5262563" cy="2386012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833438" y="1106488"/>
                <a:ext cx="5262563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833438" y="1584325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465513" y="1584325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833438" y="2060575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3465513" y="2060575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833438" y="2538413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465513" y="2538413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833438" y="3014663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3465513" y="3014663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" name="Green"/>
            <p:cNvGrpSpPr/>
            <p:nvPr/>
          </p:nvGrpSpPr>
          <p:grpSpPr>
            <a:xfrm>
              <a:off x="6096000" y="1106488"/>
              <a:ext cx="5262563" cy="2386012"/>
              <a:chOff x="6096000" y="1106488"/>
              <a:chExt cx="5262563" cy="2386012"/>
            </a:xfrm>
          </p:grpSpPr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6096000" y="1106488"/>
                <a:ext cx="5262563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6096000" y="1584325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8728075" y="1584325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6096000" y="2060575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8728075" y="2060575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6096000" y="2538413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8728075" y="2538413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6096000" y="3014663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8728075" y="3014663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Blue"/>
            <p:cNvGrpSpPr/>
            <p:nvPr/>
          </p:nvGrpSpPr>
          <p:grpSpPr>
            <a:xfrm>
              <a:off x="833438" y="3492500"/>
              <a:ext cx="5262563" cy="2862263"/>
              <a:chOff x="833438" y="3492500"/>
              <a:chExt cx="5262563" cy="2862263"/>
            </a:xfrm>
          </p:grpSpPr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833438" y="3492500"/>
                <a:ext cx="5262563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833438" y="3968750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3465513" y="3968750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833438" y="4446588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30"/>
              <p:cNvSpPr>
                <a:spLocks noChangeArrowheads="1"/>
              </p:cNvSpPr>
              <p:nvPr/>
            </p:nvSpPr>
            <p:spPr bwMode="auto">
              <a:xfrm>
                <a:off x="3465513" y="4446588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833438" y="4922838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3465513" y="4922838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37"/>
              <p:cNvSpPr>
                <a:spLocks noChangeArrowheads="1"/>
              </p:cNvSpPr>
              <p:nvPr/>
            </p:nvSpPr>
            <p:spPr bwMode="auto">
              <a:xfrm>
                <a:off x="833438" y="5400675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38"/>
              <p:cNvSpPr>
                <a:spLocks noChangeArrowheads="1"/>
              </p:cNvSpPr>
              <p:nvPr/>
            </p:nvSpPr>
            <p:spPr bwMode="auto">
              <a:xfrm>
                <a:off x="3465513" y="5400675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41"/>
              <p:cNvSpPr>
                <a:spLocks noChangeArrowheads="1"/>
              </p:cNvSpPr>
              <p:nvPr/>
            </p:nvSpPr>
            <p:spPr bwMode="auto">
              <a:xfrm>
                <a:off x="833438" y="5878513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3465513" y="5878513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2" name="Purple"/>
            <p:cNvGrpSpPr/>
            <p:nvPr/>
          </p:nvGrpSpPr>
          <p:grpSpPr>
            <a:xfrm>
              <a:off x="6096000" y="3492500"/>
              <a:ext cx="5262563" cy="2862263"/>
              <a:chOff x="6096000" y="3492500"/>
              <a:chExt cx="5262563" cy="2862263"/>
            </a:xfrm>
          </p:grpSpPr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6096000" y="3492500"/>
                <a:ext cx="5262563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6096000" y="3968750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8728075" y="3968750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31"/>
              <p:cNvSpPr>
                <a:spLocks noChangeArrowheads="1"/>
              </p:cNvSpPr>
              <p:nvPr/>
            </p:nvSpPr>
            <p:spPr bwMode="auto">
              <a:xfrm>
                <a:off x="6096000" y="4446588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8728075" y="4446588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6096000" y="4922838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36"/>
              <p:cNvSpPr>
                <a:spLocks noChangeArrowheads="1"/>
              </p:cNvSpPr>
              <p:nvPr/>
            </p:nvSpPr>
            <p:spPr bwMode="auto">
              <a:xfrm>
                <a:off x="8728075" y="4922838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39"/>
              <p:cNvSpPr>
                <a:spLocks noChangeArrowheads="1"/>
              </p:cNvSpPr>
              <p:nvPr/>
            </p:nvSpPr>
            <p:spPr bwMode="auto">
              <a:xfrm>
                <a:off x="6096000" y="5400675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40"/>
              <p:cNvSpPr>
                <a:spLocks noChangeArrowheads="1"/>
              </p:cNvSpPr>
              <p:nvPr/>
            </p:nvSpPr>
            <p:spPr bwMode="auto">
              <a:xfrm>
                <a:off x="8728075" y="5400675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43"/>
              <p:cNvSpPr>
                <a:spLocks noChangeArrowheads="1"/>
              </p:cNvSpPr>
              <p:nvPr/>
            </p:nvSpPr>
            <p:spPr bwMode="auto">
              <a:xfrm>
                <a:off x="6096000" y="5878513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44"/>
              <p:cNvSpPr>
                <a:spLocks noChangeArrowheads="1"/>
              </p:cNvSpPr>
              <p:nvPr/>
            </p:nvSpPr>
            <p:spPr bwMode="auto">
              <a:xfrm>
                <a:off x="8728075" y="5878513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5" name="Type Labels"/>
            <p:cNvGrpSpPr/>
            <p:nvPr/>
          </p:nvGrpSpPr>
          <p:grpSpPr>
            <a:xfrm>
              <a:off x="2955925" y="1149350"/>
              <a:ext cx="6678613" cy="2828925"/>
              <a:chOff x="2955925" y="1149350"/>
              <a:chExt cx="6678613" cy="2828925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013075" y="1149350"/>
                <a:ext cx="6573838" cy="444500"/>
                <a:chOff x="3013075" y="1149350"/>
                <a:chExt cx="6573838" cy="444500"/>
              </a:xfrm>
            </p:grpSpPr>
            <p:sp>
              <p:nvSpPr>
                <p:cNvPr id="48" name="Rectangle 45"/>
                <p:cNvSpPr>
                  <a:spLocks noChangeArrowheads="1"/>
                </p:cNvSpPr>
                <p:nvPr/>
              </p:nvSpPr>
              <p:spPr bwMode="auto">
                <a:xfrm>
                  <a:off x="3017838" y="1149350"/>
                  <a:ext cx="10493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Classes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" name="Rectangle 46"/>
                <p:cNvSpPr>
                  <a:spLocks noChangeArrowheads="1"/>
                </p:cNvSpPr>
                <p:nvPr/>
              </p:nvSpPr>
              <p:spPr bwMode="auto">
                <a:xfrm>
                  <a:off x="3013075" y="1474788"/>
                  <a:ext cx="896938" cy="1746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Rectangle 47"/>
                <p:cNvSpPr>
                  <a:spLocks noChangeArrowheads="1"/>
                </p:cNvSpPr>
                <p:nvPr/>
              </p:nvSpPr>
              <p:spPr bwMode="auto">
                <a:xfrm>
                  <a:off x="8042275" y="1149350"/>
                  <a:ext cx="15446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Quantifiers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" name="Freeform 48"/>
                <p:cNvSpPr>
                  <a:spLocks/>
                </p:cNvSpPr>
                <p:nvPr/>
              </p:nvSpPr>
              <p:spPr bwMode="auto">
                <a:xfrm>
                  <a:off x="8037513" y="1474788"/>
                  <a:ext cx="1382713" cy="17462"/>
                </a:xfrm>
                <a:custGeom>
                  <a:avLst/>
                  <a:gdLst>
                    <a:gd name="T0" fmla="*/ 0 w 871"/>
                    <a:gd name="T1" fmla="*/ 0 h 11"/>
                    <a:gd name="T2" fmla="*/ 436 w 871"/>
                    <a:gd name="T3" fmla="*/ 0 h 11"/>
                    <a:gd name="T4" fmla="*/ 871 w 871"/>
                    <a:gd name="T5" fmla="*/ 0 h 11"/>
                    <a:gd name="T6" fmla="*/ 871 w 871"/>
                    <a:gd name="T7" fmla="*/ 11 h 11"/>
                    <a:gd name="T8" fmla="*/ 436 w 871"/>
                    <a:gd name="T9" fmla="*/ 11 h 11"/>
                    <a:gd name="T10" fmla="*/ 0 w 871"/>
                    <a:gd name="T11" fmla="*/ 11 h 11"/>
                    <a:gd name="T12" fmla="*/ 0 w 871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71" h="11">
                      <a:moveTo>
                        <a:pt x="0" y="0"/>
                      </a:moveTo>
                      <a:lnTo>
                        <a:pt x="436" y="0"/>
                      </a:lnTo>
                      <a:lnTo>
                        <a:pt x="871" y="0"/>
                      </a:lnTo>
                      <a:lnTo>
                        <a:pt x="871" y="11"/>
                      </a:lnTo>
                      <a:lnTo>
                        <a:pt x="436" y="11"/>
                      </a:lnTo>
                      <a:lnTo>
                        <a:pt x="0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2955925" y="3532188"/>
                <a:ext cx="6678613" cy="446087"/>
                <a:chOff x="2955925" y="3532188"/>
                <a:chExt cx="6678613" cy="446087"/>
              </a:xfrm>
            </p:grpSpPr>
            <p:sp>
              <p:nvSpPr>
                <p:cNvPr id="72" name="Rectangle 69"/>
                <p:cNvSpPr>
                  <a:spLocks noChangeArrowheads="1"/>
                </p:cNvSpPr>
                <p:nvPr/>
              </p:nvSpPr>
              <p:spPr bwMode="auto">
                <a:xfrm>
                  <a:off x="2960688" y="3532188"/>
                  <a:ext cx="11731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Anchors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" name="Rectangle 70"/>
                <p:cNvSpPr>
                  <a:spLocks noChangeArrowheads="1"/>
                </p:cNvSpPr>
                <p:nvPr/>
              </p:nvSpPr>
              <p:spPr bwMode="auto">
                <a:xfrm>
                  <a:off x="2955925" y="3859213"/>
                  <a:ext cx="1020763" cy="190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71"/>
                <p:cNvSpPr>
                  <a:spLocks noChangeArrowheads="1"/>
                </p:cNvSpPr>
                <p:nvPr/>
              </p:nvSpPr>
              <p:spPr bwMode="auto">
                <a:xfrm>
                  <a:off x="7966075" y="3532188"/>
                  <a:ext cx="16684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Punctuation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" name="Freeform 72"/>
                <p:cNvSpPr>
                  <a:spLocks/>
                </p:cNvSpPr>
                <p:nvPr/>
              </p:nvSpPr>
              <p:spPr bwMode="auto">
                <a:xfrm>
                  <a:off x="7961313" y="3859213"/>
                  <a:ext cx="1525588" cy="19050"/>
                </a:xfrm>
                <a:custGeom>
                  <a:avLst/>
                  <a:gdLst>
                    <a:gd name="T0" fmla="*/ 0 w 961"/>
                    <a:gd name="T1" fmla="*/ 0 h 12"/>
                    <a:gd name="T2" fmla="*/ 481 w 961"/>
                    <a:gd name="T3" fmla="*/ 0 h 12"/>
                    <a:gd name="T4" fmla="*/ 961 w 961"/>
                    <a:gd name="T5" fmla="*/ 0 h 12"/>
                    <a:gd name="T6" fmla="*/ 961 w 961"/>
                    <a:gd name="T7" fmla="*/ 12 h 12"/>
                    <a:gd name="T8" fmla="*/ 481 w 961"/>
                    <a:gd name="T9" fmla="*/ 12 h 12"/>
                    <a:gd name="T10" fmla="*/ 0 w 961"/>
                    <a:gd name="T11" fmla="*/ 12 h 12"/>
                    <a:gd name="T12" fmla="*/ 0 w 961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1" h="12">
                      <a:moveTo>
                        <a:pt x="0" y="0"/>
                      </a:moveTo>
                      <a:lnTo>
                        <a:pt x="481" y="0"/>
                      </a:lnTo>
                      <a:lnTo>
                        <a:pt x="961" y="0"/>
                      </a:lnTo>
                      <a:lnTo>
                        <a:pt x="961" y="12"/>
                      </a:lnTo>
                      <a:lnTo>
                        <a:pt x="481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50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Classes: a single character from a set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21</a:t>
            </a:fld>
            <a:endParaRPr lang="en-US"/>
          </a:p>
        </p:txBody>
      </p:sp>
      <p:grpSp>
        <p:nvGrpSpPr>
          <p:cNvPr id="106" name="literal"/>
          <p:cNvGrpSpPr/>
          <p:nvPr/>
        </p:nvGrpSpPr>
        <p:grpSpPr>
          <a:xfrm>
            <a:off x="1377950" y="1622425"/>
            <a:ext cx="3660776" cy="331787"/>
            <a:chOff x="1377950" y="1622425"/>
            <a:chExt cx="3660776" cy="331787"/>
          </a:xfrm>
        </p:grpSpPr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1377950" y="1622425"/>
              <a:ext cx="14714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literal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3560763" y="1622425"/>
              <a:ext cx="147796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That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7" name="*"/>
          <p:cNvGrpSpPr/>
          <p:nvPr/>
        </p:nvGrpSpPr>
        <p:grpSpPr>
          <a:xfrm>
            <a:off x="7356475" y="1622425"/>
            <a:ext cx="2811463" cy="331787"/>
            <a:chOff x="7356475" y="1622425"/>
            <a:chExt cx="2811463" cy="331787"/>
          </a:xfrm>
        </p:grpSpPr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7356475" y="1622425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8823325" y="1622425"/>
              <a:ext cx="134461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more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8" name="."/>
          <p:cNvGrpSpPr/>
          <p:nvPr/>
        </p:nvGrpSpPr>
        <p:grpSpPr>
          <a:xfrm>
            <a:off x="2122488" y="2101850"/>
            <a:ext cx="2849563" cy="331787"/>
            <a:chOff x="2122488" y="2101850"/>
            <a:chExt cx="2849563" cy="331787"/>
          </a:xfrm>
        </p:grpSpPr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2122488" y="2101850"/>
              <a:ext cx="18097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3560763" y="2101850"/>
              <a:ext cx="141128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Any character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9" name="[ ]"/>
          <p:cNvGrpSpPr/>
          <p:nvPr/>
        </p:nvGrpSpPr>
        <p:grpSpPr>
          <a:xfrm>
            <a:off x="2055813" y="2576513"/>
            <a:ext cx="2728042" cy="276999"/>
            <a:chOff x="2055813" y="2576513"/>
            <a:chExt cx="2728042" cy="276999"/>
          </a:xfrm>
        </p:grpSpPr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2055813" y="2576513"/>
              <a:ext cx="2035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]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560763" y="2576513"/>
              <a:ext cx="122309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of these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09" name="?" hidden="1"/>
          <p:cNvGrpSpPr/>
          <p:nvPr/>
        </p:nvGrpSpPr>
        <p:grpSpPr>
          <a:xfrm>
            <a:off x="7366000" y="2576513"/>
            <a:ext cx="2659063" cy="331787"/>
            <a:chOff x="7366000" y="2576513"/>
            <a:chExt cx="2659063" cy="331787"/>
          </a:xfrm>
        </p:grpSpPr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7366000" y="2576513"/>
              <a:ext cx="22860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?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8823325" y="2576513"/>
              <a:ext cx="12017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one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2" name="{m,n}" hidden="1"/>
          <p:cNvGrpSpPr/>
          <p:nvPr/>
        </p:nvGrpSpPr>
        <p:grpSpPr>
          <a:xfrm>
            <a:off x="7156450" y="3055938"/>
            <a:ext cx="3468688" cy="331787"/>
            <a:chOff x="7156450" y="3055938"/>
            <a:chExt cx="3468688" cy="331787"/>
          </a:xfrm>
        </p:grpSpPr>
        <p:grpSp>
          <p:nvGrpSpPr>
            <p:cNvPr id="111" name="Group 110"/>
            <p:cNvGrpSpPr/>
            <p:nvPr/>
          </p:nvGrpSpPr>
          <p:grpSpPr>
            <a:xfrm>
              <a:off x="7156450" y="3055938"/>
              <a:ext cx="628650" cy="331787"/>
              <a:chOff x="7156450" y="3055938"/>
              <a:chExt cx="628650" cy="331787"/>
            </a:xfrm>
          </p:grpSpPr>
          <p:sp>
            <p:nvSpPr>
              <p:cNvPr id="65" name="Rectangle 62"/>
              <p:cNvSpPr>
                <a:spLocks noChangeArrowheads="1"/>
              </p:cNvSpPr>
              <p:nvPr/>
            </p:nvSpPr>
            <p:spPr bwMode="auto">
              <a:xfrm>
                <a:off x="7156450" y="3055938"/>
                <a:ext cx="1905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{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63"/>
              <p:cNvSpPr>
                <a:spLocks noChangeArrowheads="1"/>
              </p:cNvSpPr>
              <p:nvPr/>
            </p:nvSpPr>
            <p:spPr bwMode="auto">
              <a:xfrm>
                <a:off x="7232650" y="3055938"/>
                <a:ext cx="48577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m,n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64"/>
              <p:cNvSpPr>
                <a:spLocks noChangeArrowheads="1"/>
              </p:cNvSpPr>
              <p:nvPr/>
            </p:nvSpPr>
            <p:spPr bwMode="auto">
              <a:xfrm>
                <a:off x="7594600" y="3055938"/>
                <a:ext cx="1905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}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8823325" y="3055938"/>
              <a:ext cx="1801813" cy="331787"/>
              <a:chOff x="8823325" y="3055938"/>
              <a:chExt cx="1801813" cy="331787"/>
            </a:xfrm>
          </p:grpSpPr>
          <p:sp>
            <p:nvSpPr>
              <p:cNvPr id="68" name="Rectangle 65"/>
              <p:cNvSpPr>
                <a:spLocks noChangeArrowheads="1"/>
              </p:cNvSpPr>
              <p:nvPr/>
            </p:nvSpPr>
            <p:spPr bwMode="auto">
              <a:xfrm>
                <a:off x="8823325" y="3055938"/>
                <a:ext cx="611188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From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66"/>
              <p:cNvSpPr>
                <a:spLocks noChangeArrowheads="1"/>
              </p:cNvSpPr>
              <p:nvPr/>
            </p:nvSpPr>
            <p:spPr bwMode="auto">
              <a:xfrm>
                <a:off x="9358313" y="3055938"/>
                <a:ext cx="3048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67"/>
              <p:cNvSpPr>
                <a:spLocks noChangeArrowheads="1"/>
              </p:cNvSpPr>
              <p:nvPr/>
            </p:nvSpPr>
            <p:spPr bwMode="auto">
              <a:xfrm>
                <a:off x="9596438" y="3055938"/>
                <a:ext cx="92392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through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68"/>
              <p:cNvSpPr>
                <a:spLocks noChangeArrowheads="1"/>
              </p:cNvSpPr>
              <p:nvPr/>
            </p:nvSpPr>
            <p:spPr bwMode="auto">
              <a:xfrm>
                <a:off x="10387013" y="3055938"/>
                <a:ext cx="23812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08" name="+" hidden="1"/>
          <p:cNvGrpSpPr/>
          <p:nvPr/>
        </p:nvGrpSpPr>
        <p:grpSpPr>
          <a:xfrm>
            <a:off x="7356475" y="2101850"/>
            <a:ext cx="2782888" cy="331787"/>
            <a:chOff x="7356475" y="2101850"/>
            <a:chExt cx="2782888" cy="331787"/>
          </a:xfrm>
        </p:grpSpPr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7356475" y="2101850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8823325" y="2101850"/>
              <a:ext cx="1316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or more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0" name="^"/>
          <p:cNvGrpSpPr/>
          <p:nvPr/>
        </p:nvGrpSpPr>
        <p:grpSpPr>
          <a:xfrm>
            <a:off x="2093913" y="4010025"/>
            <a:ext cx="3037793" cy="331787"/>
            <a:chOff x="2093913" y="4010025"/>
            <a:chExt cx="3037793" cy="331787"/>
          </a:xfrm>
        </p:grpSpPr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2093913" y="4010025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^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3560763" y="4010025"/>
              <a:ext cx="15709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Beginning of line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3" name="\"/>
          <p:cNvGrpSpPr/>
          <p:nvPr/>
        </p:nvGrpSpPr>
        <p:grpSpPr>
          <a:xfrm>
            <a:off x="7375525" y="4010025"/>
            <a:ext cx="3144838" cy="331787"/>
            <a:chOff x="7375525" y="4010025"/>
            <a:chExt cx="3144838" cy="331787"/>
          </a:xfrm>
        </p:grpSpPr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7375525" y="4010025"/>
              <a:ext cx="2095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\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8823325" y="4010025"/>
              <a:ext cx="1697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Escape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1" name="$"/>
          <p:cNvGrpSpPr/>
          <p:nvPr/>
        </p:nvGrpSpPr>
        <p:grpSpPr>
          <a:xfrm>
            <a:off x="2093913" y="4487863"/>
            <a:ext cx="2463918" cy="330200"/>
            <a:chOff x="2093913" y="4487863"/>
            <a:chExt cx="2463918" cy="330200"/>
          </a:xfrm>
        </p:grpSpPr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2093913" y="4487863"/>
              <a:ext cx="2381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$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3560763" y="4487863"/>
              <a:ext cx="9970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End of line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4" name="[ - ]"/>
          <p:cNvGrpSpPr/>
          <p:nvPr/>
        </p:nvGrpSpPr>
        <p:grpSpPr>
          <a:xfrm>
            <a:off x="7261225" y="4487863"/>
            <a:ext cx="2151107" cy="276999"/>
            <a:chOff x="7261225" y="4487863"/>
            <a:chExt cx="2151107" cy="276999"/>
          </a:xfrm>
        </p:grpSpPr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7261225" y="448786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7385050" y="4487863"/>
              <a:ext cx="705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7508875" y="4487863"/>
              <a:ext cx="753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]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8823325" y="4487863"/>
              <a:ext cx="5890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Range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22" name="boundaries"/>
          <p:cNvGrpSpPr/>
          <p:nvPr/>
        </p:nvGrpSpPr>
        <p:grpSpPr>
          <a:xfrm>
            <a:off x="1616075" y="4964113"/>
            <a:ext cx="4026155" cy="276999"/>
            <a:chOff x="1616075" y="4964113"/>
            <a:chExt cx="4026155" cy="276999"/>
          </a:xfrm>
        </p:grpSpPr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1616075" y="4964113"/>
              <a:ext cx="10579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</a:rPr>
                <a:t>boundaries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3560763" y="4964113"/>
              <a:ext cx="208146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</a:rPr>
                <a:t>Word boundaries, etc.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</p:grpSp>
      <p:grpSp>
        <p:nvGrpSpPr>
          <p:cNvPr id="115" name="[^ ]"/>
          <p:cNvGrpSpPr/>
          <p:nvPr/>
        </p:nvGrpSpPr>
        <p:grpSpPr>
          <a:xfrm>
            <a:off x="7261225" y="4964113"/>
            <a:ext cx="2429645" cy="276999"/>
            <a:chOff x="7261225" y="4964113"/>
            <a:chExt cx="2429645" cy="276999"/>
          </a:xfrm>
        </p:grpSpPr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7261225" y="4964113"/>
              <a:ext cx="31899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[^ ]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8823325" y="4964113"/>
              <a:ext cx="86754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Negation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23" name="custom boundaries"/>
          <p:cNvGrpSpPr/>
          <p:nvPr/>
        </p:nvGrpSpPr>
        <p:grpSpPr>
          <a:xfrm>
            <a:off x="1254125" y="5441950"/>
            <a:ext cx="3783004" cy="276999"/>
            <a:chOff x="1254125" y="5441950"/>
            <a:chExt cx="3783004" cy="276999"/>
          </a:xfrm>
        </p:grpSpPr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1254125" y="5441950"/>
              <a:ext cx="17985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</a:rPr>
                <a:t>custom boundaries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560763" y="5441950"/>
              <a:ext cx="14763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</a:rPr>
                <a:t>Lookahead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</a:rPr>
                <a:t>, etc.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</p:grpSp>
      <p:grpSp>
        <p:nvGrpSpPr>
          <p:cNvPr id="116" name="( )" hidden="1"/>
          <p:cNvGrpSpPr/>
          <p:nvPr/>
        </p:nvGrpSpPr>
        <p:grpSpPr>
          <a:xfrm>
            <a:off x="7318375" y="5441950"/>
            <a:ext cx="2211388" cy="330200"/>
            <a:chOff x="7318375" y="5441950"/>
            <a:chExt cx="2211388" cy="330200"/>
          </a:xfrm>
        </p:grpSpPr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7318375" y="5441950"/>
              <a:ext cx="3143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8823325" y="5441950"/>
              <a:ext cx="706438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Group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7" name="( | )" hidden="1"/>
          <p:cNvGrpSpPr/>
          <p:nvPr/>
        </p:nvGrpSpPr>
        <p:grpSpPr>
          <a:xfrm>
            <a:off x="7242175" y="5918200"/>
            <a:ext cx="1933575" cy="331787"/>
            <a:chOff x="7242175" y="5918200"/>
            <a:chExt cx="1933575" cy="331787"/>
          </a:xfrm>
        </p:grpSpPr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7242175" y="5918200"/>
              <a:ext cx="4762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| 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8823325" y="5918200"/>
              <a:ext cx="3524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40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One or more</a:t>
            </a:r>
          </a:p>
          <a:p>
            <a:pPr marL="457200" lvl="1" indent="0">
              <a:buNone/>
            </a:pPr>
            <a:r>
              <a:rPr lang="en-US" dirty="0"/>
              <a:t>+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_+/</a:t>
            </a:r>
          </a:p>
          <a:p>
            <a:r>
              <a:rPr lang="en-US" dirty="0" smtClean="0"/>
              <a:t>One or none</a:t>
            </a:r>
          </a:p>
          <a:p>
            <a:pPr marL="457200" lvl="1" indent="0">
              <a:buNone/>
            </a:pP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/_?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_/</a:t>
            </a:r>
          </a:p>
          <a:p>
            <a:pPr marL="457200" lvl="1" indent="0">
              <a:buNone/>
            </a:pPr>
            <a:r>
              <a:rPr lang="en-US" i="1" dirty="0" smtClean="0"/>
              <a:t>	“… followed by maybe an ‘_’ …”</a:t>
            </a:r>
          </a:p>
          <a:p>
            <a:r>
              <a:rPr lang="en-US" dirty="0" smtClean="0"/>
              <a:t>Custom counts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{2}_/</a:t>
            </a:r>
          </a:p>
          <a:p>
            <a:pPr marL="457200" lvl="1" indent="0">
              <a:buNone/>
            </a:pPr>
            <a:r>
              <a:rPr lang="en-US" i="1" dirty="0" smtClean="0"/>
              <a:t>	“… followed by 2 ‘c’s …”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/draw_0{2,7}/ </a:t>
            </a:r>
          </a:p>
          <a:p>
            <a:pPr marL="457200" lvl="1" indent="0">
              <a:buNone/>
            </a:pPr>
            <a:r>
              <a:rPr lang="en-US" i="1" dirty="0" smtClean="0"/>
              <a:t>	“… </a:t>
            </a:r>
            <a:r>
              <a:rPr lang="en-US" i="1" dirty="0" smtClean="0">
                <a:cs typeface="Courier New" panose="02070309020205020404" pitchFamily="49" charset="0"/>
              </a:rPr>
              <a:t>followed</a:t>
            </a:r>
            <a:r>
              <a:rPr lang="en-US" i="1" dirty="0" smtClean="0"/>
              <a:t> by from 2 through 7 ‘0’s …”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/job [0-9]{8,}/</a:t>
            </a:r>
          </a:p>
          <a:p>
            <a:pPr marL="457200" lvl="1" indent="0">
              <a:buNone/>
            </a:pPr>
            <a:r>
              <a:rPr lang="en-US" i="1" dirty="0" smtClean="0"/>
              <a:t>	“… followed by at least 8 digits …”</a:t>
            </a:r>
            <a:endParaRPr lang="en-US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Base"/>
          <p:cNvGrpSpPr/>
          <p:nvPr/>
        </p:nvGrpSpPr>
        <p:grpSpPr>
          <a:xfrm>
            <a:off x="833438" y="1106488"/>
            <a:ext cx="10525125" cy="5248275"/>
            <a:chOff x="833438" y="1106488"/>
            <a:chExt cx="10525125" cy="5248275"/>
          </a:xfrm>
        </p:grpSpPr>
        <p:grpSp>
          <p:nvGrpSpPr>
            <p:cNvPr id="99" name="Yellow"/>
            <p:cNvGrpSpPr/>
            <p:nvPr/>
          </p:nvGrpSpPr>
          <p:grpSpPr>
            <a:xfrm>
              <a:off x="833438" y="1106488"/>
              <a:ext cx="5262563" cy="2386012"/>
              <a:chOff x="833438" y="1106488"/>
              <a:chExt cx="5262563" cy="2386012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833438" y="1106488"/>
                <a:ext cx="5262563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833438" y="1584325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465513" y="1584325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833438" y="2060575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3465513" y="2060575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833438" y="2538413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465513" y="2538413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833438" y="3014663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3465513" y="3014663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" name="Green"/>
            <p:cNvGrpSpPr/>
            <p:nvPr/>
          </p:nvGrpSpPr>
          <p:grpSpPr>
            <a:xfrm>
              <a:off x="6096000" y="1106488"/>
              <a:ext cx="5262563" cy="2386012"/>
              <a:chOff x="6096000" y="1106488"/>
              <a:chExt cx="5262563" cy="2386012"/>
            </a:xfrm>
          </p:grpSpPr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6096000" y="1106488"/>
                <a:ext cx="5262563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6096000" y="1584325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8728075" y="1584325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6096000" y="2060575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8728075" y="2060575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6096000" y="2538413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8728075" y="2538413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6096000" y="3014663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8728075" y="3014663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Blue"/>
            <p:cNvGrpSpPr/>
            <p:nvPr/>
          </p:nvGrpSpPr>
          <p:grpSpPr>
            <a:xfrm>
              <a:off x="833438" y="3492500"/>
              <a:ext cx="5262563" cy="2862263"/>
              <a:chOff x="833438" y="3492500"/>
              <a:chExt cx="5262563" cy="2862263"/>
            </a:xfrm>
          </p:grpSpPr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833438" y="3492500"/>
                <a:ext cx="5262563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833438" y="3968750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3465513" y="3968750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833438" y="4446588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30"/>
              <p:cNvSpPr>
                <a:spLocks noChangeArrowheads="1"/>
              </p:cNvSpPr>
              <p:nvPr/>
            </p:nvSpPr>
            <p:spPr bwMode="auto">
              <a:xfrm>
                <a:off x="3465513" y="4446588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833438" y="4922838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3465513" y="4922838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37"/>
              <p:cNvSpPr>
                <a:spLocks noChangeArrowheads="1"/>
              </p:cNvSpPr>
              <p:nvPr/>
            </p:nvSpPr>
            <p:spPr bwMode="auto">
              <a:xfrm>
                <a:off x="833438" y="5400675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38"/>
              <p:cNvSpPr>
                <a:spLocks noChangeArrowheads="1"/>
              </p:cNvSpPr>
              <p:nvPr/>
            </p:nvSpPr>
            <p:spPr bwMode="auto">
              <a:xfrm>
                <a:off x="3465513" y="5400675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41"/>
              <p:cNvSpPr>
                <a:spLocks noChangeArrowheads="1"/>
              </p:cNvSpPr>
              <p:nvPr/>
            </p:nvSpPr>
            <p:spPr bwMode="auto">
              <a:xfrm>
                <a:off x="833438" y="5878513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3465513" y="5878513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2" name="Purple"/>
            <p:cNvGrpSpPr/>
            <p:nvPr/>
          </p:nvGrpSpPr>
          <p:grpSpPr>
            <a:xfrm>
              <a:off x="6096000" y="3492500"/>
              <a:ext cx="5262563" cy="2862263"/>
              <a:chOff x="6096000" y="3492500"/>
              <a:chExt cx="5262563" cy="2862263"/>
            </a:xfrm>
          </p:grpSpPr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6096000" y="3492500"/>
                <a:ext cx="5262563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6096000" y="3968750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8728075" y="3968750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31"/>
              <p:cNvSpPr>
                <a:spLocks noChangeArrowheads="1"/>
              </p:cNvSpPr>
              <p:nvPr/>
            </p:nvSpPr>
            <p:spPr bwMode="auto">
              <a:xfrm>
                <a:off x="6096000" y="4446588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8728075" y="4446588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6096000" y="4922838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36"/>
              <p:cNvSpPr>
                <a:spLocks noChangeArrowheads="1"/>
              </p:cNvSpPr>
              <p:nvPr/>
            </p:nvSpPr>
            <p:spPr bwMode="auto">
              <a:xfrm>
                <a:off x="8728075" y="4922838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39"/>
              <p:cNvSpPr>
                <a:spLocks noChangeArrowheads="1"/>
              </p:cNvSpPr>
              <p:nvPr/>
            </p:nvSpPr>
            <p:spPr bwMode="auto">
              <a:xfrm>
                <a:off x="6096000" y="5400675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40"/>
              <p:cNvSpPr>
                <a:spLocks noChangeArrowheads="1"/>
              </p:cNvSpPr>
              <p:nvPr/>
            </p:nvSpPr>
            <p:spPr bwMode="auto">
              <a:xfrm>
                <a:off x="8728075" y="5400675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43"/>
              <p:cNvSpPr>
                <a:spLocks noChangeArrowheads="1"/>
              </p:cNvSpPr>
              <p:nvPr/>
            </p:nvSpPr>
            <p:spPr bwMode="auto">
              <a:xfrm>
                <a:off x="6096000" y="5878513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44"/>
              <p:cNvSpPr>
                <a:spLocks noChangeArrowheads="1"/>
              </p:cNvSpPr>
              <p:nvPr/>
            </p:nvSpPr>
            <p:spPr bwMode="auto">
              <a:xfrm>
                <a:off x="8728075" y="5878513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5" name="Type Labels"/>
            <p:cNvGrpSpPr/>
            <p:nvPr/>
          </p:nvGrpSpPr>
          <p:grpSpPr>
            <a:xfrm>
              <a:off x="2955925" y="1149350"/>
              <a:ext cx="6678613" cy="2828925"/>
              <a:chOff x="2955925" y="1149350"/>
              <a:chExt cx="6678613" cy="2828925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013075" y="1149350"/>
                <a:ext cx="6573838" cy="444500"/>
                <a:chOff x="3013075" y="1149350"/>
                <a:chExt cx="6573838" cy="444500"/>
              </a:xfrm>
            </p:grpSpPr>
            <p:sp>
              <p:nvSpPr>
                <p:cNvPr id="48" name="Rectangle 45"/>
                <p:cNvSpPr>
                  <a:spLocks noChangeArrowheads="1"/>
                </p:cNvSpPr>
                <p:nvPr/>
              </p:nvSpPr>
              <p:spPr bwMode="auto">
                <a:xfrm>
                  <a:off x="3017838" y="1149350"/>
                  <a:ext cx="10493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Classes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" name="Rectangle 46"/>
                <p:cNvSpPr>
                  <a:spLocks noChangeArrowheads="1"/>
                </p:cNvSpPr>
                <p:nvPr/>
              </p:nvSpPr>
              <p:spPr bwMode="auto">
                <a:xfrm>
                  <a:off x="3013075" y="1474788"/>
                  <a:ext cx="896938" cy="1746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Rectangle 47"/>
                <p:cNvSpPr>
                  <a:spLocks noChangeArrowheads="1"/>
                </p:cNvSpPr>
                <p:nvPr/>
              </p:nvSpPr>
              <p:spPr bwMode="auto">
                <a:xfrm>
                  <a:off x="8042275" y="1149350"/>
                  <a:ext cx="15446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Quantifiers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" name="Freeform 48"/>
                <p:cNvSpPr>
                  <a:spLocks/>
                </p:cNvSpPr>
                <p:nvPr/>
              </p:nvSpPr>
              <p:spPr bwMode="auto">
                <a:xfrm>
                  <a:off x="8037513" y="1474788"/>
                  <a:ext cx="1382713" cy="17462"/>
                </a:xfrm>
                <a:custGeom>
                  <a:avLst/>
                  <a:gdLst>
                    <a:gd name="T0" fmla="*/ 0 w 871"/>
                    <a:gd name="T1" fmla="*/ 0 h 11"/>
                    <a:gd name="T2" fmla="*/ 436 w 871"/>
                    <a:gd name="T3" fmla="*/ 0 h 11"/>
                    <a:gd name="T4" fmla="*/ 871 w 871"/>
                    <a:gd name="T5" fmla="*/ 0 h 11"/>
                    <a:gd name="T6" fmla="*/ 871 w 871"/>
                    <a:gd name="T7" fmla="*/ 11 h 11"/>
                    <a:gd name="T8" fmla="*/ 436 w 871"/>
                    <a:gd name="T9" fmla="*/ 11 h 11"/>
                    <a:gd name="T10" fmla="*/ 0 w 871"/>
                    <a:gd name="T11" fmla="*/ 11 h 11"/>
                    <a:gd name="T12" fmla="*/ 0 w 871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71" h="11">
                      <a:moveTo>
                        <a:pt x="0" y="0"/>
                      </a:moveTo>
                      <a:lnTo>
                        <a:pt x="436" y="0"/>
                      </a:lnTo>
                      <a:lnTo>
                        <a:pt x="871" y="0"/>
                      </a:lnTo>
                      <a:lnTo>
                        <a:pt x="871" y="11"/>
                      </a:lnTo>
                      <a:lnTo>
                        <a:pt x="436" y="11"/>
                      </a:lnTo>
                      <a:lnTo>
                        <a:pt x="0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2955925" y="3532188"/>
                <a:ext cx="6678613" cy="446087"/>
                <a:chOff x="2955925" y="3532188"/>
                <a:chExt cx="6678613" cy="446087"/>
              </a:xfrm>
            </p:grpSpPr>
            <p:sp>
              <p:nvSpPr>
                <p:cNvPr id="72" name="Rectangle 69"/>
                <p:cNvSpPr>
                  <a:spLocks noChangeArrowheads="1"/>
                </p:cNvSpPr>
                <p:nvPr/>
              </p:nvSpPr>
              <p:spPr bwMode="auto">
                <a:xfrm>
                  <a:off x="2960688" y="3532188"/>
                  <a:ext cx="11731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Anchors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" name="Rectangle 70"/>
                <p:cNvSpPr>
                  <a:spLocks noChangeArrowheads="1"/>
                </p:cNvSpPr>
                <p:nvPr/>
              </p:nvSpPr>
              <p:spPr bwMode="auto">
                <a:xfrm>
                  <a:off x="2955925" y="3859213"/>
                  <a:ext cx="1020763" cy="190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71"/>
                <p:cNvSpPr>
                  <a:spLocks noChangeArrowheads="1"/>
                </p:cNvSpPr>
                <p:nvPr/>
              </p:nvSpPr>
              <p:spPr bwMode="auto">
                <a:xfrm>
                  <a:off x="7966075" y="3532188"/>
                  <a:ext cx="16684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Punctuation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" name="Freeform 72"/>
                <p:cNvSpPr>
                  <a:spLocks/>
                </p:cNvSpPr>
                <p:nvPr/>
              </p:nvSpPr>
              <p:spPr bwMode="auto">
                <a:xfrm>
                  <a:off x="7961313" y="3859213"/>
                  <a:ext cx="1525588" cy="19050"/>
                </a:xfrm>
                <a:custGeom>
                  <a:avLst/>
                  <a:gdLst>
                    <a:gd name="T0" fmla="*/ 0 w 961"/>
                    <a:gd name="T1" fmla="*/ 0 h 12"/>
                    <a:gd name="T2" fmla="*/ 481 w 961"/>
                    <a:gd name="T3" fmla="*/ 0 h 12"/>
                    <a:gd name="T4" fmla="*/ 961 w 961"/>
                    <a:gd name="T5" fmla="*/ 0 h 12"/>
                    <a:gd name="T6" fmla="*/ 961 w 961"/>
                    <a:gd name="T7" fmla="*/ 12 h 12"/>
                    <a:gd name="T8" fmla="*/ 481 w 961"/>
                    <a:gd name="T9" fmla="*/ 12 h 12"/>
                    <a:gd name="T10" fmla="*/ 0 w 961"/>
                    <a:gd name="T11" fmla="*/ 12 h 12"/>
                    <a:gd name="T12" fmla="*/ 0 w 961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1" h="12">
                      <a:moveTo>
                        <a:pt x="0" y="0"/>
                      </a:moveTo>
                      <a:lnTo>
                        <a:pt x="481" y="0"/>
                      </a:lnTo>
                      <a:lnTo>
                        <a:pt x="961" y="0"/>
                      </a:lnTo>
                      <a:lnTo>
                        <a:pt x="961" y="12"/>
                      </a:lnTo>
                      <a:lnTo>
                        <a:pt x="481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50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Quantifiers: multiple </a:t>
            </a:r>
            <a:r>
              <a:rPr lang="en-US" dirty="0" err="1" smtClean="0"/>
              <a:t>occurences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23</a:t>
            </a:fld>
            <a:endParaRPr lang="en-US"/>
          </a:p>
        </p:txBody>
      </p:sp>
      <p:grpSp>
        <p:nvGrpSpPr>
          <p:cNvPr id="106" name="literal"/>
          <p:cNvGrpSpPr/>
          <p:nvPr/>
        </p:nvGrpSpPr>
        <p:grpSpPr>
          <a:xfrm>
            <a:off x="1377950" y="1622425"/>
            <a:ext cx="3660776" cy="331787"/>
            <a:chOff x="1377950" y="1622425"/>
            <a:chExt cx="3660776" cy="331787"/>
          </a:xfrm>
        </p:grpSpPr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1377950" y="1622425"/>
              <a:ext cx="14714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literal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3560763" y="1622425"/>
              <a:ext cx="147796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That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7" name="*"/>
          <p:cNvGrpSpPr/>
          <p:nvPr/>
        </p:nvGrpSpPr>
        <p:grpSpPr>
          <a:xfrm>
            <a:off x="7356475" y="1622425"/>
            <a:ext cx="2811463" cy="331787"/>
            <a:chOff x="7356475" y="1622425"/>
            <a:chExt cx="2811463" cy="331787"/>
          </a:xfrm>
        </p:grpSpPr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7356475" y="1622425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8823325" y="1622425"/>
              <a:ext cx="134461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more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8" name="."/>
          <p:cNvGrpSpPr/>
          <p:nvPr/>
        </p:nvGrpSpPr>
        <p:grpSpPr>
          <a:xfrm>
            <a:off x="2122488" y="2101850"/>
            <a:ext cx="2849563" cy="331787"/>
            <a:chOff x="2122488" y="2101850"/>
            <a:chExt cx="2849563" cy="331787"/>
          </a:xfrm>
        </p:grpSpPr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2122488" y="2101850"/>
              <a:ext cx="18097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3560763" y="2101850"/>
              <a:ext cx="141128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Any character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9" name="[ ]"/>
          <p:cNvGrpSpPr/>
          <p:nvPr/>
        </p:nvGrpSpPr>
        <p:grpSpPr>
          <a:xfrm>
            <a:off x="2055813" y="2576513"/>
            <a:ext cx="2820988" cy="331787"/>
            <a:chOff x="2055813" y="2576513"/>
            <a:chExt cx="2820988" cy="331787"/>
          </a:xfrm>
        </p:grpSpPr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2055813" y="2576513"/>
              <a:ext cx="3143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560763" y="2576513"/>
              <a:ext cx="1316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of these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9" name="?"/>
          <p:cNvGrpSpPr/>
          <p:nvPr/>
        </p:nvGrpSpPr>
        <p:grpSpPr>
          <a:xfrm>
            <a:off x="7366000" y="2576513"/>
            <a:ext cx="2555511" cy="276999"/>
            <a:chOff x="7366000" y="2576513"/>
            <a:chExt cx="2555511" cy="276999"/>
          </a:xfrm>
        </p:grpSpPr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7366000" y="2576513"/>
              <a:ext cx="10740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?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8823325" y="2576513"/>
              <a:ext cx="10981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one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12" name="{m,n}"/>
          <p:cNvGrpSpPr/>
          <p:nvPr/>
        </p:nvGrpSpPr>
        <p:grpSpPr>
          <a:xfrm>
            <a:off x="7156450" y="3055938"/>
            <a:ext cx="3352391" cy="276999"/>
            <a:chOff x="7156450" y="3055938"/>
            <a:chExt cx="3352391" cy="276999"/>
          </a:xfrm>
        </p:grpSpPr>
        <p:grpSp>
          <p:nvGrpSpPr>
            <p:cNvPr id="111" name="Group 110"/>
            <p:cNvGrpSpPr/>
            <p:nvPr/>
          </p:nvGrpSpPr>
          <p:grpSpPr>
            <a:xfrm>
              <a:off x="7156450" y="3055938"/>
              <a:ext cx="518300" cy="276999"/>
              <a:chOff x="7156450" y="3055938"/>
              <a:chExt cx="518300" cy="276999"/>
            </a:xfrm>
          </p:grpSpPr>
          <p:sp>
            <p:nvSpPr>
              <p:cNvPr id="65" name="Rectangle 62"/>
              <p:cNvSpPr>
                <a:spLocks noChangeArrowheads="1"/>
              </p:cNvSpPr>
              <p:nvPr/>
            </p:nvSpPr>
            <p:spPr bwMode="auto">
              <a:xfrm>
                <a:off x="7156450" y="3055938"/>
                <a:ext cx="801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{</a:t>
                </a:r>
                <a:endPara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6" name="Rectangle 63"/>
              <p:cNvSpPr>
                <a:spLocks noChangeArrowheads="1"/>
              </p:cNvSpPr>
              <p:nvPr/>
            </p:nvSpPr>
            <p:spPr bwMode="auto">
              <a:xfrm>
                <a:off x="7232650" y="3055938"/>
                <a:ext cx="37029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1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m,n</a:t>
                </a:r>
                <a:endPara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7" name="Rectangle 64"/>
              <p:cNvSpPr>
                <a:spLocks noChangeArrowheads="1"/>
              </p:cNvSpPr>
              <p:nvPr/>
            </p:nvSpPr>
            <p:spPr bwMode="auto">
              <a:xfrm>
                <a:off x="7594600" y="3055938"/>
                <a:ext cx="801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}</a:t>
                </a:r>
                <a:endPara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8823325" y="3055938"/>
              <a:ext cx="1685516" cy="276999"/>
              <a:chOff x="8823325" y="3055938"/>
              <a:chExt cx="1685516" cy="276999"/>
            </a:xfrm>
          </p:grpSpPr>
          <p:sp>
            <p:nvSpPr>
              <p:cNvPr id="68" name="Rectangle 65"/>
              <p:cNvSpPr>
                <a:spLocks noChangeArrowheads="1"/>
              </p:cNvSpPr>
              <p:nvPr/>
            </p:nvSpPr>
            <p:spPr bwMode="auto">
              <a:xfrm>
                <a:off x="8823325" y="3055938"/>
                <a:ext cx="49571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From</a:t>
                </a:r>
                <a:endPara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9" name="Rectangle 66"/>
              <p:cNvSpPr>
                <a:spLocks noChangeArrowheads="1"/>
              </p:cNvSpPr>
              <p:nvPr/>
            </p:nvSpPr>
            <p:spPr bwMode="auto">
              <a:xfrm>
                <a:off x="9358313" y="3055938"/>
                <a:ext cx="18594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1" i="1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</a:t>
                </a:r>
                <a:endPara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70" name="Rectangle 67"/>
              <p:cNvSpPr>
                <a:spLocks noChangeArrowheads="1"/>
              </p:cNvSpPr>
              <p:nvPr/>
            </p:nvSpPr>
            <p:spPr bwMode="auto">
              <a:xfrm>
                <a:off x="9596438" y="3055938"/>
                <a:ext cx="81471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through </a:t>
                </a:r>
                <a:endPara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71" name="Rectangle 68"/>
              <p:cNvSpPr>
                <a:spLocks noChangeArrowheads="1"/>
              </p:cNvSpPr>
              <p:nvPr/>
            </p:nvSpPr>
            <p:spPr bwMode="auto">
              <a:xfrm>
                <a:off x="10387013" y="3055938"/>
                <a:ext cx="12182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1" i="1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n</a:t>
                </a:r>
                <a:endPara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</p:grpSp>
      <p:grpSp>
        <p:nvGrpSpPr>
          <p:cNvPr id="108" name="+"/>
          <p:cNvGrpSpPr/>
          <p:nvPr/>
        </p:nvGrpSpPr>
        <p:grpSpPr>
          <a:xfrm>
            <a:off x="7356475" y="2101850"/>
            <a:ext cx="2677759" cy="276999"/>
            <a:chOff x="7356475" y="2101850"/>
            <a:chExt cx="2677759" cy="276999"/>
          </a:xfrm>
        </p:grpSpPr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7356475" y="2101850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8823325" y="2101850"/>
              <a:ext cx="121090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or more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20" name="^"/>
          <p:cNvGrpSpPr/>
          <p:nvPr/>
        </p:nvGrpSpPr>
        <p:grpSpPr>
          <a:xfrm>
            <a:off x="2093913" y="4010025"/>
            <a:ext cx="3037793" cy="331787"/>
            <a:chOff x="2093913" y="4010025"/>
            <a:chExt cx="3037793" cy="331787"/>
          </a:xfrm>
        </p:grpSpPr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2093913" y="4010025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^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3560763" y="4010025"/>
              <a:ext cx="15709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Beginning of line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3" name="\"/>
          <p:cNvGrpSpPr/>
          <p:nvPr/>
        </p:nvGrpSpPr>
        <p:grpSpPr>
          <a:xfrm>
            <a:off x="7375525" y="4010025"/>
            <a:ext cx="3144838" cy="331787"/>
            <a:chOff x="7375525" y="4010025"/>
            <a:chExt cx="3144838" cy="331787"/>
          </a:xfrm>
        </p:grpSpPr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7375525" y="4010025"/>
              <a:ext cx="2095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\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8823325" y="4010025"/>
              <a:ext cx="1697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Escape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1" name="$"/>
          <p:cNvGrpSpPr/>
          <p:nvPr/>
        </p:nvGrpSpPr>
        <p:grpSpPr>
          <a:xfrm>
            <a:off x="2093913" y="4487863"/>
            <a:ext cx="2463918" cy="330200"/>
            <a:chOff x="2093913" y="4487863"/>
            <a:chExt cx="2463918" cy="330200"/>
          </a:xfrm>
        </p:grpSpPr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2093913" y="4487863"/>
              <a:ext cx="2381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$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3560763" y="4487863"/>
              <a:ext cx="9970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End of line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4" name="[ - ]"/>
          <p:cNvGrpSpPr/>
          <p:nvPr/>
        </p:nvGrpSpPr>
        <p:grpSpPr>
          <a:xfrm>
            <a:off x="7261225" y="4487863"/>
            <a:ext cx="2259013" cy="330200"/>
            <a:chOff x="7261225" y="4487863"/>
            <a:chExt cx="2259013" cy="330200"/>
          </a:xfrm>
        </p:grpSpPr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7261225" y="4487863"/>
              <a:ext cx="24765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7385050" y="4487863"/>
              <a:ext cx="190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7508875" y="4487863"/>
              <a:ext cx="190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8823325" y="4487863"/>
              <a:ext cx="696913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Range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2" name="boundaries"/>
          <p:cNvGrpSpPr/>
          <p:nvPr/>
        </p:nvGrpSpPr>
        <p:grpSpPr>
          <a:xfrm>
            <a:off x="1616075" y="4964113"/>
            <a:ext cx="4026155" cy="276999"/>
            <a:chOff x="1616075" y="4964113"/>
            <a:chExt cx="4026155" cy="276999"/>
          </a:xfrm>
        </p:grpSpPr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1616075" y="4964113"/>
              <a:ext cx="10579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</a:rPr>
                <a:t>boundaries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3560763" y="4964113"/>
              <a:ext cx="208146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</a:rPr>
                <a:t>Word boundaries, etc.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</p:grpSp>
      <p:grpSp>
        <p:nvGrpSpPr>
          <p:cNvPr id="115" name="[^ ]"/>
          <p:cNvGrpSpPr/>
          <p:nvPr/>
        </p:nvGrpSpPr>
        <p:grpSpPr>
          <a:xfrm>
            <a:off x="7261225" y="4964113"/>
            <a:ext cx="2535238" cy="331787"/>
            <a:chOff x="7261225" y="4964113"/>
            <a:chExt cx="2535238" cy="331787"/>
          </a:xfrm>
        </p:grpSpPr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7261225" y="4964113"/>
              <a:ext cx="4286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[^ 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8823325" y="4964113"/>
              <a:ext cx="9731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Negation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3" name="custom boundaries"/>
          <p:cNvGrpSpPr/>
          <p:nvPr/>
        </p:nvGrpSpPr>
        <p:grpSpPr>
          <a:xfrm>
            <a:off x="1254125" y="5441950"/>
            <a:ext cx="3783004" cy="276999"/>
            <a:chOff x="1254125" y="5441950"/>
            <a:chExt cx="3783004" cy="276999"/>
          </a:xfrm>
        </p:grpSpPr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1254125" y="5441950"/>
              <a:ext cx="17985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</a:rPr>
                <a:t>custom boundaries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560763" y="5441950"/>
              <a:ext cx="14763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</a:rPr>
                <a:t>Lookahead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</a:rPr>
                <a:t>, etc.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</p:grpSp>
      <p:grpSp>
        <p:nvGrpSpPr>
          <p:cNvPr id="116" name="( )" hidden="1"/>
          <p:cNvGrpSpPr/>
          <p:nvPr/>
        </p:nvGrpSpPr>
        <p:grpSpPr>
          <a:xfrm>
            <a:off x="7318375" y="5441950"/>
            <a:ext cx="2211388" cy="330200"/>
            <a:chOff x="7318375" y="5441950"/>
            <a:chExt cx="2211388" cy="330200"/>
          </a:xfrm>
        </p:grpSpPr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7318375" y="5441950"/>
              <a:ext cx="3143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8823325" y="5441950"/>
              <a:ext cx="706438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Group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7" name="( | )" hidden="1"/>
          <p:cNvGrpSpPr/>
          <p:nvPr/>
        </p:nvGrpSpPr>
        <p:grpSpPr>
          <a:xfrm>
            <a:off x="7242175" y="5918200"/>
            <a:ext cx="1933575" cy="331787"/>
            <a:chOff x="7242175" y="5918200"/>
            <a:chExt cx="1933575" cy="331787"/>
          </a:xfrm>
        </p:grpSpPr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7242175" y="5918200"/>
              <a:ext cx="4762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| 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8823325" y="5918200"/>
              <a:ext cx="3524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504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3938"/>
            <a:ext cx="10515600" cy="4351338"/>
          </a:xfrm>
        </p:spPr>
        <p:txBody>
          <a:bodyPr/>
          <a:lstStyle/>
          <a:p>
            <a:r>
              <a:rPr lang="en-US" dirty="0" smtClean="0"/>
              <a:t>Choices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inj|occ|wash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)_/</a:t>
            </a:r>
          </a:p>
          <a:p>
            <a:pPr marL="457200" lvl="1" indent="0">
              <a:buNone/>
            </a:pPr>
            <a:r>
              <a:rPr lang="en-US" i="1" dirty="0" smtClean="0"/>
              <a:t>	“… followed by either ‘</a:t>
            </a:r>
            <a:r>
              <a:rPr lang="en-US" i="1" dirty="0" err="1" smtClean="0"/>
              <a:t>inj</a:t>
            </a:r>
            <a:r>
              <a:rPr lang="en-US" i="1" dirty="0" smtClean="0"/>
              <a:t>’ or ‘</a:t>
            </a:r>
            <a:r>
              <a:rPr lang="en-US" i="1" dirty="0" err="1" smtClean="0"/>
              <a:t>occ</a:t>
            </a:r>
            <a:r>
              <a:rPr lang="en-US" i="1" dirty="0" smtClean="0"/>
              <a:t>’ or ‘wash’ …”</a:t>
            </a:r>
          </a:p>
          <a:p>
            <a:pPr marL="457200" lvl="1" indent="0">
              <a:buNone/>
            </a:pPr>
            <a:r>
              <a:rPr lang="en-US" dirty="0" smtClean="0"/>
              <a:t>Not just literals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_|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_[0-9]{8,}|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central_?comp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</a:p>
          <a:p>
            <a:r>
              <a:rPr lang="en-US" dirty="0" smtClean="0"/>
              <a:t>Grouping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_)?/</a:t>
            </a:r>
          </a:p>
          <a:p>
            <a:r>
              <a:rPr lang="en-US" dirty="0" smtClean="0"/>
              <a:t>Storing (“</a:t>
            </a:r>
            <a:r>
              <a:rPr lang="en-US" dirty="0" err="1" smtClean="0"/>
              <a:t>backreferences</a:t>
            </a:r>
            <a:r>
              <a:rPr lang="en-US" dirty="0" smtClean="0"/>
              <a:t>”)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/job([0-9]*) </a:t>
            </a:r>
            <a:r>
              <a:rPr lang="en-US" dirty="0" smtClean="0">
                <a:cs typeface="Courier New" panose="02070309020205020404" pitchFamily="49" charset="0"/>
              </a:rPr>
              <a:t>has 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\1/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Base"/>
          <p:cNvGrpSpPr/>
          <p:nvPr/>
        </p:nvGrpSpPr>
        <p:grpSpPr>
          <a:xfrm>
            <a:off x="833438" y="1106488"/>
            <a:ext cx="10525125" cy="5248275"/>
            <a:chOff x="833438" y="1106488"/>
            <a:chExt cx="10525125" cy="5248275"/>
          </a:xfrm>
        </p:grpSpPr>
        <p:grpSp>
          <p:nvGrpSpPr>
            <p:cNvPr id="99" name="Yellow"/>
            <p:cNvGrpSpPr/>
            <p:nvPr/>
          </p:nvGrpSpPr>
          <p:grpSpPr>
            <a:xfrm>
              <a:off x="833438" y="1106488"/>
              <a:ext cx="5262563" cy="2386012"/>
              <a:chOff x="833438" y="1106488"/>
              <a:chExt cx="5262563" cy="2386012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833438" y="1106488"/>
                <a:ext cx="5262563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833438" y="1584325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465513" y="1584325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833438" y="2060575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3465513" y="2060575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833438" y="2538413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465513" y="2538413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833438" y="3014663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3465513" y="3014663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" name="Green"/>
            <p:cNvGrpSpPr/>
            <p:nvPr/>
          </p:nvGrpSpPr>
          <p:grpSpPr>
            <a:xfrm>
              <a:off x="6096000" y="1106488"/>
              <a:ext cx="5262563" cy="2386012"/>
              <a:chOff x="6096000" y="1106488"/>
              <a:chExt cx="5262563" cy="2386012"/>
            </a:xfrm>
          </p:grpSpPr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6096000" y="1106488"/>
                <a:ext cx="5262563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6096000" y="1584325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8728075" y="1584325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6096000" y="2060575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8728075" y="2060575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6096000" y="2538413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8728075" y="2538413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6096000" y="3014663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8728075" y="3014663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Blue"/>
            <p:cNvGrpSpPr/>
            <p:nvPr/>
          </p:nvGrpSpPr>
          <p:grpSpPr>
            <a:xfrm>
              <a:off x="833438" y="3492500"/>
              <a:ext cx="5262563" cy="2862263"/>
              <a:chOff x="833438" y="3492500"/>
              <a:chExt cx="5262563" cy="2862263"/>
            </a:xfrm>
          </p:grpSpPr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833438" y="3492500"/>
                <a:ext cx="5262563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833438" y="3968750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3465513" y="3968750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833438" y="4446588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30"/>
              <p:cNvSpPr>
                <a:spLocks noChangeArrowheads="1"/>
              </p:cNvSpPr>
              <p:nvPr/>
            </p:nvSpPr>
            <p:spPr bwMode="auto">
              <a:xfrm>
                <a:off x="3465513" y="4446588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833438" y="4922838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3465513" y="4922838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37"/>
              <p:cNvSpPr>
                <a:spLocks noChangeArrowheads="1"/>
              </p:cNvSpPr>
              <p:nvPr/>
            </p:nvSpPr>
            <p:spPr bwMode="auto">
              <a:xfrm>
                <a:off x="833438" y="5400675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38"/>
              <p:cNvSpPr>
                <a:spLocks noChangeArrowheads="1"/>
              </p:cNvSpPr>
              <p:nvPr/>
            </p:nvSpPr>
            <p:spPr bwMode="auto">
              <a:xfrm>
                <a:off x="3465513" y="5400675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41"/>
              <p:cNvSpPr>
                <a:spLocks noChangeArrowheads="1"/>
              </p:cNvSpPr>
              <p:nvPr/>
            </p:nvSpPr>
            <p:spPr bwMode="auto">
              <a:xfrm>
                <a:off x="833438" y="5878513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3465513" y="5878513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2" name="Purple"/>
            <p:cNvGrpSpPr/>
            <p:nvPr/>
          </p:nvGrpSpPr>
          <p:grpSpPr>
            <a:xfrm>
              <a:off x="6096000" y="3492500"/>
              <a:ext cx="5262563" cy="2862263"/>
              <a:chOff x="6096000" y="3492500"/>
              <a:chExt cx="5262563" cy="2862263"/>
            </a:xfrm>
          </p:grpSpPr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6096000" y="3492500"/>
                <a:ext cx="5262563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6096000" y="3968750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8728075" y="3968750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31"/>
              <p:cNvSpPr>
                <a:spLocks noChangeArrowheads="1"/>
              </p:cNvSpPr>
              <p:nvPr/>
            </p:nvSpPr>
            <p:spPr bwMode="auto">
              <a:xfrm>
                <a:off x="6096000" y="4446588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8728075" y="4446588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6096000" y="4922838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36"/>
              <p:cNvSpPr>
                <a:spLocks noChangeArrowheads="1"/>
              </p:cNvSpPr>
              <p:nvPr/>
            </p:nvSpPr>
            <p:spPr bwMode="auto">
              <a:xfrm>
                <a:off x="8728075" y="4922838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39"/>
              <p:cNvSpPr>
                <a:spLocks noChangeArrowheads="1"/>
              </p:cNvSpPr>
              <p:nvPr/>
            </p:nvSpPr>
            <p:spPr bwMode="auto">
              <a:xfrm>
                <a:off x="6096000" y="5400675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40"/>
              <p:cNvSpPr>
                <a:spLocks noChangeArrowheads="1"/>
              </p:cNvSpPr>
              <p:nvPr/>
            </p:nvSpPr>
            <p:spPr bwMode="auto">
              <a:xfrm>
                <a:off x="8728075" y="5400675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43"/>
              <p:cNvSpPr>
                <a:spLocks noChangeArrowheads="1"/>
              </p:cNvSpPr>
              <p:nvPr/>
            </p:nvSpPr>
            <p:spPr bwMode="auto">
              <a:xfrm>
                <a:off x="6096000" y="5878513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44"/>
              <p:cNvSpPr>
                <a:spLocks noChangeArrowheads="1"/>
              </p:cNvSpPr>
              <p:nvPr/>
            </p:nvSpPr>
            <p:spPr bwMode="auto">
              <a:xfrm>
                <a:off x="8728075" y="5878513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5" name="Type Labels"/>
            <p:cNvGrpSpPr/>
            <p:nvPr/>
          </p:nvGrpSpPr>
          <p:grpSpPr>
            <a:xfrm>
              <a:off x="2955925" y="1149350"/>
              <a:ext cx="6678613" cy="2828925"/>
              <a:chOff x="2955925" y="1149350"/>
              <a:chExt cx="6678613" cy="2828925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013075" y="1149350"/>
                <a:ext cx="6573838" cy="444500"/>
                <a:chOff x="3013075" y="1149350"/>
                <a:chExt cx="6573838" cy="444500"/>
              </a:xfrm>
            </p:grpSpPr>
            <p:sp>
              <p:nvSpPr>
                <p:cNvPr id="48" name="Rectangle 45"/>
                <p:cNvSpPr>
                  <a:spLocks noChangeArrowheads="1"/>
                </p:cNvSpPr>
                <p:nvPr/>
              </p:nvSpPr>
              <p:spPr bwMode="auto">
                <a:xfrm>
                  <a:off x="3017838" y="1149350"/>
                  <a:ext cx="10493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Classes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" name="Rectangle 46"/>
                <p:cNvSpPr>
                  <a:spLocks noChangeArrowheads="1"/>
                </p:cNvSpPr>
                <p:nvPr/>
              </p:nvSpPr>
              <p:spPr bwMode="auto">
                <a:xfrm>
                  <a:off x="3013075" y="1474788"/>
                  <a:ext cx="896938" cy="1746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Rectangle 47"/>
                <p:cNvSpPr>
                  <a:spLocks noChangeArrowheads="1"/>
                </p:cNvSpPr>
                <p:nvPr/>
              </p:nvSpPr>
              <p:spPr bwMode="auto">
                <a:xfrm>
                  <a:off x="8042275" y="1149350"/>
                  <a:ext cx="15446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Quantifiers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" name="Freeform 48"/>
                <p:cNvSpPr>
                  <a:spLocks/>
                </p:cNvSpPr>
                <p:nvPr/>
              </p:nvSpPr>
              <p:spPr bwMode="auto">
                <a:xfrm>
                  <a:off x="8037513" y="1474788"/>
                  <a:ext cx="1382713" cy="17462"/>
                </a:xfrm>
                <a:custGeom>
                  <a:avLst/>
                  <a:gdLst>
                    <a:gd name="T0" fmla="*/ 0 w 871"/>
                    <a:gd name="T1" fmla="*/ 0 h 11"/>
                    <a:gd name="T2" fmla="*/ 436 w 871"/>
                    <a:gd name="T3" fmla="*/ 0 h 11"/>
                    <a:gd name="T4" fmla="*/ 871 w 871"/>
                    <a:gd name="T5" fmla="*/ 0 h 11"/>
                    <a:gd name="T6" fmla="*/ 871 w 871"/>
                    <a:gd name="T7" fmla="*/ 11 h 11"/>
                    <a:gd name="T8" fmla="*/ 436 w 871"/>
                    <a:gd name="T9" fmla="*/ 11 h 11"/>
                    <a:gd name="T10" fmla="*/ 0 w 871"/>
                    <a:gd name="T11" fmla="*/ 11 h 11"/>
                    <a:gd name="T12" fmla="*/ 0 w 871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71" h="11">
                      <a:moveTo>
                        <a:pt x="0" y="0"/>
                      </a:moveTo>
                      <a:lnTo>
                        <a:pt x="436" y="0"/>
                      </a:lnTo>
                      <a:lnTo>
                        <a:pt x="871" y="0"/>
                      </a:lnTo>
                      <a:lnTo>
                        <a:pt x="871" y="11"/>
                      </a:lnTo>
                      <a:lnTo>
                        <a:pt x="436" y="11"/>
                      </a:lnTo>
                      <a:lnTo>
                        <a:pt x="0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2955925" y="3532188"/>
                <a:ext cx="6678613" cy="446087"/>
                <a:chOff x="2955925" y="3532188"/>
                <a:chExt cx="6678613" cy="446087"/>
              </a:xfrm>
            </p:grpSpPr>
            <p:sp>
              <p:nvSpPr>
                <p:cNvPr id="72" name="Rectangle 69"/>
                <p:cNvSpPr>
                  <a:spLocks noChangeArrowheads="1"/>
                </p:cNvSpPr>
                <p:nvPr/>
              </p:nvSpPr>
              <p:spPr bwMode="auto">
                <a:xfrm>
                  <a:off x="2960688" y="3532188"/>
                  <a:ext cx="11731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Anchors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" name="Rectangle 70"/>
                <p:cNvSpPr>
                  <a:spLocks noChangeArrowheads="1"/>
                </p:cNvSpPr>
                <p:nvPr/>
              </p:nvSpPr>
              <p:spPr bwMode="auto">
                <a:xfrm>
                  <a:off x="2955925" y="3859213"/>
                  <a:ext cx="1020763" cy="190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71"/>
                <p:cNvSpPr>
                  <a:spLocks noChangeArrowheads="1"/>
                </p:cNvSpPr>
                <p:nvPr/>
              </p:nvSpPr>
              <p:spPr bwMode="auto">
                <a:xfrm>
                  <a:off x="7966075" y="3532188"/>
                  <a:ext cx="16684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Punctuation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" name="Freeform 72"/>
                <p:cNvSpPr>
                  <a:spLocks/>
                </p:cNvSpPr>
                <p:nvPr/>
              </p:nvSpPr>
              <p:spPr bwMode="auto">
                <a:xfrm>
                  <a:off x="7961313" y="3859213"/>
                  <a:ext cx="1525588" cy="19050"/>
                </a:xfrm>
                <a:custGeom>
                  <a:avLst/>
                  <a:gdLst>
                    <a:gd name="T0" fmla="*/ 0 w 961"/>
                    <a:gd name="T1" fmla="*/ 0 h 12"/>
                    <a:gd name="T2" fmla="*/ 481 w 961"/>
                    <a:gd name="T3" fmla="*/ 0 h 12"/>
                    <a:gd name="T4" fmla="*/ 961 w 961"/>
                    <a:gd name="T5" fmla="*/ 0 h 12"/>
                    <a:gd name="T6" fmla="*/ 961 w 961"/>
                    <a:gd name="T7" fmla="*/ 12 h 12"/>
                    <a:gd name="T8" fmla="*/ 481 w 961"/>
                    <a:gd name="T9" fmla="*/ 12 h 12"/>
                    <a:gd name="T10" fmla="*/ 0 w 961"/>
                    <a:gd name="T11" fmla="*/ 12 h 12"/>
                    <a:gd name="T12" fmla="*/ 0 w 961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1" h="12">
                      <a:moveTo>
                        <a:pt x="0" y="0"/>
                      </a:moveTo>
                      <a:lnTo>
                        <a:pt x="481" y="0"/>
                      </a:lnTo>
                      <a:lnTo>
                        <a:pt x="961" y="0"/>
                      </a:lnTo>
                      <a:lnTo>
                        <a:pt x="961" y="12"/>
                      </a:lnTo>
                      <a:lnTo>
                        <a:pt x="481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50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Groups: treating multiple characters as one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25</a:t>
            </a:fld>
            <a:endParaRPr lang="en-US"/>
          </a:p>
        </p:txBody>
      </p:sp>
      <p:grpSp>
        <p:nvGrpSpPr>
          <p:cNvPr id="106" name="literal"/>
          <p:cNvGrpSpPr/>
          <p:nvPr/>
        </p:nvGrpSpPr>
        <p:grpSpPr>
          <a:xfrm>
            <a:off x="1377950" y="1622425"/>
            <a:ext cx="3660776" cy="331787"/>
            <a:chOff x="1377950" y="1622425"/>
            <a:chExt cx="3660776" cy="331787"/>
          </a:xfrm>
        </p:grpSpPr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1377950" y="1622425"/>
              <a:ext cx="14714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literal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3560763" y="1622425"/>
              <a:ext cx="147796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That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7" name="*"/>
          <p:cNvGrpSpPr/>
          <p:nvPr/>
        </p:nvGrpSpPr>
        <p:grpSpPr>
          <a:xfrm>
            <a:off x="7356475" y="1622425"/>
            <a:ext cx="2811463" cy="331787"/>
            <a:chOff x="7356475" y="1622425"/>
            <a:chExt cx="2811463" cy="331787"/>
          </a:xfrm>
        </p:grpSpPr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7356475" y="1622425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8823325" y="1622425"/>
              <a:ext cx="134461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more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8" name="."/>
          <p:cNvGrpSpPr/>
          <p:nvPr/>
        </p:nvGrpSpPr>
        <p:grpSpPr>
          <a:xfrm>
            <a:off x="2122488" y="2101850"/>
            <a:ext cx="2849563" cy="331787"/>
            <a:chOff x="2122488" y="2101850"/>
            <a:chExt cx="2849563" cy="331787"/>
          </a:xfrm>
        </p:grpSpPr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2122488" y="2101850"/>
              <a:ext cx="18097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3560763" y="2101850"/>
              <a:ext cx="141128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Any character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9" name="[ ]"/>
          <p:cNvGrpSpPr/>
          <p:nvPr/>
        </p:nvGrpSpPr>
        <p:grpSpPr>
          <a:xfrm>
            <a:off x="2055813" y="2576513"/>
            <a:ext cx="2820988" cy="331787"/>
            <a:chOff x="2055813" y="2576513"/>
            <a:chExt cx="2820988" cy="331787"/>
          </a:xfrm>
        </p:grpSpPr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2055813" y="2576513"/>
              <a:ext cx="3143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560763" y="2576513"/>
              <a:ext cx="1316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of these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9" name="?"/>
          <p:cNvGrpSpPr/>
          <p:nvPr/>
        </p:nvGrpSpPr>
        <p:grpSpPr>
          <a:xfrm>
            <a:off x="7366000" y="2576513"/>
            <a:ext cx="2659063" cy="331787"/>
            <a:chOff x="7366000" y="2576513"/>
            <a:chExt cx="2659063" cy="331787"/>
          </a:xfrm>
        </p:grpSpPr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7366000" y="2576513"/>
              <a:ext cx="22860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?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8823325" y="2576513"/>
              <a:ext cx="12017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one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2" name="{m,n}"/>
          <p:cNvGrpSpPr/>
          <p:nvPr/>
        </p:nvGrpSpPr>
        <p:grpSpPr>
          <a:xfrm>
            <a:off x="7156450" y="3055938"/>
            <a:ext cx="3468688" cy="331787"/>
            <a:chOff x="7156450" y="3055938"/>
            <a:chExt cx="3468688" cy="331787"/>
          </a:xfrm>
        </p:grpSpPr>
        <p:grpSp>
          <p:nvGrpSpPr>
            <p:cNvPr id="111" name="Group 110"/>
            <p:cNvGrpSpPr/>
            <p:nvPr/>
          </p:nvGrpSpPr>
          <p:grpSpPr>
            <a:xfrm>
              <a:off x="7156450" y="3055938"/>
              <a:ext cx="628650" cy="331787"/>
              <a:chOff x="7156450" y="3055938"/>
              <a:chExt cx="628650" cy="331787"/>
            </a:xfrm>
          </p:grpSpPr>
          <p:sp>
            <p:nvSpPr>
              <p:cNvPr id="65" name="Rectangle 62"/>
              <p:cNvSpPr>
                <a:spLocks noChangeArrowheads="1"/>
              </p:cNvSpPr>
              <p:nvPr/>
            </p:nvSpPr>
            <p:spPr bwMode="auto">
              <a:xfrm>
                <a:off x="7156450" y="3055938"/>
                <a:ext cx="1905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{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63"/>
              <p:cNvSpPr>
                <a:spLocks noChangeArrowheads="1"/>
              </p:cNvSpPr>
              <p:nvPr/>
            </p:nvSpPr>
            <p:spPr bwMode="auto">
              <a:xfrm>
                <a:off x="7232650" y="3055938"/>
                <a:ext cx="48577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m,n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64"/>
              <p:cNvSpPr>
                <a:spLocks noChangeArrowheads="1"/>
              </p:cNvSpPr>
              <p:nvPr/>
            </p:nvSpPr>
            <p:spPr bwMode="auto">
              <a:xfrm>
                <a:off x="7594600" y="3055938"/>
                <a:ext cx="1905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}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8823325" y="3055938"/>
              <a:ext cx="1801813" cy="331787"/>
              <a:chOff x="8823325" y="3055938"/>
              <a:chExt cx="1801813" cy="331787"/>
            </a:xfrm>
          </p:grpSpPr>
          <p:sp>
            <p:nvSpPr>
              <p:cNvPr id="68" name="Rectangle 65"/>
              <p:cNvSpPr>
                <a:spLocks noChangeArrowheads="1"/>
              </p:cNvSpPr>
              <p:nvPr/>
            </p:nvSpPr>
            <p:spPr bwMode="auto">
              <a:xfrm>
                <a:off x="8823325" y="3055938"/>
                <a:ext cx="611188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From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66"/>
              <p:cNvSpPr>
                <a:spLocks noChangeArrowheads="1"/>
              </p:cNvSpPr>
              <p:nvPr/>
            </p:nvSpPr>
            <p:spPr bwMode="auto">
              <a:xfrm>
                <a:off x="9358313" y="3055938"/>
                <a:ext cx="3048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67"/>
              <p:cNvSpPr>
                <a:spLocks noChangeArrowheads="1"/>
              </p:cNvSpPr>
              <p:nvPr/>
            </p:nvSpPr>
            <p:spPr bwMode="auto">
              <a:xfrm>
                <a:off x="9596438" y="3055938"/>
                <a:ext cx="92392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through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68"/>
              <p:cNvSpPr>
                <a:spLocks noChangeArrowheads="1"/>
              </p:cNvSpPr>
              <p:nvPr/>
            </p:nvSpPr>
            <p:spPr bwMode="auto">
              <a:xfrm>
                <a:off x="10387013" y="3055938"/>
                <a:ext cx="23812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08" name="+"/>
          <p:cNvGrpSpPr/>
          <p:nvPr/>
        </p:nvGrpSpPr>
        <p:grpSpPr>
          <a:xfrm>
            <a:off x="7356475" y="2101850"/>
            <a:ext cx="2782888" cy="331787"/>
            <a:chOff x="7356475" y="2101850"/>
            <a:chExt cx="2782888" cy="331787"/>
          </a:xfrm>
        </p:grpSpPr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7356475" y="2101850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8823325" y="2101850"/>
              <a:ext cx="1316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or more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0" name="^"/>
          <p:cNvGrpSpPr/>
          <p:nvPr/>
        </p:nvGrpSpPr>
        <p:grpSpPr>
          <a:xfrm>
            <a:off x="2093913" y="4010025"/>
            <a:ext cx="3037793" cy="331787"/>
            <a:chOff x="2093913" y="4010025"/>
            <a:chExt cx="3037793" cy="331787"/>
          </a:xfrm>
        </p:grpSpPr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2093913" y="4010025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^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3560763" y="4010025"/>
              <a:ext cx="15709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Beginning of line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3" name="\"/>
          <p:cNvGrpSpPr/>
          <p:nvPr/>
        </p:nvGrpSpPr>
        <p:grpSpPr>
          <a:xfrm>
            <a:off x="7375525" y="4010025"/>
            <a:ext cx="3144838" cy="331787"/>
            <a:chOff x="7375525" y="4010025"/>
            <a:chExt cx="3144838" cy="331787"/>
          </a:xfrm>
        </p:grpSpPr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7375525" y="4010025"/>
              <a:ext cx="2095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\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8823325" y="4010025"/>
              <a:ext cx="1697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Escape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1" name="$"/>
          <p:cNvGrpSpPr/>
          <p:nvPr/>
        </p:nvGrpSpPr>
        <p:grpSpPr>
          <a:xfrm>
            <a:off x="2093913" y="4487863"/>
            <a:ext cx="2463918" cy="330200"/>
            <a:chOff x="2093913" y="4487863"/>
            <a:chExt cx="2463918" cy="330200"/>
          </a:xfrm>
        </p:grpSpPr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2093913" y="4487863"/>
              <a:ext cx="2381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$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3560763" y="4487863"/>
              <a:ext cx="9970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End of line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4" name="[ - ]"/>
          <p:cNvGrpSpPr/>
          <p:nvPr/>
        </p:nvGrpSpPr>
        <p:grpSpPr>
          <a:xfrm>
            <a:off x="7261225" y="4487863"/>
            <a:ext cx="2259013" cy="330200"/>
            <a:chOff x="7261225" y="4487863"/>
            <a:chExt cx="2259013" cy="330200"/>
          </a:xfrm>
        </p:grpSpPr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7261225" y="4487863"/>
              <a:ext cx="24765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7385050" y="4487863"/>
              <a:ext cx="190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7508875" y="4487863"/>
              <a:ext cx="190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8823325" y="4487863"/>
              <a:ext cx="696913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Range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2" name="boundaries"/>
          <p:cNvGrpSpPr/>
          <p:nvPr/>
        </p:nvGrpSpPr>
        <p:grpSpPr>
          <a:xfrm>
            <a:off x="1616075" y="4964113"/>
            <a:ext cx="4026155" cy="276999"/>
            <a:chOff x="1616075" y="4964113"/>
            <a:chExt cx="4026155" cy="276999"/>
          </a:xfrm>
        </p:grpSpPr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1616075" y="4964113"/>
              <a:ext cx="10579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</a:rPr>
                <a:t>boundaries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3560763" y="4964113"/>
              <a:ext cx="208146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</a:rPr>
                <a:t>Word boundaries, etc.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</p:grpSp>
      <p:grpSp>
        <p:nvGrpSpPr>
          <p:cNvPr id="115" name="[^ ]"/>
          <p:cNvGrpSpPr/>
          <p:nvPr/>
        </p:nvGrpSpPr>
        <p:grpSpPr>
          <a:xfrm>
            <a:off x="7261225" y="4964113"/>
            <a:ext cx="2535238" cy="331787"/>
            <a:chOff x="7261225" y="4964113"/>
            <a:chExt cx="2535238" cy="331787"/>
          </a:xfrm>
        </p:grpSpPr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7261225" y="4964113"/>
              <a:ext cx="4286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[^ 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8823325" y="4964113"/>
              <a:ext cx="9731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Negation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3" name="custom boundaries"/>
          <p:cNvGrpSpPr/>
          <p:nvPr/>
        </p:nvGrpSpPr>
        <p:grpSpPr>
          <a:xfrm>
            <a:off x="1254125" y="5441950"/>
            <a:ext cx="3783004" cy="276999"/>
            <a:chOff x="1254125" y="5441950"/>
            <a:chExt cx="3783004" cy="276999"/>
          </a:xfrm>
        </p:grpSpPr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1254125" y="5441950"/>
              <a:ext cx="17985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</a:rPr>
                <a:t>custom boundaries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560763" y="5441950"/>
              <a:ext cx="14763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</a:rPr>
                <a:t>Lookahead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</a:rPr>
                <a:t>, etc.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</p:grpSp>
      <p:grpSp>
        <p:nvGrpSpPr>
          <p:cNvPr id="116" name="( )"/>
          <p:cNvGrpSpPr/>
          <p:nvPr/>
        </p:nvGrpSpPr>
        <p:grpSpPr>
          <a:xfrm>
            <a:off x="7318375" y="5441950"/>
            <a:ext cx="2101652" cy="276999"/>
            <a:chOff x="7318375" y="5441950"/>
            <a:chExt cx="2101652" cy="276999"/>
          </a:xfrm>
        </p:grpSpPr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7318375" y="5441950"/>
              <a:ext cx="1971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)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8823325" y="5441950"/>
              <a:ext cx="59670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Group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17" name="( | )"/>
          <p:cNvGrpSpPr/>
          <p:nvPr/>
        </p:nvGrpSpPr>
        <p:grpSpPr>
          <a:xfrm>
            <a:off x="7242175" y="5918200"/>
            <a:ext cx="1818394" cy="276999"/>
            <a:chOff x="7242175" y="5918200"/>
            <a:chExt cx="1818394" cy="276999"/>
          </a:xfrm>
        </p:grpSpPr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7242175" y="5918200"/>
              <a:ext cx="35907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| )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8823325" y="5918200"/>
              <a:ext cx="2372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Or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0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Cats and their skin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19239"/>
              </p:ext>
            </p:extLst>
          </p:nvPr>
        </p:nvGraphicFramePr>
        <p:xfrm>
          <a:off x="838200" y="1690688"/>
          <a:ext cx="10515598" cy="3946864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342292">
                  <a:extLst>
                    <a:ext uri="{9D8B030D-6E8A-4147-A177-3AD203B41FA5}">
                      <a16:colId xmlns:a16="http://schemas.microsoft.com/office/drawing/2014/main" val="3482319083"/>
                    </a:ext>
                  </a:extLst>
                </a:gridCol>
                <a:gridCol w="590843">
                  <a:extLst>
                    <a:ext uri="{9D8B030D-6E8A-4147-A177-3AD203B41FA5}">
                      <a16:colId xmlns:a16="http://schemas.microsoft.com/office/drawing/2014/main" val="3681240572"/>
                    </a:ext>
                  </a:extLst>
                </a:gridCol>
                <a:gridCol w="2517102">
                  <a:extLst>
                    <a:ext uri="{9D8B030D-6E8A-4147-A177-3AD203B41FA5}">
                      <a16:colId xmlns:a16="http://schemas.microsoft.com/office/drawing/2014/main" val="363105286"/>
                    </a:ext>
                  </a:extLst>
                </a:gridCol>
                <a:gridCol w="6065361">
                  <a:extLst>
                    <a:ext uri="{9D8B030D-6E8A-4147-A177-3AD203B41FA5}">
                      <a16:colId xmlns:a16="http://schemas.microsoft.com/office/drawing/2014/main" val="365678515"/>
                    </a:ext>
                  </a:extLst>
                </a:gridCol>
              </a:tblGrid>
              <a:tr h="640485">
                <a:tc gridSpan="3">
                  <a:txBody>
                    <a:bodyPr/>
                    <a:lstStyle/>
                    <a:p>
                      <a:pPr lvl="2" algn="l"/>
                      <a:r>
                        <a:rPr lang="en-US" sz="2800" dirty="0" smtClean="0">
                          <a:latin typeface="+mn-lt"/>
                          <a:cs typeface="Courier New" panose="02070309020205020404" pitchFamily="49" charset="0"/>
                        </a:rPr>
                        <a:t>Equivalents</a:t>
                      </a:r>
                      <a:endParaRPr lang="en-US" sz="28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Possible Application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22876"/>
                  </a:ext>
                </a:extLst>
              </a:tr>
              <a:tr h="640485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A+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AA*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Some flavors don’t support +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40840"/>
                  </a:ext>
                </a:extLst>
              </a:tr>
              <a:tr h="692462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[A-E]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[ABCDE]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Courier New" panose="02070309020205020404" pitchFamily="49" charset="0"/>
                        </a:rPr>
                        <a:t>Readability: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[ABCDF]</a:t>
                      </a:r>
                      <a:r>
                        <a:rPr lang="en-US" sz="2000" dirty="0" smtClean="0">
                          <a:cs typeface="Courier New" panose="02070309020205020404" pitchFamily="49" charset="0"/>
                        </a:rPr>
                        <a:t>vs</a:t>
                      </a:r>
                      <a:r>
                        <a:rPr lang="en-US" sz="2000" dirty="0" smtClean="0"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[A-DF]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265"/>
                  </a:ext>
                </a:extLst>
              </a:tr>
              <a:tr h="640485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A{3,6}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AAAA?A?A?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290234"/>
                  </a:ext>
                </a:extLst>
              </a:tr>
              <a:tr h="640485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A?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A{0,1}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02399"/>
                  </a:ext>
                </a:extLst>
              </a:tr>
              <a:tr h="692462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[ABC]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(A|B|C)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cs typeface="Courier New" panose="02070309020205020404" pitchFamily="49" charset="0"/>
                        </a:rPr>
                        <a:t>Readability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:(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A|B|C|Null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2000" dirty="0" smtClean="0">
                          <a:cs typeface="Courier New" panose="02070309020205020404" pitchFamily="49" charset="0"/>
                        </a:rPr>
                        <a:t>vs</a:t>
                      </a:r>
                      <a:r>
                        <a:rPr lang="en-US" sz="2000" dirty="0" smtClean="0"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([ABC]|Null)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767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38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37282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Designing Regular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7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Safety</a:t>
            </a:r>
          </a:p>
          <a:p>
            <a:pPr lvl="1"/>
            <a:r>
              <a:rPr lang="en-US" dirty="0" smtClean="0"/>
              <a:t>Precision: don’t over-match</a:t>
            </a:r>
          </a:p>
          <a:p>
            <a:pPr lvl="1"/>
            <a:r>
              <a:rPr lang="en-US" dirty="0" smtClean="0"/>
              <a:t>Specificity: false positives are much more likely</a:t>
            </a:r>
          </a:p>
          <a:p>
            <a:pPr lvl="1"/>
            <a:r>
              <a:rPr lang="en-US" dirty="0" smtClean="0"/>
              <a:t>Common pitfalls</a:t>
            </a:r>
          </a:p>
          <a:p>
            <a:r>
              <a:rPr lang="en-US" dirty="0" smtClean="0"/>
              <a:t>Readability</a:t>
            </a:r>
          </a:p>
          <a:p>
            <a:pPr lvl="1"/>
            <a:r>
              <a:rPr lang="en-US" dirty="0" smtClean="0"/>
              <a:t>Simplicity: use the “mainstream” operators when possible</a:t>
            </a:r>
          </a:p>
          <a:p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Conveniently, very </a:t>
            </a:r>
            <a:r>
              <a:rPr lang="en-US" dirty="0" smtClean="0"/>
              <a:t>similar to Readability</a:t>
            </a:r>
          </a:p>
          <a:p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Conveniently, very </a:t>
            </a:r>
            <a:r>
              <a:rPr lang="en-US" dirty="0" smtClean="0"/>
              <a:t>similar to Safety</a:t>
            </a:r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on’t over-match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alse positives are much more likely because the target set is much smaller than the excluded set, and better understood</a:t>
            </a:r>
          </a:p>
          <a:p>
            <a:pPr lvl="1"/>
            <a:r>
              <a:rPr lang="en-US" dirty="0" smtClean="0"/>
              <a:t>Be as restrictive as possible</a:t>
            </a:r>
          </a:p>
          <a:p>
            <a:pPr lvl="2"/>
            <a:r>
              <a:rPr lang="en-US" dirty="0" smtClean="0"/>
              <a:t>Use anchors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/^Error: /</a:t>
            </a:r>
          </a:p>
          <a:p>
            <a:pPr lvl="2"/>
            <a:r>
              <a:rPr lang="en-US" dirty="0" smtClean="0"/>
              <a:t>Minimize classes</a:t>
            </a:r>
          </a:p>
          <a:p>
            <a:pPr marL="1371600" lvl="3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/[ 1][0-9]-[123][0-9]/</a:t>
            </a:r>
          </a:p>
          <a:p>
            <a:pPr lvl="2"/>
            <a:r>
              <a:rPr lang="en-US" dirty="0" smtClean="0"/>
              <a:t>Match the whole line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/^Title: Injuries$/</a:t>
            </a:r>
          </a:p>
          <a:p>
            <a:r>
              <a:rPr lang="en-US" dirty="0" smtClean="0"/>
              <a:t>Avoid common pitfalls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8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they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24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They’re </a:t>
            </a:r>
            <a:r>
              <a:rPr lang="en-US" dirty="0" smtClean="0"/>
              <a:t>a bit like </a:t>
            </a:r>
            <a:r>
              <a:rPr lang="en-US" dirty="0" smtClean="0"/>
              <a:t>templates, matching specific patterns of characters</a:t>
            </a:r>
            <a:endParaRPr lang="en-US" dirty="0" smtClean="0"/>
          </a:p>
          <a:p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904980"/>
              </p:ext>
            </p:extLst>
          </p:nvPr>
        </p:nvGraphicFramePr>
        <p:xfrm>
          <a:off x="960698" y="2473023"/>
          <a:ext cx="10393102" cy="3397912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5196551">
                  <a:extLst>
                    <a:ext uri="{9D8B030D-6E8A-4147-A177-3AD203B41FA5}">
                      <a16:colId xmlns:a16="http://schemas.microsoft.com/office/drawing/2014/main" val="4084621503"/>
                    </a:ext>
                  </a:extLst>
                </a:gridCol>
                <a:gridCol w="5196551">
                  <a:extLst>
                    <a:ext uri="{9D8B030D-6E8A-4147-A177-3AD203B41FA5}">
                      <a16:colId xmlns:a16="http://schemas.microsoft.com/office/drawing/2014/main" val="394463550"/>
                    </a:ext>
                  </a:extLst>
                </a:gridCol>
              </a:tblGrid>
              <a:tr h="4854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###-##-####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 Security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7395"/>
                  </a:ext>
                </a:extLst>
              </a:tr>
              <a:tr h="4854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(###) ###-####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300570"/>
                  </a:ext>
                </a:extLst>
              </a:tr>
              <a:tr h="4854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AAA ###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License plate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295245"/>
                  </a:ext>
                </a:extLst>
              </a:tr>
              <a:tr h="4854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##/##/####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 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1606"/>
                  </a:ext>
                </a:extLst>
              </a:tr>
              <a:tr h="4854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##.##.####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Euro 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846841"/>
                  </a:ext>
                </a:extLst>
              </a:tr>
              <a:tr h="4854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$#,###.##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of a latte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677480"/>
                  </a:ext>
                </a:extLst>
              </a:tr>
              <a:tr h="4854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Aaa</a:t>
                      </a:r>
                      <a:r>
                        <a:rPr lang="en-US" dirty="0" smtClean="0"/>
                        <a:t>, ## </a:t>
                      </a:r>
                      <a:r>
                        <a:rPr lang="en-US" dirty="0" err="1" smtClean="0"/>
                        <a:t>Aaa</a:t>
                      </a:r>
                      <a:r>
                        <a:rPr lang="en-US" dirty="0" smtClean="0"/>
                        <a:t> #### ##:##:## ±####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RFC</a:t>
                      </a:r>
                      <a:r>
                        <a:rPr lang="en-US" baseline="0" dirty="0" smtClean="0"/>
                        <a:t> 2822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872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4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Safety: Common Pitfalls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42982"/>
              </p:ext>
            </p:extLst>
          </p:nvPr>
        </p:nvGraphicFramePr>
        <p:xfrm>
          <a:off x="838200" y="1690688"/>
          <a:ext cx="10515601" cy="479743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692792">
                  <a:extLst>
                    <a:ext uri="{9D8B030D-6E8A-4147-A177-3AD203B41FA5}">
                      <a16:colId xmlns:a16="http://schemas.microsoft.com/office/drawing/2014/main" val="2592593795"/>
                    </a:ext>
                  </a:extLst>
                </a:gridCol>
                <a:gridCol w="2278966">
                  <a:extLst>
                    <a:ext uri="{9D8B030D-6E8A-4147-A177-3AD203B41FA5}">
                      <a16:colId xmlns:a16="http://schemas.microsoft.com/office/drawing/2014/main" val="3548306212"/>
                    </a:ext>
                  </a:extLst>
                </a:gridCol>
                <a:gridCol w="3277772">
                  <a:extLst>
                    <a:ext uri="{9D8B030D-6E8A-4147-A177-3AD203B41FA5}">
                      <a16:colId xmlns:a16="http://schemas.microsoft.com/office/drawing/2014/main" val="545227385"/>
                    </a:ext>
                  </a:extLst>
                </a:gridCol>
                <a:gridCol w="2266071">
                  <a:extLst>
                    <a:ext uri="{9D8B030D-6E8A-4147-A177-3AD203B41FA5}">
                      <a16:colId xmlns:a16="http://schemas.microsoft.com/office/drawing/2014/main" val="423549946"/>
                    </a:ext>
                  </a:extLst>
                </a:gridCol>
              </a:tblGrid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Pitfall</a:t>
                      </a:r>
                      <a:endParaRPr lang="en-US" sz="28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regex</a:t>
                      </a:r>
                      <a:endParaRPr lang="en-US" sz="28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Problem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Possible Fix</a:t>
                      </a:r>
                      <a:endParaRPr lang="en-US" sz="28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042722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Regex are case sensitive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/fail/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Failed job killed.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/[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]ail/</a:t>
                      </a:r>
                    </a:p>
                    <a:p>
                      <a:pPr algn="ctr"/>
                      <a:r>
                        <a:rPr lang="en-US" dirty="0" smtClean="0"/>
                        <a:t>-I</a:t>
                      </a:r>
                      <a:r>
                        <a:rPr lang="en-US" baseline="0" dirty="0" smtClean="0"/>
                        <a:t> /fail/</a:t>
                      </a:r>
                    </a:p>
                    <a:p>
                      <a:pPr algn="ctr"/>
                      <a:r>
                        <a:rPr lang="en-US" baseline="0" dirty="0" smtClean="0"/>
                        <a:t>/fail/I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972208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Counters are “greedy”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/AB*A/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/AB+A/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69336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 also matches 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/^.*,$/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AB,CD,EF,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/^[A-Z],$/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863013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 is a wildcard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/.56.113/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$56,113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/\.56\.113/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658217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 is not a wildcard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inj</a:t>
                      </a:r>
                      <a:r>
                        <a:rPr lang="en-US" dirty="0" smtClean="0"/>
                        <a:t>_*/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inj</a:t>
                      </a:r>
                      <a:r>
                        <a:rPr lang="en-US" dirty="0" smtClean="0"/>
                        <a:t>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inj</a:t>
                      </a:r>
                      <a:r>
                        <a:rPr lang="en-US" dirty="0" smtClean="0"/>
                        <a:t>_.*/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25145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Regexes match anywhere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old_results</a:t>
                      </a:r>
                      <a:r>
                        <a:rPr lang="en-US" dirty="0" smtClean="0"/>
                        <a:t>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occ_mold_results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/^</a:t>
                      </a:r>
                      <a:r>
                        <a:rPr lang="en-US" dirty="0" err="1" smtClean="0"/>
                        <a:t>old_results</a:t>
                      </a:r>
                      <a:r>
                        <a:rPr lang="en-US" dirty="0" smtClean="0"/>
                        <a:t>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78160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Combo!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jsmith.test</a:t>
                      </a:r>
                      <a:r>
                        <a:rPr lang="en-US" dirty="0" smtClean="0"/>
                        <a:t>.*.cancer/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ajsmith.testicular_cancer</a:t>
                      </a:r>
                      <a:endParaRPr lang="en-US" dirty="0" smtClean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289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4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1851"/>
          </a:xfrm>
        </p:spPr>
        <p:txBody>
          <a:bodyPr/>
          <a:lstStyle/>
          <a:p>
            <a:r>
              <a:rPr lang="en-US" dirty="0" smtClean="0"/>
              <a:t>Simplicity</a:t>
            </a:r>
          </a:p>
          <a:p>
            <a:pPr lvl="1"/>
            <a:r>
              <a:rPr lang="en-US" dirty="0" smtClean="0"/>
              <a:t>use the “mainstream” operators when possible</a:t>
            </a:r>
          </a:p>
          <a:p>
            <a:r>
              <a:rPr lang="en-US" dirty="0" smtClean="0"/>
              <a:t>Explicitness</a:t>
            </a:r>
          </a:p>
          <a:p>
            <a:pPr lvl="1"/>
            <a:r>
              <a:rPr lang="en-US" dirty="0" smtClean="0"/>
              <a:t>Use more exhaustive techniques when appropriate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9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0868" y="440575"/>
            <a:ext cx="11420669" cy="6035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(?:(?:\r\n)?[ \t])*(?:(?:(?:[^()&lt;&gt;@,;:\\".\[\] \000‑\031]+(?:(?:(?:\r\n)?[  \t])+|\Z|(?=[\["()&lt;&gt;@,;:\\".\[\]]))|"(?:[^\"\r\\]|\\.|(?:(?:\r\n)?[ \t]))*"(?:(?: \r\n)?[ \t])*)(?:\.(?:(?:\r\n)?[ \t])*(?:[^()&lt;&gt;@,;:\\".\[\] \000‑\031]+(?:(?:( ?:\r\n)?[ \t])+|\Z|(?=[\["()&lt;&gt;@,;:\\".\[\]]))|"(?:[^\"\r\\]|\\.|(?:(?:\r\n)?[ \t]))*"(?:(?:\r\n)?[ \t])*))*@(?:(?:\r\n)?[ \t])*(?:[^()&lt;&gt;@,;:\\".\[\] \000‑\0 31]+(?:(?:(?:\r\n)?[ \t])+|\Z|(?=[\["()&lt;&gt;@,;:\\".\[\]]))|\[([^\[\]\r\\]|\\.)*\ ](?:(?:\r\n)?[ \t])*)(?:\.(?:(?:\r\n)?[ \t])*(?:[^()&lt;&gt;@,;:\\".\[\] \000‑\031]+ (?:(?:(?:\r\n)?[ \t])+|\Z|(?=[\["()&lt;&gt;@,;:\\".\[\]]))|\[([^\[\]\r\\]|\\.)*\](?: (?:\r\n)?[ \t])*))*|(?:[^()&lt;&gt;@,;:\\".\[\] \000‑\031]+(?:(?:(?:\r\n)?[ \t])+|\Z |(?=[\["()&lt;&gt;@,;:\\".\[\]]))|"(?:[^\"\r\\]|\\.|(?:(?:\r\n)?[ \t]))*"(?:(?:\r\n) ?[ \t])*)*\&lt;(?:(?:\r\n)?[ \t])*(?:@(?:[^()&lt;&gt;@,;:\\".\[\] \000‑\031]+(?:(?:(?:\ r\n)?[ \t])+|\Z|(?=[\["()&lt;&gt;@,;:\\".\[\]]))|\[([^\[\]\r\\]|\\.)*\](?:(?:\r\n)?[  \t])*)(?:\.(?:(?:\r\n)?[ \t])*(?:[^()&lt;&gt;@,;:\\".\[\] \000‑\031]+(?:(?:(?:\r\n) ?[ \t])+|\Z|(?=[\["()&lt;&gt;@,;:\\".\[\]]))|\[([^\[\]\r\\]|\\.)*\](?:(?:\r\n)?[ \t] )*))*(?:,@(?:(?:\r\n)?[ \t])*(?:[^()&lt;&gt;@,;:\\".\[\] \000‑\031]+(?:(?:(?:\r\n)?[  \t])+|\Z|(?=[\["()&lt;&gt;@,;:\\".\[\]]))|\[([^\[\]\r\\]|\\.)*\](?:(?:\r\n)?[ \t])* )(?:\.(?:(?:\r\n)?[ \t])*(?:[^()&lt;&gt;@,;:\\".\[\] \000‑\031]+(?:(?:(?:\r\n)?[ \t] )+|\Z|(?=[\["()&lt;&gt;@,;:\\".\[\]]))|\[([^\[\]\r\\]|\\.)*\](?:(?:\r\n)?[ \t])*))*) *:(?:(?:\r\n)?[ \t])*)?(?:[^()&lt;&gt;@,;:\\".\[\] \000‑\031]+(?:(?:(?:\r\n)?[ \t])+ |\Z|(?=[\["()&lt;&gt;@,;:\\".\[\]]))|"(?:[^\"\r\\]|\\.|(?:(?:\r\n)?[ \t]))*"(?:(?:\r \n)?[ \t])*)(?:\.(?:(?:\r\n)?[ \t])*(?:[^()&lt;&gt;@,;:\\".\[\] \000‑\031]+(?:(?:(?: \r\n)?[ \t])+|\Z|(?=[\["()&lt;&gt;@,;:\\".\[\]]))|"(?:[^\"\r\\]|\\.|(?:(?:\r\n)?[ \t ]))*"(?:(?:\r\n)?[ \t])*))*@(?:(?:\r\n)?[ \t])*(?:[^()&lt;&gt;@,;:\\".\[\] \000‑\031 ]+(?:(?:(?:\r\n)?[ \t])+|\Z|(?=[\["()&lt;&gt;@,;:\\".\[\]]))|\[([^\[\]\r\\]|\\.)*\]( ?:(?:\r\n)?[ \t])*)(?:\.(?:(?:\r\n)?[ \t])*(?:[^()&lt;&gt;@,;:\\".\[\] \000‑\031]+(? :(?:(?:\r\n)?[ \t])+|\Z|(?=[\["()&lt;&gt;@,;:\\".\[\]]))|\[([^\[\]\r\\]|\\.)*\](?:(? :\r\n)?[ \t])*))*\&gt;(?:(?:\r\n)?[ \t])*)|(?:[^()&lt;&gt;@,;:\\".\[\] \000‑\031]+(?:(? :(?:\r\n)?[ \t])+|\Z|(?=[\["()&lt;&gt;@,;:\\".\[\]]))|"(?:[^\"\r\\]|\\.|(?:(?:\r\n)? [ \t]))*"(?:(?:\r\n)?[ \t])*)*:(?:(?:\r\n)?[ \t])*(?:(?:(?:[^()&lt;&gt;@,;:\\".\[\] \000‑\031]+(?:(?:(?:\r\n)?[ \t])+|\Z|(?=[\["()&lt;&gt;@,;:\\".\[\]]))|"(?:[^\"\r\\]| \\.|(?:(?:\r\n)?[ \t]))*"(?:(?:\r\n)?[ \t])*)(?:\.(?:(?:\r\n)?[ \t])*(?:[^()&lt;&gt; @,;:\\".\[\] \000‑\031]+(?:(?:(?:\r\n)?[ \t])+|\Z|(?=[\["()&lt;&gt;@,;:\\".\[\]]))|" (?:[^\"\r\\]|\\.|(?:(?:\r\n)?[ \t]))*"(?:(?:\r\n)?[ \t])*))*@(?:(?:\r\n)?[ \t] )*(?:[^()&lt;&gt;@,;:\\".\[\] \000‑\031]+(?:(?:(?:\r\n)?[ \t])+|\Z|(?=[\["()&lt;&gt;@,;:\\ ".\[\]]))|\[([^\[\]\r\\]|\\.)*\](?:(?:\r\n)?[ \t])*)(?:\.(?:(?:\r\n)?[ \t])*(? :[^()&lt;&gt;@,;:\\".\[\] \000‑\031]+(?:(?:(?:\r\n)?[ \t])+|\Z|(?=[\["()&lt;&gt;@,;:\\".\[ \]]))|\[([^\[\]\r\\]|\\.)*\](?:(?:\r\n)?[ \t])*))*|(?:[^()&lt;&gt;@,;:\\".\[\] \000‑ \031]+(?:(?:(?:\r\n)?[ \t])+|\Z|(?=[\["()&lt;&gt;@,;:\\".\[\]]))|"(?:[^\"\r\\]|\\.|( ?:(?:\r\n)?[ \t]))*"(?:(?:\r\n)?[ \t])*)*\&lt;(?:(?:\r\n)?[ \t])*(?:@(?:[^()&lt;&gt;@,; :\\".\[\] \000‑\031]+(?:(?:(?:\r\n)?[ \t])+|\Z|(?=[\["()&lt;&gt;@,;:\\".\[\]]))|\[([ ^\[\]\r\\]|\\.)*\](?:(?:\r\n)?[ \t])*)(?:\.(?:(?:\r\n)?[ \t])*(?:[^()&lt;&gt;@,;:\\" .\[\] \000‑\031]+(?:(?:(?:\r\n)?[ \t])+|\Z|(?=[\["()&lt;&gt;@,;:\\".\[\]]))|\[([^\[\ ]\r\\]|\\.)*\](?:(?:\r\n)?[ \t])*))*(?:,@(?:(?:\r\n)?[ \t])*(?:[^()&lt;&gt;@,;:\\".\ [\] \000‑\031]+(?:(?:(?:\r\n)?[ \t])+|\Z|(?=[\["()&lt;&gt;@,;:\\".\[\]]))|\[([^\[\]\ r\\]|\\.)*\](?:(?:\r\n)?[ \t</a:t>
            </a:r>
            <a:r>
              <a:rPr kumimoji="0" 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>
                  <a:glow rad="127000">
                    <a:srgbClr val="FFFFFF"/>
                  </a:glow>
                </a:effectLs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])*)(?:\.(?:(?:\</a:t>
            </a:r>
            <a:r>
              <a:rPr kumimoji="0" 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r\n)?[ \t])*(?:[^()&lt;&gt;@,;:\\".\[\] \000‑\031]+(?:(?:(?:\r\n)?[ \t])+|\Z|(?=[\["()&lt;&gt;@,;:\\".\[\]]))|\[([^\[\]\r\\] |\\.)*\](?:(?:\r\n)?[ \t])*))*)*:(?:(?:\r\n)?[ \t])*)?(?:[^()&lt;&gt;@,;:\\".\[\] \0 00‑\031]+(?:(?:(?:\r\n)?[ \t])+|\Z|(?=[\["()&lt;&gt;@,;:\\".\[\]]))|"(?:[^\"\r\\]|\\ .|(?:(?:\r\n)?[ \t]))*"(?:(?:\r\n)?[ \t])*)(?:\.(?:(?:\r\n)?[ \t])*(?:[^()&lt;&gt;@, ;:\\".\[\] \000‑\031]+(?:(?:(?:\r\n)?[ \t])+|\Z|(?=[\["()&lt;&gt;@,;:\\".\[\]]))|"(? :[^\"\r\\]|\\.|(?:(?:\r\n)?[ \t]))*"(?:(?:\r\n)?[ \t])*))*@(?:(?:\r\n)?[ \t])* (?:[^()&lt;&gt;@,;:\\".\[\] \000‑\031]+(?:(?:(?:\r\n)?[ \t])+|\Z|(?=[\["()&lt;&gt;@,;:\\". \[\]]))|\[([^\[\]\r\\]|\\.)*\](?:(?:\r\n)?[ \t])*)(?:\.(?:(?:\r\n)?[ \t])*(?:[ ^()&lt;&gt;@,;:\\".\[\] \000‑\031]+(?:(?:(?:\r\n)?[ \t])+|\Z|(?=[\["()&lt;&gt;@,;:\\".\[\] ]))|\[([^\[\]\r\\]|\\.)*\](?:(?:\r\n)?[ \t])*))*\&gt;(?:(?:\r\n)?[ \t])*)(?:,\s*( ?:(?:[^()&lt;&gt;@,;:\\".\[\] \000‑\031]+(?:(?:(?:\r\n)?[ \t])+|\Z|(?=[\["()&lt;&gt;@,;:\\ ".\[\]]))|"(?:[^\"\r\\]|\\.|(?:(?:\r\n)?[ \t]))*"(?:(?:\r\n)?[ \t])*)(?:\.(?:( ?:\r\n)?[ \t])*(?:[^()&lt;&gt;@,;:\\".\[\] \000‑\031]+(?:(?:(?:\r\n)?[ \t])+|\Z|(?=[ \["()&lt;&gt;@,;:\\".\[\]]))|"(?:[^\"\r\\]|\\.|(?:(?:\r\n)?[ \t]))*"(?:(?:\r\n)?[ \t ])*))*@(?:(?:\r\n)?[ \t])*(?:[^()&lt;&gt;@,;:\\".\[\] \000‑\031]+(?:(?:(?:\r\n)?[ \t ])+|\Z|(?=[\["()&lt;&gt;@,;:\\".\[\]]))|\[([^\[\]\r\\]|\\.)*\](?:(?:\r\n)?[ \t])*)(? :\.(?:(?:\r\n)?[ \t])*(?:[^()&lt;&gt;@,;:\\".\[\] \000‑\031]+(?:(?:(?:\r\n)?[ \t])+| \Z|(?=[\["()&lt;&gt;@,;:\\".\[\]]))|\[([^\[\]\r\\]|\\.)*\](?:(?:\r\n)?[ \t])*))*|(?: [^()&lt;&gt;@,;:\\".\[\] \000‑\031]+(?:(?:(?:\r\n)?[ \t])+|\Z|(?=[\["()&lt;&gt;@,;:\\".\[\ ]]))|"(?:[^\"\r\\]|\\.|(?:(?:\r\n)?[ \t]))*"(?:(?:\r\n)?[ \t])*)*\&lt;(?:(?:\r\n) ?[ \t])*(?:@(?:[^()&lt;&gt;@,;:\\".\[\] \000‑\031]+(?:(?:(?:\r\n)?[ \t])+|\Z|(?=[\[" ()&lt;&gt;@,;:\\".\[\]]))|\[([^\[\]\r\\]|\\.)*\](?:(?:\r\n)?[ \t])*)(?:\.(?:(?:\r\n) ?[ \t])*(?:[^()&lt;&gt;@,;:\\".\[\] \000‑\031]+(?:(?:(?:\r\n)?[ \t])+|\Z|(?=[\["()&lt;&gt; @,;:\\".\[\]]))|\[([^\[\]\r\\]|\\.)*\](?:(?:\r\n)?[ \t])*))*(?:,@(?:(?:\r\n)?[  \t])*(?:[^()&lt;&gt;@,;:\\".\[\] \000‑\031]+(?:(?:(?:\r\n)?[ \t])+|\Z|(?=[\["()&lt;&gt;@, ;:\\".\[\]]))|\[([^\[\]\r\\]|\\.)*\](?:(?:\r\n)?[ \t])*)(?:\.(?:(?:\r\n)?[ \t] )*(?:[^()&lt;&gt;@,;:\\".\[\] \000‑\031]+(?:(?:(?:\r\n)?[ \t])+|\Z|(?=[\["()&lt;&gt;@,;:\\ ".\[\]]))|\[([^\[\]\r\\]|\\.)*\](?:(?:\r\n)?[ \t])*))*)*:(?:(?:\r\n)?[ \t])*)? (?:[^()&lt;&gt;@,;:\\".\[\] \000‑\031]+(?:(?:(?:\r\n)?[ \t])+|\Z|(?=[\["()&lt;&gt;@,;:\\". \[\]]))|"(?:[^\"\r\\]|\\.|(?:(?:\r\n)?[ \t]))*"(?:(?:\r\n)?[ \t])*)(?:\.(?:(?: \r\n)?[ \t])*(?:[^()&lt;&gt;@,;:\\".\[\] \000‑\031]+(?:(?:(?:\r\n)?[ \t])+|\Z|(?=[\[ "()&lt;&gt;@,;:\\".\[\]]))|"(?:[^\"\r\\]|\\.|(?:(?:\r\n)?[ \t]))*"(?:(?:\r\n)?[ \t]) *))*@(?:(?:\r\n)?[ \t])*(?:[^()&lt;&gt;@,;:\\".\[\] \000‑\031]+(?:(?:(?:\r\n)?[ \t]) +|\Z|(?=[\["()&lt;&gt;@,;:\\".\[\]]))|\[([^\[\]\r\\]|\\.)*\](?:(?:\r\n)?[ \t])*)(?:\ .(?:(?:\r\n)?[ \t])*(?:[^()&lt;&gt;@,;:\\".\[\] \000‑\031]+(?:(?:(?:\r\n)?[ \t])+|\Z |(?=[\["()&lt;&gt;@,;:\\".\[\]]))|\[([^\[\]\r\\]|\\.)*\](?:(?:\r\n)?[ \t])*))*\&gt;(?:( ?:\r\n)?[ \t])*))*)?;\s*)</a:t>
            </a:r>
            <a:endParaRPr kumimoji="0" lang="en-US" sz="9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37983" y="1770611"/>
            <a:ext cx="7326438" cy="31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Use </a:t>
            </a:r>
            <a:r>
              <a:rPr kumimoji="0" lang="en-US" sz="9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Regular Expressions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but not</a:t>
            </a:r>
            <a:r>
              <a:rPr kumimoji="0" lang="en-US" sz="39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for everything…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4490" y="2581824"/>
            <a:ext cx="95934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effectLst>
                  <a:glow rad="139700">
                    <a:srgbClr val="FFFFFF"/>
                  </a:glow>
                </a:effectLst>
              </a:rPr>
              <a:t>This is a single regular expression  that validates legal e-mail addresses</a:t>
            </a:r>
            <a:endParaRPr lang="en-US" sz="4800" dirty="0">
              <a:effectLst>
                <a:glow rad="139700">
                  <a:srgbClr val="FFFFFF"/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8063" y="4151484"/>
            <a:ext cx="2946278" cy="70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effectLst>
                  <a:glow rad="139700">
                    <a:srgbClr val="FFFFFF"/>
                  </a:glow>
                </a:effectLst>
              </a:rPr>
              <a:t>Don’t do this</a:t>
            </a:r>
            <a:endParaRPr lang="en-US" sz="4000" dirty="0">
              <a:effectLst>
                <a:glow rad="139700">
                  <a:srgbClr val="FFFFFF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1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2" presetClass="exit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33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10515600" cy="1091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Basically same as Readability</a:t>
            </a:r>
          </a:p>
          <a:p>
            <a:r>
              <a:rPr lang="en-US" dirty="0" smtClean="0"/>
              <a:t>Unlikely to actually come up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0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 quick and fail quick</a:t>
            </a:r>
          </a:p>
          <a:p>
            <a:r>
              <a:rPr lang="en-US" dirty="0" smtClean="0"/>
              <a:t>Failing quick is more important</a:t>
            </a:r>
          </a:p>
          <a:p>
            <a:pPr lvl="1"/>
            <a:r>
              <a:rPr lang="en-US" dirty="0" smtClean="0"/>
              <a:t>Failure means processing the whole line</a:t>
            </a:r>
            <a:endParaRPr lang="en-US" dirty="0"/>
          </a:p>
          <a:p>
            <a:pPr lvl="1"/>
            <a:r>
              <a:rPr lang="en-US" dirty="0" smtClean="0"/>
              <a:t>Spend most of the time failing</a:t>
            </a:r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/>
              <a:t>Very similar to </a:t>
            </a:r>
            <a:r>
              <a:rPr lang="en-US" dirty="0" smtClean="0"/>
              <a:t>Safety</a:t>
            </a:r>
          </a:p>
          <a:p>
            <a:pPr lvl="1"/>
            <a:r>
              <a:rPr lang="en-US" dirty="0" smtClean="0"/>
              <a:t>Anchoring</a:t>
            </a:r>
            <a:endParaRPr lang="en-US" dirty="0" smtClean="0"/>
          </a:p>
          <a:p>
            <a:pPr lvl="1"/>
            <a:r>
              <a:rPr lang="en-US" dirty="0" smtClean="0"/>
              <a:t>Minimize wildcards and N counters</a:t>
            </a:r>
          </a:p>
          <a:p>
            <a:pPr lvl="1"/>
            <a:r>
              <a:rPr lang="en-US" dirty="0" smtClean="0"/>
              <a:t>Avoid backtracking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Delimited text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([^:]*:){2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}[^:]* /</a:t>
            </a:r>
          </a:p>
          <a:p>
            <a:r>
              <a:rPr lang="en-US" dirty="0" smtClean="0"/>
              <a:t>Doubles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/([a-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-Z])\1/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Templating</a:t>
            </a:r>
            <a:r>
              <a:rPr lang="en-US" dirty="0" smtClean="0"/>
              <a:t>” with .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/… .. …. ..:..:.. /</a:t>
            </a:r>
          </a:p>
          <a:p>
            <a:r>
              <a:rPr lang="en-US" dirty="0" smtClean="0"/>
              <a:t>Testing regex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–v</a:t>
            </a:r>
          </a:p>
          <a:p>
            <a:r>
              <a:rPr lang="en-US" dirty="0" smtClean="0"/>
              <a:t>Using grep for highlighting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|$)/</a:t>
            </a:r>
          </a:p>
          <a:p>
            <a:r>
              <a:rPr lang="en-US" dirty="0" smtClean="0"/>
              <a:t>Lazy dots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‘/don.t/’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7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Ease, capabilities,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Regexes can be very intuitive to read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/^Door/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/A(BC|DE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)*1[234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]/</a:t>
            </a:r>
          </a:p>
          <a:p>
            <a:pPr marL="457200" lvl="1" indent="0">
              <a:buNone/>
            </a:pPr>
            <a:r>
              <a:rPr lang="en-US" i="1" dirty="0" smtClean="0">
                <a:cs typeface="Courier New" panose="02070309020205020404" pitchFamily="49" charset="0"/>
              </a:rPr>
              <a:t>Any language requires some literacy to be intuitive</a:t>
            </a:r>
            <a:endParaRPr lang="en-US" i="1" dirty="0">
              <a:cs typeface="Courier New" panose="02070309020205020404" pitchFamily="49" charset="0"/>
            </a:endParaRPr>
          </a:p>
          <a:p>
            <a:r>
              <a:rPr lang="en-US" dirty="0" smtClean="0"/>
              <a:t>Regexes are bad </a:t>
            </a:r>
            <a:r>
              <a:rPr lang="en-US" dirty="0"/>
              <a:t>at conditionals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Mc|Mac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)[A-Z]</a:t>
            </a:r>
          </a:p>
          <a:p>
            <a:r>
              <a:rPr lang="en-US" dirty="0"/>
              <a:t>Can’t do “math”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/a{N}b{N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7434" y="4796448"/>
            <a:ext cx="3742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8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800" u="sng" dirty="0" smtClean="0">
                <a:solidFill>
                  <a:srgbClr val="FF0000"/>
                </a:solidFill>
                <a:cs typeface="Courier New" panose="02070309020205020404" pitchFamily="49" charset="0"/>
              </a:rPr>
              <a:t>This </a:t>
            </a:r>
            <a:r>
              <a:rPr lang="en-US" sz="2800" u="sng" dirty="0">
                <a:solidFill>
                  <a:srgbClr val="FF0000"/>
                </a:solidFill>
                <a:cs typeface="Courier New" panose="02070309020205020404" pitchFamily="49" charset="0"/>
              </a:rPr>
              <a:t>is not a thing!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9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0868" y="440575"/>
            <a:ext cx="11420669" cy="6035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(?:(?:\r\n)?[ \t])*(?:(?:(?:[^()&lt;&gt;@,;:\\".\[\] \000‑\031]+(?:(?:(?:\r\n)?[  \t])+|\Z|(?=[\["()&lt;&gt;@,;:\\".\[\]]))|"(?:[^\"\r\\]|\\.|(?:(?:\r\n)?[ \t]))*"(?:(?: \r\n)?[ \t])*)(?:\.(?:(?:\r\n)?[ \t])*(?:[^()&lt;&gt;@,;:\\".\[\] \000‑\031]+(?:(?:( ?:\r\n)?[ \t])+|\Z|(?=[\["()&lt;&gt;@,;:\\".\[\]]))|"(?:[^\"\r\\]|\\.|(?:(?:\r\n)?[ \t]))*"(?:(?:\r\n)?[ \t])*))*@(?:(?:\r\n)?[ \t])*(?:[^()&lt;&gt;@,;:\\".\[\] \000‑\0 31]+(?:(?:(?:\r\n)?[ \t])+|\Z|(?=[\["()&lt;&gt;@,;:\\".\[\]]))|\[([^\[\]\r\\]|\\.)*\ ](?:(?:\r\n)?[ \t])*)(?:\.(?:(?:\r\n)?[ \t])*(?:[^()&lt;&gt;@,;:\\".\[\] \000‑\031]+ (?:(?:(?:\r\n)?[ \t])+|\Z|(?=[\["()&lt;&gt;@,;:\\".\[\]]))|\[([^\[\]\r\\]|\\.)*\](?: (?:\r\n)?[ \t])*))*|(?:[^()&lt;&gt;@,;:\\".\[\] \000‑\031]+(?:(?:(?:\r\n)?[ \t])+|\Z |(?=[\["()&lt;&gt;@,;:\\".\[\]]))|"(?:[^\"\r\\]|\\.|(?:(?:\r\n)?[ \t]))*"(?:(?:\r\n) ?[ \t])*)*\&lt;(?:(?:\r\n)?[ \t])*(?:@(?:[^()&lt;&gt;@,;:\\".\[\] \000‑\031]+(?:(?:(?:\ r\n)?[ \t])+|\Z|(?=[\["()&lt;&gt;@,;:\\".\[\]]))|\[([^\[\]\r\\]|\\.)*\](?:(?:\r\n)?[  \t])*)(?:\.(?:(?:\r\n)?[ \t])*(?:[^()&lt;&gt;@,;:\\".\[\] \000‑\031]+(?:(?:(?:\r\n) ?[ \t])+|\Z|(?=[\["()&lt;&gt;@,;:\\".\[\]]))|\[([^\[\]\r\\]|\\.)*\](?:(?:\r\n)?[ \t] )*))*(?:,@(?:(?:\r\n)?[ \t])*(?:[^()&lt;&gt;@,;:\\".\[\] \000‑\031]+(?:(?:(?:\r\n)?[  \t])+|\Z|(?=[\["()&lt;&gt;@,;:\\".\[\]]))|\[([^\[\]\r\\]|\\.)*\](?:(?:\r\n)?[ \t])* )(?:\.(?:(?:\r\n)?[ \t])*(?:[^()&lt;&gt;@,;:\\".\[\] \000‑\031]+(?:(?:(?:\r\n)?[ \t] )+|\Z|(?=[\["()&lt;&gt;@,;:\\".\[\]]))|\[([^\[\]\r\\]|\\.)*\](?:(?:\r\n)?[ \t])*))*) *:(?:(?:\r\n)?[ \t])*)?(?:[^()&lt;&gt;@,;:\\".\[\] \000‑\031]+(?:(?:(?:\r\n)?[ \t])+ |\Z|(?=[\["()&lt;&gt;@,;:\\".\[\]]))|"(?:[^\"\r\\]|\\.|(?:(?:\r\n)?[ \t]))*"(?:(?:\r \n)?[ \t])*)(?:\.(?:(?:\r\n)?[ \t])*(?:[^()&lt;&gt;@,;:\\".\[\] \000‑\031]+(?:(?:(?: \r\n)?[ \t])+|\Z|(?=[\["()&lt;&gt;@,;:\\".\[\]]))|"(?:[^\"\r\\]|\\.|(?:(?:\r\n)?[ \t ]))*"(?:(?:\r\n)?[ \t])*))*@(?:(?:\r\n)?[ \t])*(?:[^()&lt;&gt;@,;:\\".\[\] \000‑\031 ]+(?:(?:(?:\r\n)?[ \t])+|\Z|(?=[\["()&lt;&gt;@,;:\\".\[\]]))|\[([^\[\]\r\\]|\\.)*\]( ?:(?:\r\n)?[ \t])*)(?:\.(?:(?:\r\n)?[ \t])*(?:[^()&lt;&gt;@,;:\\".\[\] \000‑\031]+(? :(?:(?:\r\n)?[ \t])+|\Z|(?=[\["()&lt;&gt;@,;:\\".\[\]]))|\[([^\[\]\r\\]|\\.)*\](?:(? :\r\n)?[ \t])*))*\&gt;(?:(?:\r\n)?[ \t])*)|(?:[^()&lt;&gt;@,;:\\".\[\] \000‑\031]+(?:(? :(?:\r\n)?[ \t])+|\Z|(?=[\["()&lt;&gt;@,;:\\".\[\]]))|"(?:[^\"\r\\]|\\.|(?:(?:\r\n)? [ \t]))*"(?:(?:\r\n)?[ \t])*)*:(?:(?:\r\n)?[ \t])*(?:(?:(?:[^()&lt;&gt;@,;:\\".\[\] \000‑\031]+(?:(?:(?:\r\n)?[ \t])+|\Z|(?=[\["()&lt;&gt;@,;:\\".\[\]]))|"(?:[^\"\r\\]| \\.|(?:(?:\r\n)?[ \t]))*"(?:(?:\r\n)?[ \t])*)(?:\.(?:(?:\r\n)?[ \t])*(?:[^()&lt;&gt; @,;:\\".\[\] \000‑\031]+(?:(?:(?:\r\n)?[ \t])+|\Z|(?=[\["()&lt;&gt;@,;:\\".\[\]]))|" (?:[^\"\r\\]|\\.|(?:(?:\r\n)?[ \t]))*"(?:(?:\r\n)?[ \t])*))*@(?:(?:\r\n)?[ \t] )*(?:[^()&lt;&gt;@,;:\\".\[\] \000‑\031]+(?:(?:(?:\r\n)?[ \t])+|\Z|(?=[\["()&lt;&gt;@,;:\\ ".\[\]]))|\[([^\[\]\r\\]|\\.)*\](?:(?:\r\n)?[ \t])*)(?:\.(?:(?:\r\n)?[ \t])*(? :[^()&lt;&gt;@,;:\\".\[\] \000‑\031]+(?:(?:(?:\r\n)?[ \t])+|\Z|(?=[\["()&lt;&gt;@,;:\\".\[ \]]))|\[([^\[\]\r\\]|\\.)*\](?:(?:\r\n)?[ \t])*))*|(?:[^()&lt;&gt;@,;:\\".\[\] \000‑ \031]+(?:(?:(?:\r\n)?[ \t])+|\Z|(?=[\["()&lt;&gt;@,;:\\".\[\]]))|"(?:[^\"\r\\]|\\.|( ?:(?:\r\n)?[ \t]))*"(?:(?:\r\n)?[ \t])*)*\&lt;(?:(?:\r\n)?[ \t])*(?:@(?:[^()&lt;&gt;@,; :\\".\[\] \000‑\031]+(?:(?:(?:\r\n)?[ \t])+|\Z|(?=[\["()&lt;&gt;@,;:\\".\[\]]))|\[([ ^\[\]\r\\]|\\.)*\](?:(?:\r\n)?[ \t])*)(?:\.(?:(?:\r\n)?[ \t])*(?:[^()&lt;&gt;@,;:\\" .\[\] \000‑\031]+(?:(?:(?:\r\n)?[ \t])+|\Z|(?=[\["()&lt;&gt;@,;:\\".\[\]]))|\[([^\[\ ]\r\\]|\\.)*\](?:(?:\r\n)?[ \t])*))*(?:,@(?:(?:\r\n)?[ \t])*(?:[^()&lt;&gt;@,;:\\".\ [\] \000‑\031]+(?:(?:(?:\r\n)?[ \t])+|\Z|(?=[\["()&lt;&gt;@,;:\\".\[\]]))|\[([^\[\]\ r\\]|\\.)*\](?:(?:\r\n)?[ \t])*)(?:\.(?:(?:\r\n)?[ \t])*(?:[^()&lt;&gt;@,;:\\".\[\] \000‑\031]+(?:(?:(?:\r\n)?[ \t])+|\Z|(?=[\["()&lt;&gt;@,;:\\".\[\]]))|\[([^\[\]\r\\] |\\.)*\](?:(?:\r\n)?[ \t])*))*)*:(?:(?:\r\n)?[ \t])*)?(?:[^()&lt;&gt;@,;:\\".\[\] \0 00‑\031]+(?:(?:(?:\r\n)?[ \t])+|\Z|(?=[\["()&lt;&gt;@,;:\\".\[\]]))|"(?:[^\"\r\\]|\\ .|(?:(?:\r\n)?[ \t]))*"(?:(?:\r\n)?[ \t])*)(?:\.(?:(?:\r\n)?[ \t])*(?:[^()&lt;&gt;@, ;:\\".\[\] \000‑\031]+(?:(?:(?:\r\n)?[ \t])+|\Z|(?=[\["()&lt;&gt;@,;:\\".\[\]]))|"(? :[^\"\r\\]|\\.|(?:(?:\r\n)?[ \t]))*"(?:(?:\r\n)?[ \t])*))*@(?:(?:\r\n)?[ \t])* (?:[^()&lt;&gt;@,;:\\".\[\] \000‑\031]+(?:(?:(?:\r\n)?[ \t])+|\Z|(?=[\["()&lt;&gt;@,;:\\". \[\]]))|\[([^\[\]\r\\]|\\.)*\](?:(?:\r\n)?[ \t])*)(?:\.(?:(?:\r\n)?[ \t])*(?:[ ^()&lt;&gt;@,;:\\".\[\] \000‑\031]+(?:(?:(?:\r\n)?[ \t])+|\Z|(?=[\["()&lt;&gt;@,;:\\".\[\] ]))|\[([^\[\]\r\\]|\\.)*\](?:(?:\r\n)?[ \t])*))*\&gt;(?:(?:\r\n)?[ \t])*)(?:,\s*( ?:(?:[^()&lt;&gt;@,;:\\".\[\] \000‑\031]+(?:(?:(?:\r\n)?[ \t])+|\Z|(?=[\["()&lt;&gt;@,;:\\ ".\[\]]))|"(?:[^\"\r\\]|\\.|(?:(?:\r\n)?[ \t]))*"(?:(?:\r\n)?[ \t])*)(?:\.(?:( ?:\r\n)?[ \t])*(?:[^()&lt;&gt;@,;:\\".\[\] \000‑\031]+(?:(?:(?:\r\n)?[ \t])+|\Z|(?=[ \["()&lt;&gt;@,;:\\".\[\]]))|"(?:[^\"\r\\]|\\.|(?:(?:\r\n)?[ \t]))*"(?:(?:\r\n)?[ \t ])*))*@(?:(?:\r\n)?[ \t])*(?:[^()&lt;&gt;@,;:\\".\[\] \000‑\031]+(?:(?:(?:\r\n)?[ \t ])+|\Z|(?=[\["()&lt;&gt;@,;:\\".\[\]]))|\[([^\[\]\r\\]|\\.)*\](?:(?:\r\n)?[ \t])*)(? :\.(?:(?:\r\n)?[ \t])*(?:[^()&lt;&gt;@,;:\\".\[\] \000‑\031]+(?:(?:(?:\r\n)?[ \t])+| \Z|(?=[\["()&lt;&gt;@,;:\\".\[\]]))|\[([^\[\]\r\\]|\\.)*\](?:(?:\r\n)?[ \t])*))*|(?: [^()&lt;&gt;@,;:\\".\[\] \000‑\031]+(?:(?:(?:\r\n)?[ \t])+|\Z|(?=[\["()&lt;&gt;@,;:\\".\[\ ]]))|"(?:[^\"\r\\]|\\.|(?:(?:\r\n)?[ \t]))*"(?:(?:\r\n)?[ \t])*)*\&lt;(?:(?:\r\n) ?[ \t])*(?:@(?:[^()&lt;&gt;@,;:\\".\[\] \000‑\031]+(?:(?:(?:\r\n)?[ \t])+|\Z|(?=[\[" ()&lt;&gt;@,;:\\".\[\]]))|\[([^\[\]\r\\]|\\.)*\](?:(?:\r\n)?[ \t])*)(?:\.(?:(?:\r\n) ?[ \t])*(?:[^()&lt;&gt;@,;:\\".\[\] \000‑\031]+(?:(?:(?:\r\n)?[ \t])+|\Z|(?=[\["()&lt;&gt; @,;:\\".\[\]]))|\[([^\[\]\r\\]|\\.)*\](?:(?:\r\n)?[ \t])*))*(?:,@(?:(?:\r\n)?[  \t])*(?:[^()&lt;&gt;@,;:\\".\[\] \000‑\031]+(?:(?:(?:\r\n)?[ \t])+|\Z|(?=[\["()&lt;&gt;@, ;:\\".\[\]]))|\[([^\[\]\r\\]|\\.)*\](?:(?:\r\n)?[ \t])*)(?:\.(?:(?:\r\n)?[ \t] )*(?:[^()&lt;&gt;@,;:\\".\[\] \000‑\031]+(?:(?:(?:\r\n)?[ \t])+|\Z|(?=[\["()&lt;&gt;@,;:\\ ".\[\]]))|\[([^\[\]\r\\]|\\.)*\](?:(?:\r\n)?[ \t])*))*)*:(?:(?:\r\n)?[ \t])*)? (?:[^()&lt;&gt;@,;:\\".\[\] \000‑\031]+(?:(?:(?:\r\n)?[ \t])+|\Z|(?=[\["()&lt;&gt;@,;:\\". \[\]]))|"(?:[^\"\r\\]|\\.|(?:(?:\r\n)?[ \t]))*"(?:(?:\r\n)?[ \t])*)(?:\.(?:(?: \r\n)?[ \t])*(?:[^()&lt;&gt;@,;:\\".\[\] \000‑\031]+(?:(?:(?:\r\n)?[ \t])+|\Z|(?=[\[ "()&lt;&gt;@,;:\\".\[\]]))|"(?:[^\"\r\\]|\\.|(?:(?:\r\n)?[ \t]))*"(?:(?:\r\n)?[ \t]) *))*@(?:(?:\r\n)?[ \t])*(?:[^()&lt;&gt;@,;:\\".\[\] \000‑\031]+(?:(?:(?:\r\n)?[ \t]) +|\Z|(?=[\["()&lt;&gt;@,;:\\".\[\]]))|\[([^\[\]\r\\]|\\.)*\](?:(?:\r\n)?[ \t])*)(?:\ .(?:(?:\r\n)?[ \t])*(?:[^()&lt;&gt;@,;:\\".\[\] \000‑\031]+(?:(?:(?:\r\n)?[ \t])+|\Z |(?=[\["()&lt;&gt;@,;:\\".\[\]]))|\[([^\[\]\r\\]|\\.)*\](?:(?:\r\n)?[ \t])*))*\&gt;(?:( ?:\r\n)?[ \t])*))*)?;\s*)</a:t>
            </a:r>
            <a:endParaRPr kumimoji="0" lang="en-US" sz="9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37983" y="1770611"/>
            <a:ext cx="7326438" cy="31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Using Regular Expressions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Now</a:t>
            </a:r>
            <a:r>
              <a:rPr kumimoji="0" lang="en-US" sz="39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you have no excuse!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721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37282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Appendices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SIR Model"/>
          <p:cNvGrpSpPr/>
          <p:nvPr/>
        </p:nvGrpSpPr>
        <p:grpSpPr>
          <a:xfrm>
            <a:off x="6328282" y="1613300"/>
            <a:ext cx="4243137" cy="4604386"/>
            <a:chOff x="6328282" y="1613300"/>
            <a:chExt cx="4243137" cy="4604386"/>
          </a:xfrm>
        </p:grpSpPr>
        <p:grpSp>
          <p:nvGrpSpPr>
            <p:cNvPr id="58" name="SIR Model Graph"/>
            <p:cNvGrpSpPr/>
            <p:nvPr/>
          </p:nvGrpSpPr>
          <p:grpSpPr>
            <a:xfrm>
              <a:off x="8212361" y="1613300"/>
              <a:ext cx="1720734" cy="4604386"/>
              <a:chOff x="1043248" y="1585393"/>
              <a:chExt cx="1720734" cy="4604386"/>
            </a:xfrm>
          </p:grpSpPr>
          <p:sp>
            <p:nvSpPr>
              <p:cNvPr id="66" name="Flowchart: Alternate Process 65"/>
              <p:cNvSpPr/>
              <p:nvPr/>
            </p:nvSpPr>
            <p:spPr>
              <a:xfrm>
                <a:off x="1043248" y="1585393"/>
                <a:ext cx="1720734" cy="102246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Susceptible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7" name="Flowchart: Alternate Process 66"/>
              <p:cNvSpPr/>
              <p:nvPr/>
            </p:nvSpPr>
            <p:spPr>
              <a:xfrm>
                <a:off x="1043248" y="5167313"/>
                <a:ext cx="1720734" cy="102246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Recovered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Flowchart: Alternate Process 67"/>
              <p:cNvSpPr/>
              <p:nvPr/>
            </p:nvSpPr>
            <p:spPr>
              <a:xfrm>
                <a:off x="1043248" y="3373582"/>
                <a:ext cx="1720734" cy="102246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Infected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9" name="Straight Arrow Connector 68"/>
              <p:cNvCxnSpPr>
                <a:stCxn id="66" idx="2"/>
                <a:endCxn id="68" idx="0"/>
              </p:cNvCxnSpPr>
              <p:nvPr/>
            </p:nvCxnSpPr>
            <p:spPr>
              <a:xfrm>
                <a:off x="1903615" y="2607859"/>
                <a:ext cx="0" cy="7657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68" idx="2"/>
                <a:endCxn id="67" idx="0"/>
              </p:cNvCxnSpPr>
              <p:nvPr/>
            </p:nvCxnSpPr>
            <p:spPr>
              <a:xfrm>
                <a:off x="1903615" y="4396048"/>
                <a:ext cx="0" cy="771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SIR Model Labels"/>
            <p:cNvGrpSpPr/>
            <p:nvPr/>
          </p:nvGrpSpPr>
          <p:grpSpPr>
            <a:xfrm>
              <a:off x="6328282" y="1613300"/>
              <a:ext cx="4243137" cy="4604386"/>
              <a:chOff x="6328282" y="1613300"/>
              <a:chExt cx="4243137" cy="4604386"/>
            </a:xfrm>
          </p:grpSpPr>
          <p:sp>
            <p:nvSpPr>
              <p:cNvPr id="60" name="Left Brace 59"/>
              <p:cNvSpPr/>
              <p:nvPr/>
            </p:nvSpPr>
            <p:spPr>
              <a:xfrm>
                <a:off x="7416001" y="1613300"/>
                <a:ext cx="512064" cy="4604386"/>
              </a:xfrm>
              <a:prstGeom prst="leftBrac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328282" y="3589556"/>
                <a:ext cx="10029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rgbClr val="FF0000"/>
                    </a:solidFill>
                  </a:rPr>
                  <a:t>SIR Model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9066317" y="2805813"/>
                <a:ext cx="1505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Contract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066317" y="4624921"/>
                <a:ext cx="1505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Recuperate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95" name="State Machine"/>
          <p:cNvGrpSpPr/>
          <p:nvPr/>
        </p:nvGrpSpPr>
        <p:grpSpPr>
          <a:xfrm>
            <a:off x="612128" y="1687917"/>
            <a:ext cx="5025870" cy="4604386"/>
            <a:chOff x="6327930" y="1613300"/>
            <a:chExt cx="5025870" cy="4604386"/>
          </a:xfrm>
        </p:grpSpPr>
        <p:grpSp>
          <p:nvGrpSpPr>
            <p:cNvPr id="39" name="State Machine Graph"/>
            <p:cNvGrpSpPr/>
            <p:nvPr/>
          </p:nvGrpSpPr>
          <p:grpSpPr>
            <a:xfrm>
              <a:off x="8212009" y="1613300"/>
              <a:ext cx="1720734" cy="4604386"/>
              <a:chOff x="1043248" y="1585393"/>
              <a:chExt cx="1720734" cy="4604386"/>
            </a:xfrm>
          </p:grpSpPr>
          <p:sp>
            <p:nvSpPr>
              <p:cNvPr id="40" name="Flowchart: Alternate Process 39"/>
              <p:cNvSpPr/>
              <p:nvPr/>
            </p:nvSpPr>
            <p:spPr>
              <a:xfrm>
                <a:off x="1043248" y="1585393"/>
                <a:ext cx="1720734" cy="102246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Flowchart: Alternate Process 40"/>
              <p:cNvSpPr/>
              <p:nvPr/>
            </p:nvSpPr>
            <p:spPr>
              <a:xfrm>
                <a:off x="1043248" y="5167313"/>
                <a:ext cx="1720734" cy="102246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Flowchart: Alternate Process 41"/>
              <p:cNvSpPr/>
              <p:nvPr/>
            </p:nvSpPr>
            <p:spPr>
              <a:xfrm>
                <a:off x="1043248" y="3373582"/>
                <a:ext cx="1720734" cy="102246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3" name="Straight Arrow Connector 42"/>
              <p:cNvCxnSpPr>
                <a:stCxn id="40" idx="2"/>
                <a:endCxn id="42" idx="0"/>
              </p:cNvCxnSpPr>
              <p:nvPr/>
            </p:nvCxnSpPr>
            <p:spPr>
              <a:xfrm>
                <a:off x="1903615" y="2607859"/>
                <a:ext cx="0" cy="7657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42" idx="2"/>
                <a:endCxn id="41" idx="0"/>
              </p:cNvCxnSpPr>
              <p:nvPr/>
            </p:nvCxnSpPr>
            <p:spPr>
              <a:xfrm>
                <a:off x="1903615" y="4396048"/>
                <a:ext cx="0" cy="771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State Machine Labels"/>
            <p:cNvGrpSpPr/>
            <p:nvPr/>
          </p:nvGrpSpPr>
          <p:grpSpPr>
            <a:xfrm>
              <a:off x="6327930" y="1613300"/>
              <a:ext cx="5025870" cy="4604386"/>
              <a:chOff x="4666770" y="1687917"/>
              <a:chExt cx="5025870" cy="4604386"/>
            </a:xfrm>
          </p:grpSpPr>
          <p:sp>
            <p:nvSpPr>
              <p:cNvPr id="46" name="Left Brace 45"/>
              <p:cNvSpPr/>
              <p:nvPr/>
            </p:nvSpPr>
            <p:spPr>
              <a:xfrm>
                <a:off x="5754489" y="1687917"/>
                <a:ext cx="512064" cy="4604386"/>
              </a:xfrm>
              <a:prstGeom prst="leftBrac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666770" y="3664173"/>
                <a:ext cx="10029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State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Machine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8555879" y="2014484"/>
                <a:ext cx="80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State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555879" y="2908578"/>
                <a:ext cx="1136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Transition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9" name="Straight Arrow Connector 48"/>
              <p:cNvCxnSpPr>
                <a:stCxn id="47" idx="1"/>
              </p:cNvCxnSpPr>
              <p:nvPr/>
            </p:nvCxnSpPr>
            <p:spPr>
              <a:xfrm flipH="1">
                <a:off x="8369673" y="2199150"/>
                <a:ext cx="186206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H="1">
                <a:off x="7565001" y="3093244"/>
                <a:ext cx="990878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39</a:t>
            </a:fld>
            <a:endParaRPr lang="en-US"/>
          </a:p>
        </p:txBody>
      </p:sp>
      <p:grpSp>
        <p:nvGrpSpPr>
          <p:cNvPr id="96" name="Graph"/>
          <p:cNvGrpSpPr/>
          <p:nvPr/>
        </p:nvGrpSpPr>
        <p:grpSpPr>
          <a:xfrm>
            <a:off x="1710966" y="1690688"/>
            <a:ext cx="2503275" cy="4604386"/>
            <a:chOff x="7423013" y="1613300"/>
            <a:chExt cx="2503275" cy="4604386"/>
          </a:xfrm>
        </p:grpSpPr>
        <p:sp>
          <p:nvSpPr>
            <p:cNvPr id="25" name="Left Brace 24"/>
            <p:cNvSpPr/>
            <p:nvPr/>
          </p:nvSpPr>
          <p:spPr>
            <a:xfrm>
              <a:off x="7423013" y="1613300"/>
              <a:ext cx="519256" cy="4604386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State Machine Graph"/>
            <p:cNvGrpSpPr/>
            <p:nvPr/>
          </p:nvGrpSpPr>
          <p:grpSpPr>
            <a:xfrm>
              <a:off x="8205554" y="1613300"/>
              <a:ext cx="1720734" cy="4594959"/>
              <a:chOff x="1043248" y="1585393"/>
              <a:chExt cx="1720734" cy="4594959"/>
            </a:xfrm>
          </p:grpSpPr>
          <p:sp>
            <p:nvSpPr>
              <p:cNvPr id="90" name="Flowchart: Alternate Process 89"/>
              <p:cNvSpPr/>
              <p:nvPr/>
            </p:nvSpPr>
            <p:spPr>
              <a:xfrm>
                <a:off x="1043248" y="1585393"/>
                <a:ext cx="1720734" cy="102246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lowchart: Alternate Process 90"/>
              <p:cNvSpPr/>
              <p:nvPr/>
            </p:nvSpPr>
            <p:spPr>
              <a:xfrm>
                <a:off x="1043248" y="5157886"/>
                <a:ext cx="1720734" cy="102246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Flowchart: Alternate Process 91"/>
              <p:cNvSpPr/>
              <p:nvPr/>
            </p:nvSpPr>
            <p:spPr>
              <a:xfrm>
                <a:off x="1043248" y="3373582"/>
                <a:ext cx="1720734" cy="102246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3" name="Straight Arrow Connector 92"/>
              <p:cNvCxnSpPr>
                <a:stCxn id="90" idx="2"/>
                <a:endCxn id="92" idx="0"/>
              </p:cNvCxnSpPr>
              <p:nvPr/>
            </p:nvCxnSpPr>
            <p:spPr>
              <a:xfrm>
                <a:off x="1903615" y="2607859"/>
                <a:ext cx="0" cy="7657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92" idx="2"/>
                <a:endCxn id="91" idx="0"/>
              </p:cNvCxnSpPr>
              <p:nvPr/>
            </p:nvCxnSpPr>
            <p:spPr>
              <a:xfrm>
                <a:off x="1903615" y="4396048"/>
                <a:ext cx="0" cy="761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Appendix A: State machines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93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they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Like encrypted strings, mostly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/IHME/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/[FMSTW].*day/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/^(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Dec|Jan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).*201[3-8]/</a:t>
            </a: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convention here</a:t>
            </a:r>
          </a:p>
          <a:p>
            <a:pPr lvl="1"/>
            <a:r>
              <a:rPr lang="en-US" dirty="0" smtClean="0"/>
              <a:t>Everything between the slashes is the regex</a:t>
            </a:r>
            <a:endParaRPr lang="en-US" dirty="0" smtClean="0"/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dentifies </a:t>
            </a:r>
            <a:r>
              <a:rPr lang="en-US" dirty="0" smtClean="0"/>
              <a:t>regexes</a:t>
            </a:r>
          </a:p>
          <a:p>
            <a:pPr lvl="1"/>
            <a:r>
              <a:rPr lang="en-US" dirty="0" smtClean="0"/>
              <a:t>Allows</a:t>
            </a:r>
            <a:r>
              <a:rPr lang="en-US" dirty="0" smtClean="0"/>
              <a:t> </a:t>
            </a:r>
            <a:r>
              <a:rPr lang="en-US" dirty="0" smtClean="0"/>
              <a:t>for leading and trailing spaces, etc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7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Coffee Machine"/>
          <p:cNvGrpSpPr/>
          <p:nvPr/>
        </p:nvGrpSpPr>
        <p:grpSpPr>
          <a:xfrm>
            <a:off x="668063" y="1300999"/>
            <a:ext cx="5468771" cy="5104918"/>
            <a:chOff x="668064" y="278533"/>
            <a:chExt cx="4214146" cy="6127384"/>
          </a:xfrm>
        </p:grpSpPr>
        <p:sp>
          <p:nvSpPr>
            <p:cNvPr id="40" name="Flowchart: Alternate Process 39"/>
            <p:cNvSpPr/>
            <p:nvPr/>
          </p:nvSpPr>
          <p:spPr>
            <a:xfrm>
              <a:off x="2567558" y="278533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Beverage</a:t>
              </a:r>
            </a:p>
            <a:p>
              <a:pPr algn="ctr"/>
              <a:r>
                <a:rPr lang="en-US" dirty="0" smtClean="0"/>
                <a:t>Selection</a:t>
              </a:r>
              <a:endParaRPr lang="en-US" dirty="0"/>
            </a:p>
          </p:txBody>
        </p:sp>
        <p:sp>
          <p:nvSpPr>
            <p:cNvPr id="41" name="Flowchart: Alternate Process 40"/>
            <p:cNvSpPr/>
            <p:nvPr/>
          </p:nvSpPr>
          <p:spPr>
            <a:xfrm>
              <a:off x="2567558" y="4085706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Size Selection</a:t>
              </a:r>
              <a:endParaRPr lang="en-US" dirty="0"/>
            </a:p>
          </p:txBody>
        </p:sp>
        <p:sp>
          <p:nvSpPr>
            <p:cNvPr id="42" name="Flowchart: Alternate Process 41"/>
            <p:cNvSpPr/>
            <p:nvPr/>
          </p:nvSpPr>
          <p:spPr>
            <a:xfrm>
              <a:off x="1038399" y="1790404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Bean Selection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stCxn id="40" idx="2"/>
              <a:endCxn id="42" idx="0"/>
            </p:cNvCxnSpPr>
            <p:nvPr/>
          </p:nvCxnSpPr>
          <p:spPr>
            <a:xfrm flipH="1">
              <a:off x="1898766" y="1300999"/>
              <a:ext cx="1529159" cy="48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Flowchart: Alternate Process 55"/>
            <p:cNvSpPr/>
            <p:nvPr/>
          </p:nvSpPr>
          <p:spPr>
            <a:xfrm>
              <a:off x="3645121" y="5557672"/>
              <a:ext cx="1132992" cy="84824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Dispense</a:t>
              </a:r>
            </a:p>
            <a:p>
              <a:pPr algn="ctr"/>
              <a:r>
                <a:rPr lang="en-US" dirty="0" smtClean="0"/>
                <a:t>Large</a:t>
              </a:r>
              <a:endParaRPr lang="en-US" dirty="0"/>
            </a:p>
          </p:txBody>
        </p:sp>
        <p:sp>
          <p:nvSpPr>
            <p:cNvPr id="57" name="Flowchart: Alternate Process 56"/>
            <p:cNvSpPr/>
            <p:nvPr/>
          </p:nvSpPr>
          <p:spPr>
            <a:xfrm>
              <a:off x="2096849" y="5557672"/>
              <a:ext cx="1132992" cy="84824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Dispense</a:t>
              </a:r>
            </a:p>
            <a:p>
              <a:pPr algn="ctr"/>
              <a:r>
                <a:rPr lang="en-US" dirty="0" smtClean="0"/>
                <a:t>Small</a:t>
              </a:r>
              <a:endParaRPr lang="en-US" dirty="0"/>
            </a:p>
          </p:txBody>
        </p:sp>
        <p:cxnSp>
          <p:nvCxnSpPr>
            <p:cNvPr id="116" name="Elbow Connector 115"/>
            <p:cNvCxnSpPr/>
            <p:nvPr/>
          </p:nvCxnSpPr>
          <p:spPr>
            <a:xfrm rot="16200000" flipH="1">
              <a:off x="1655323" y="3454717"/>
              <a:ext cx="1554083" cy="270388"/>
            </a:xfrm>
            <a:prstGeom prst="bentConnector3">
              <a:avLst>
                <a:gd name="adj1" fmla="val 9984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/>
            <p:nvPr/>
          </p:nvCxnSpPr>
          <p:spPr>
            <a:xfrm rot="16200000" flipH="1">
              <a:off x="903999" y="3181489"/>
              <a:ext cx="2032181" cy="1294940"/>
            </a:xfrm>
            <a:prstGeom prst="bentConnector3">
              <a:avLst>
                <a:gd name="adj1" fmla="val 10009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Elbow Connector 118"/>
            <p:cNvCxnSpPr>
              <a:stCxn id="42" idx="2"/>
              <a:endCxn id="41" idx="1"/>
            </p:cNvCxnSpPr>
            <p:nvPr/>
          </p:nvCxnSpPr>
          <p:spPr>
            <a:xfrm rot="16200000" flipH="1">
              <a:off x="1341128" y="3370508"/>
              <a:ext cx="1784069" cy="66879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40" idx="2"/>
              <a:endCxn id="41" idx="0"/>
            </p:cNvCxnSpPr>
            <p:nvPr/>
          </p:nvCxnSpPr>
          <p:spPr>
            <a:xfrm>
              <a:off x="3427925" y="1300999"/>
              <a:ext cx="0" cy="27847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41" idx="2"/>
              <a:endCxn id="57" idx="0"/>
            </p:cNvCxnSpPr>
            <p:nvPr/>
          </p:nvCxnSpPr>
          <p:spPr>
            <a:xfrm flipH="1">
              <a:off x="2663345" y="5108172"/>
              <a:ext cx="764580" cy="4495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41" idx="2"/>
              <a:endCxn id="56" idx="0"/>
            </p:cNvCxnSpPr>
            <p:nvPr/>
          </p:nvCxnSpPr>
          <p:spPr>
            <a:xfrm>
              <a:off x="3427925" y="5108172"/>
              <a:ext cx="783692" cy="4495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3" name="Coffee Machine Transition Labels"/>
            <p:cNvGrpSpPr/>
            <p:nvPr/>
          </p:nvGrpSpPr>
          <p:grpSpPr>
            <a:xfrm>
              <a:off x="668064" y="1258234"/>
              <a:ext cx="4038254" cy="4220982"/>
              <a:chOff x="668064" y="1258234"/>
              <a:chExt cx="4038254" cy="422098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835208" y="1258234"/>
                <a:ext cx="923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Coffee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427924" y="1792116"/>
                <a:ext cx="1219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Hot Chocolate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68064" y="3405245"/>
                <a:ext cx="659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Dark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297170" y="3405245"/>
                <a:ext cx="659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Mix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1324221" y="3405245"/>
                <a:ext cx="659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Mild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3969628" y="5109884"/>
                <a:ext cx="7366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Large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2278744" y="5109884"/>
                <a:ext cx="791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Small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46" name="Elbow Connector 145"/>
            <p:cNvCxnSpPr>
              <a:stCxn id="57" idx="2"/>
              <a:endCxn id="40" idx="1"/>
            </p:cNvCxnSpPr>
            <p:nvPr/>
          </p:nvCxnSpPr>
          <p:spPr>
            <a:xfrm rot="5400000" flipH="1">
              <a:off x="-192623" y="3549948"/>
              <a:ext cx="5616150" cy="95787"/>
            </a:xfrm>
            <a:prstGeom prst="bentConnector4">
              <a:avLst>
                <a:gd name="adj1" fmla="val -4070"/>
                <a:gd name="adj2" fmla="val 231611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Elbow Connector 149"/>
            <p:cNvCxnSpPr>
              <a:stCxn id="56" idx="2"/>
              <a:endCxn id="40" idx="3"/>
            </p:cNvCxnSpPr>
            <p:nvPr/>
          </p:nvCxnSpPr>
          <p:spPr>
            <a:xfrm rot="5400000" flipH="1" flipV="1">
              <a:off x="1441879" y="3559503"/>
              <a:ext cx="5616150" cy="76675"/>
            </a:xfrm>
            <a:prstGeom prst="bentConnector4">
              <a:avLst>
                <a:gd name="adj1" fmla="val -4070"/>
                <a:gd name="adj2" fmla="val 103696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Elbow Connector 153"/>
            <p:cNvCxnSpPr>
              <a:stCxn id="41" idx="3"/>
              <a:endCxn id="40" idx="3"/>
            </p:cNvCxnSpPr>
            <p:nvPr/>
          </p:nvCxnSpPr>
          <p:spPr>
            <a:xfrm flipV="1">
              <a:off x="4288292" y="789766"/>
              <a:ext cx="12700" cy="3807173"/>
            </a:xfrm>
            <a:prstGeom prst="bentConnector3">
              <a:avLst>
                <a:gd name="adj1" fmla="val 3284535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Elbow Connector 157"/>
            <p:cNvCxnSpPr>
              <a:stCxn id="42" idx="1"/>
              <a:endCxn id="40" idx="1"/>
            </p:cNvCxnSpPr>
            <p:nvPr/>
          </p:nvCxnSpPr>
          <p:spPr>
            <a:xfrm rot="10800000" flipH="1">
              <a:off x="1038398" y="789767"/>
              <a:ext cx="1529159" cy="1511871"/>
            </a:xfrm>
            <a:prstGeom prst="bentConnector3">
              <a:avLst>
                <a:gd name="adj1" fmla="val -1864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730234" y="1309551"/>
              <a:ext cx="92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Cancel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958285" y="3148361"/>
              <a:ext cx="92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Cancel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358219" y="443060"/>
            <a:ext cx="592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Example 1: Research </a:t>
            </a:r>
            <a:r>
              <a:rPr lang="en-US" sz="2000" dirty="0" smtClean="0"/>
              <a:t>Institute Beverage Automat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151507" y="443060"/>
            <a:ext cx="456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States in the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Restricts transitions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Easier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Prevent nonsense states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585" y="2294077"/>
            <a:ext cx="4674605" cy="35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Bank Statements"/>
          <p:cNvGrpSpPr/>
          <p:nvPr/>
        </p:nvGrpSpPr>
        <p:grpSpPr>
          <a:xfrm>
            <a:off x="6602843" y="692432"/>
            <a:ext cx="4948455" cy="5279139"/>
            <a:chOff x="7291070" y="287085"/>
            <a:chExt cx="4948455" cy="6293053"/>
          </a:xfrm>
        </p:grpSpPr>
        <p:sp>
          <p:nvSpPr>
            <p:cNvPr id="167" name="Flowchart: Alternate Process 166"/>
            <p:cNvSpPr/>
            <p:nvPr/>
          </p:nvSpPr>
          <p:spPr>
            <a:xfrm>
              <a:off x="7857566" y="287085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Header</a:t>
              </a:r>
            </a:p>
            <a:p>
              <a:pPr algn="ctr"/>
              <a:r>
                <a:rPr lang="en-US" dirty="0" smtClean="0"/>
                <a:t>mode</a:t>
              </a:r>
              <a:endParaRPr lang="en-US" dirty="0"/>
            </a:p>
          </p:txBody>
        </p:sp>
        <p:sp>
          <p:nvSpPr>
            <p:cNvPr id="168" name="Flowchart: Alternate Process 167"/>
            <p:cNvSpPr/>
            <p:nvPr/>
          </p:nvSpPr>
          <p:spPr>
            <a:xfrm>
              <a:off x="7857566" y="2043947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Deposits</a:t>
              </a:r>
            </a:p>
            <a:p>
              <a:pPr algn="ctr"/>
              <a:r>
                <a:rPr lang="en-US" dirty="0" smtClean="0"/>
                <a:t>mode</a:t>
              </a:r>
              <a:endParaRPr lang="en-US" dirty="0"/>
            </a:p>
          </p:txBody>
        </p:sp>
        <p:sp>
          <p:nvSpPr>
            <p:cNvPr id="169" name="Flowchart: Alternate Process 168"/>
            <p:cNvSpPr/>
            <p:nvPr/>
          </p:nvSpPr>
          <p:spPr>
            <a:xfrm>
              <a:off x="7857566" y="3800809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Withdrawls</a:t>
              </a:r>
              <a:endParaRPr lang="en-US" dirty="0" smtClean="0"/>
            </a:p>
            <a:p>
              <a:pPr algn="ctr"/>
              <a:r>
                <a:rPr lang="en-US" dirty="0" smtClean="0"/>
                <a:t>mode</a:t>
              </a:r>
              <a:endParaRPr lang="en-US" dirty="0"/>
            </a:p>
          </p:txBody>
        </p:sp>
        <p:cxnSp>
          <p:nvCxnSpPr>
            <p:cNvPr id="170" name="Straight Arrow Connector 169"/>
            <p:cNvCxnSpPr>
              <a:stCxn id="167" idx="2"/>
              <a:endCxn id="168" idx="0"/>
            </p:cNvCxnSpPr>
            <p:nvPr/>
          </p:nvCxnSpPr>
          <p:spPr>
            <a:xfrm>
              <a:off x="8717933" y="1309551"/>
              <a:ext cx="0" cy="7343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urved Connector 173"/>
            <p:cNvCxnSpPr>
              <a:stCxn id="167" idx="2"/>
              <a:endCxn id="167" idx="3"/>
            </p:cNvCxnSpPr>
            <p:nvPr/>
          </p:nvCxnSpPr>
          <p:spPr>
            <a:xfrm rot="5400000" flipH="1" flipV="1">
              <a:off x="8892499" y="623751"/>
              <a:ext cx="511233" cy="860367"/>
            </a:xfrm>
            <a:prstGeom prst="curvedConnector4">
              <a:avLst>
                <a:gd name="adj1" fmla="val -44715"/>
                <a:gd name="adj2" fmla="val 19778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Curved Connector 178"/>
            <p:cNvCxnSpPr>
              <a:stCxn id="168" idx="2"/>
              <a:endCxn id="168" idx="3"/>
            </p:cNvCxnSpPr>
            <p:nvPr/>
          </p:nvCxnSpPr>
          <p:spPr>
            <a:xfrm rot="5400000" flipH="1" flipV="1">
              <a:off x="8892499" y="2380613"/>
              <a:ext cx="511233" cy="860367"/>
            </a:xfrm>
            <a:prstGeom prst="curvedConnector4">
              <a:avLst>
                <a:gd name="adj1" fmla="val -44715"/>
                <a:gd name="adj2" fmla="val 19821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68" idx="2"/>
              <a:endCxn id="169" idx="0"/>
            </p:cNvCxnSpPr>
            <p:nvPr/>
          </p:nvCxnSpPr>
          <p:spPr>
            <a:xfrm>
              <a:off x="8717933" y="3066413"/>
              <a:ext cx="0" cy="7343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Curved Connector 190"/>
            <p:cNvCxnSpPr>
              <a:stCxn id="169" idx="2"/>
              <a:endCxn id="169" idx="3"/>
            </p:cNvCxnSpPr>
            <p:nvPr/>
          </p:nvCxnSpPr>
          <p:spPr>
            <a:xfrm rot="5400000" flipH="1" flipV="1">
              <a:off x="8892499" y="4137475"/>
              <a:ext cx="511233" cy="860367"/>
            </a:xfrm>
            <a:prstGeom prst="curvedConnector4">
              <a:avLst>
                <a:gd name="adj1" fmla="val -44715"/>
                <a:gd name="adj2" fmla="val 197948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9" name="Flowchart: Alternate Process 198"/>
            <p:cNvSpPr/>
            <p:nvPr/>
          </p:nvSpPr>
          <p:spPr>
            <a:xfrm>
              <a:off x="7857566" y="5557672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Save Output</a:t>
              </a:r>
              <a:endParaRPr lang="en-US" dirty="0"/>
            </a:p>
          </p:txBody>
        </p:sp>
        <p:cxnSp>
          <p:nvCxnSpPr>
            <p:cNvPr id="202" name="Straight Arrow Connector 201"/>
            <p:cNvCxnSpPr>
              <a:stCxn id="169" idx="2"/>
              <a:endCxn id="199" idx="0"/>
            </p:cNvCxnSpPr>
            <p:nvPr/>
          </p:nvCxnSpPr>
          <p:spPr>
            <a:xfrm>
              <a:off x="8717933" y="4823275"/>
              <a:ext cx="0" cy="7343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22" name="Actions"/>
            <p:cNvGrpSpPr/>
            <p:nvPr/>
          </p:nvGrpSpPr>
          <p:grpSpPr>
            <a:xfrm>
              <a:off x="10438665" y="969973"/>
              <a:ext cx="1800860" cy="3980013"/>
              <a:chOff x="10438665" y="969973"/>
              <a:chExt cx="1800860" cy="3980013"/>
            </a:xfrm>
          </p:grpSpPr>
          <p:sp>
            <p:nvSpPr>
              <p:cNvPr id="216" name="TextBox 215"/>
              <p:cNvSpPr txBox="1"/>
              <p:nvPr/>
            </p:nvSpPr>
            <p:spPr>
              <a:xfrm>
                <a:off x="10438665" y="4509720"/>
                <a:ext cx="1800860" cy="440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Subtract Amount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0438665" y="2739846"/>
                <a:ext cx="13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Add amount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10438665" y="969973"/>
                <a:ext cx="787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Ignore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3" name="Inputs"/>
            <p:cNvGrpSpPr/>
            <p:nvPr/>
          </p:nvGrpSpPr>
          <p:grpSpPr>
            <a:xfrm>
              <a:off x="7291070" y="1489328"/>
              <a:ext cx="1479466" cy="3883056"/>
              <a:chOff x="7667600" y="1489328"/>
              <a:chExt cx="1102936" cy="3883056"/>
            </a:xfrm>
          </p:grpSpPr>
          <p:sp>
            <p:nvSpPr>
              <p:cNvPr id="219" name="TextBox 218"/>
              <p:cNvSpPr txBox="1"/>
              <p:nvPr/>
            </p:nvSpPr>
            <p:spPr>
              <a:xfrm>
                <a:off x="7667600" y="1489328"/>
                <a:ext cx="1102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“Credits”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7667600" y="3244488"/>
                <a:ext cx="1102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“Debits”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8135756" y="5003052"/>
                <a:ext cx="573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EOF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228" name="TextBox 227"/>
          <p:cNvSpPr txBox="1"/>
          <p:nvPr/>
        </p:nvSpPr>
        <p:spPr>
          <a:xfrm>
            <a:off x="225887" y="598077"/>
            <a:ext cx="5929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Example 2: Processing </a:t>
            </a:r>
            <a:r>
              <a:rPr lang="en-US" sz="2800" dirty="0" smtClean="0"/>
              <a:t>Bank Statements</a:t>
            </a:r>
            <a:endParaRPr lang="en-US" sz="28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853418"/>
              </p:ext>
            </p:extLst>
          </p:nvPr>
        </p:nvGraphicFramePr>
        <p:xfrm>
          <a:off x="1023678" y="1475288"/>
          <a:ext cx="4333875" cy="423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Worksheet" r:id="rId3" imgW="4334078" imgH="4238362" progId="Excel.Sheet.12">
                  <p:embed/>
                </p:oleObj>
              </mc:Choice>
              <mc:Fallback>
                <p:oleObj name="Worksheet" r:id="rId3" imgW="4334078" imgH="423836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3678" y="1475288"/>
                        <a:ext cx="4333875" cy="42386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Regex </a:t>
            </a:r>
            <a:r>
              <a:rPr lang="en-US" dirty="0" smtClean="0">
                <a:solidFill>
                  <a:schemeClr val="tx1"/>
                </a:solidFill>
              </a:rPr>
              <a:t>are evaluated by state </a:t>
            </a:r>
            <a:r>
              <a:rPr lang="en-US" dirty="0" smtClean="0">
                <a:solidFill>
                  <a:schemeClr val="tx1"/>
                </a:solidFill>
              </a:rPr>
              <a:t>machines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81" y="2147208"/>
            <a:ext cx="9454725" cy="18044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4593325"/>
            <a:ext cx="1051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/^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kernel|daemon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critical [0-9]{1,8} [a-f]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kill|interrupt|cancel|fail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93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Appendix B: A </a:t>
            </a:r>
            <a:r>
              <a:rPr lang="en-US" dirty="0" smtClean="0"/>
              <a:t>Kleene Start or </a:t>
            </a:r>
            <a:r>
              <a:rPr lang="en-US" i="1" dirty="0" err="1" smtClean="0"/>
              <a:t>Eine</a:t>
            </a:r>
            <a:r>
              <a:rPr lang="en-US" i="1" dirty="0" smtClean="0"/>
              <a:t> Kleene </a:t>
            </a:r>
            <a:r>
              <a:rPr lang="en-US" i="1" dirty="0" err="1" smtClean="0"/>
              <a:t>Nachtmusik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Stephen </a:t>
            </a:r>
            <a:r>
              <a:rPr lang="en-US" b="1" dirty="0"/>
              <a:t>Cole </a:t>
            </a:r>
            <a:r>
              <a:rPr lang="en-US" b="1" dirty="0" smtClean="0"/>
              <a:t>Kleene </a:t>
            </a:r>
            <a:r>
              <a:rPr lang="en-US" dirty="0" smtClean="0"/>
              <a:t>(1909 – 1994)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Invented regular expressions to study formal language theory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 is named after him: the “Kleene Star”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Possibly my favorite sentence on </a:t>
            </a:r>
            <a:r>
              <a:rPr lang="en-US" dirty="0" err="1" smtClean="0"/>
              <a:t>WikiPedia</a:t>
            </a:r>
            <a:r>
              <a:rPr lang="en-US" dirty="0" smtClean="0"/>
              <a:t>: </a:t>
            </a:r>
            <a:r>
              <a:rPr lang="en-US" i="1" dirty="0" smtClean="0"/>
              <a:t>His </a:t>
            </a:r>
            <a:r>
              <a:rPr lang="en-US" i="1" dirty="0"/>
              <a:t>son, Ken Kleene, wrote: </a:t>
            </a:r>
            <a:r>
              <a:rPr lang="en-US" i="1" dirty="0" smtClean="0"/>
              <a:t>"As </a:t>
            </a:r>
            <a:r>
              <a:rPr lang="en-US" i="1" dirty="0"/>
              <a:t>far as I am aware this pronunciation is incorrect in all known languages. I believe that this novel pronunciation was invented by my father</a:t>
            </a:r>
            <a:r>
              <a:rPr lang="en-US" i="1" dirty="0" smtClean="0"/>
              <a:t>.“</a:t>
            </a:r>
          </a:p>
          <a:p>
            <a:pPr lvl="2">
              <a:lnSpc>
                <a:spcPct val="100000"/>
              </a:lnSpc>
            </a:pPr>
            <a:endParaRPr lang="en-US" i="1" baseline="30000" dirty="0"/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 smtClean="0"/>
              <a:t>/</a:t>
            </a:r>
            <a:r>
              <a:rPr lang="en-US" dirty="0"/>
              <a:t>ˈ</a:t>
            </a:r>
            <a:r>
              <a:rPr lang="en-US" dirty="0" err="1"/>
              <a:t>kleɪni</a:t>
            </a:r>
            <a:r>
              <a:rPr lang="en-US" dirty="0"/>
              <a:t>ː/ </a:t>
            </a:r>
            <a:r>
              <a:rPr lang="en-US" dirty="0" smtClean="0"/>
              <a:t>or </a:t>
            </a:r>
            <a:r>
              <a:rPr lang="en-US" i="1" dirty="0" smtClean="0"/>
              <a:t>KLAY-ne</a:t>
            </a:r>
          </a:p>
          <a:p>
            <a:pPr marL="1828800" lvl="4" indent="0">
              <a:lnSpc>
                <a:spcPct val="100000"/>
              </a:lnSpc>
              <a:buNone/>
            </a:pPr>
            <a:endParaRPr lang="en-US" i="1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You have three options</a:t>
            </a:r>
          </a:p>
          <a:p>
            <a:pPr lvl="2">
              <a:lnSpc>
                <a:spcPct val="100000"/>
              </a:lnSpc>
            </a:pPr>
            <a:r>
              <a:rPr lang="en-US" i="1" dirty="0" smtClean="0"/>
              <a:t>Clean star</a:t>
            </a:r>
            <a:r>
              <a:rPr lang="en-US" dirty="0" smtClean="0"/>
              <a:t>: people will understand you</a:t>
            </a:r>
          </a:p>
          <a:p>
            <a:pPr lvl="2">
              <a:lnSpc>
                <a:spcPct val="100000"/>
              </a:lnSpc>
            </a:pPr>
            <a:r>
              <a:rPr lang="en-US" i="1" dirty="0" smtClean="0"/>
              <a:t>Clay-nee star</a:t>
            </a:r>
            <a:r>
              <a:rPr lang="en-US" dirty="0" smtClean="0"/>
              <a:t>: you will have no friends but you will be technically correct</a:t>
            </a:r>
          </a:p>
          <a:p>
            <a:pPr lvl="2">
              <a:lnSpc>
                <a:spcPct val="100000"/>
              </a:lnSpc>
            </a:pPr>
            <a:r>
              <a:rPr lang="en-US" i="1" dirty="0" smtClean="0"/>
              <a:t>Star</a:t>
            </a:r>
            <a:r>
              <a:rPr lang="en-US" dirty="0" smtClean="0"/>
              <a:t>: rob Stephen Kleene of his credit but maintain your dignity</a:t>
            </a:r>
            <a:endParaRPr lang="en-US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5038"/>
          </a:xfrm>
        </p:spPr>
        <p:txBody>
          <a:bodyPr>
            <a:normAutofit/>
          </a:bodyPr>
          <a:lstStyle/>
          <a:p>
            <a:r>
              <a:rPr lang="en-US" dirty="0" smtClean="0"/>
              <a:t>Appendix C: </a:t>
            </a:r>
            <a:r>
              <a:rPr lang="en-US" dirty="0" smtClean="0"/>
              <a:t>Special Character Categories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327693"/>
              </p:ext>
            </p:extLst>
          </p:nvPr>
        </p:nvGraphicFramePr>
        <p:xfrm>
          <a:off x="838200" y="1075040"/>
          <a:ext cx="10515600" cy="5281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240933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175406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587294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93385888"/>
                    </a:ext>
                  </a:extLst>
                </a:gridCol>
              </a:tblGrid>
              <a:tr h="48011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u="sng" dirty="0" smtClean="0"/>
                        <a:t>Classes</a:t>
                      </a:r>
                      <a:endParaRPr lang="en-US" sz="24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u="sng" dirty="0" smtClean="0"/>
                        <a:t>Quantifiers</a:t>
                      </a:r>
                      <a:endParaRPr lang="en-US" sz="24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694069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literal</a:t>
                      </a:r>
                      <a:r>
                        <a:rPr lang="en-US" baseline="0" dirty="0" smtClean="0"/>
                        <a:t> characters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That character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Zero or more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183755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character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or more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492905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 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of these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Zero or 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874197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m,n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m</a:t>
                      </a:r>
                      <a:r>
                        <a:rPr lang="en-US" baseline="0" dirty="0" smtClean="0"/>
                        <a:t> through </a:t>
                      </a:r>
                      <a:r>
                        <a:rPr lang="en-US" i="1" baseline="0" dirty="0" smtClean="0"/>
                        <a:t>n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717069"/>
                  </a:ext>
                </a:extLst>
              </a:tr>
              <a:tr h="48011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u="sng" dirty="0" smtClean="0"/>
                        <a:t>Anchors</a:t>
                      </a:r>
                      <a:endParaRPr lang="en-US" sz="24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u="sng" dirty="0" smtClean="0"/>
                        <a:t>Punctuation</a:t>
                      </a:r>
                      <a:endParaRPr lang="en-US" sz="24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625580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Beginning</a:t>
                      </a:r>
                      <a:r>
                        <a:rPr lang="en-US" baseline="0" dirty="0" smtClean="0"/>
                        <a:t> of line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Escape character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78262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r>
                        <a:rPr lang="en-US" baseline="0" dirty="0" smtClean="0"/>
                        <a:t> of line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 - 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353033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boundaries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 boundaries, etc.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[^ 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457075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 boundaries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Lookahead</a:t>
                      </a:r>
                      <a:r>
                        <a:rPr lang="en-US" baseline="0" dirty="0" smtClean="0"/>
                        <a:t>, etc.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 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665731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 | 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855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27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Smells like regex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00460"/>
          </a:xfrm>
        </p:spPr>
        <p:txBody>
          <a:bodyPr>
            <a:normAutofit/>
          </a:bodyPr>
          <a:lstStyle/>
          <a:p>
            <a:r>
              <a:rPr lang="en-US" dirty="0" smtClean="0"/>
              <a:t>If you see: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terms “regular expressions”, “regex”, “</a:t>
            </a:r>
            <a:r>
              <a:rPr lang="en-US" dirty="0" err="1" smtClean="0"/>
              <a:t>regexp</a:t>
            </a:r>
            <a:r>
              <a:rPr lang="en-US" dirty="0" smtClean="0"/>
              <a:t>”, or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dirty="0" smtClean="0"/>
              <a:t>”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words “pattern(s)” or “matching”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Courier New" panose="02070309020205020404" pitchFamily="49" charset="0"/>
              </a:rPr>
              <a:t>These symbols: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07391" y="4313065"/>
            <a:ext cx="4821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// ~ </a:t>
            </a: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=~</a:t>
            </a:r>
            <a:endParaRPr lang="en-US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372827"/>
          </a:xfrm>
        </p:spPr>
        <p:txBody>
          <a:bodyPr/>
          <a:lstStyle/>
          <a:p>
            <a:pPr algn="ctr"/>
            <a:r>
              <a:rPr lang="en-US" dirty="0" smtClean="0"/>
              <a:t>Why Use Regular Expressions?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0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12213"/>
            <a:ext cx="10439400" cy="1325563"/>
          </a:xfrm>
        </p:spPr>
        <p:txBody>
          <a:bodyPr/>
          <a:lstStyle/>
          <a:p>
            <a:pPr algn="ctr"/>
            <a:r>
              <a:rPr lang="en-US" dirty="0" smtClean="0"/>
              <a:t>If I </a:t>
            </a:r>
            <a:r>
              <a:rPr lang="en-US" dirty="0" smtClean="0"/>
              <a:t>were trying to </a:t>
            </a:r>
            <a:r>
              <a:rPr lang="en-US" b="1" dirty="0" smtClean="0"/>
              <a:t>sell</a:t>
            </a:r>
            <a:r>
              <a:rPr lang="en-US" dirty="0" smtClean="0"/>
              <a:t> you regex…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8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38649" y="1858468"/>
            <a:ext cx="4314702" cy="149929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Speed!!!</a:t>
            </a:r>
            <a:endParaRPr lang="en-US" sz="2000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47741" y="3357762"/>
            <a:ext cx="2696518" cy="149929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Ease</a:t>
            </a:r>
            <a:endParaRPr lang="en-US" sz="1100" dirty="0"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47741" y="4857056"/>
            <a:ext cx="2696518" cy="149929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Fun</a:t>
            </a:r>
            <a:endParaRPr lang="en-US" sz="1100" dirty="0"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93557" y="0"/>
            <a:ext cx="520488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RegExpCo</a:t>
            </a:r>
            <a:endParaRPr lang="en-US" sz="9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14719" y="261610"/>
            <a:ext cx="6014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tm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Explosion 1 5"/>
          <p:cNvSpPr/>
          <p:nvPr/>
        </p:nvSpPr>
        <p:spPr>
          <a:xfrm rot="19557734">
            <a:off x="7961617" y="2917826"/>
            <a:ext cx="5476094" cy="5524213"/>
          </a:xfrm>
          <a:prstGeom prst="irregularSeal1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Now with 30% more backslashes!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520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47741" y="1858468"/>
            <a:ext cx="2696518" cy="149929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Ease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4747741" y="2372479"/>
            <a:ext cx="2696518" cy="149929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Fun</a:t>
            </a:r>
            <a:endParaRPr lang="en-US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4747741" y="4857056"/>
            <a:ext cx="2696518" cy="149929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Speed</a:t>
            </a:r>
            <a:endParaRPr lang="en-US" sz="11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40641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…but realistically: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2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5151</TotalTime>
  <Words>1853</Words>
  <Application>Microsoft Office PowerPoint</Application>
  <PresentationFormat>Widescreen</PresentationFormat>
  <Paragraphs>690</Paragraphs>
  <Slides>44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Wingdings</vt:lpstr>
      <vt:lpstr>Office Theme</vt:lpstr>
      <vt:lpstr>Worksheet</vt:lpstr>
      <vt:lpstr>PowerPoint Presentation</vt:lpstr>
      <vt:lpstr>Scope and goals</vt:lpstr>
      <vt:lpstr>What do they do?</vt:lpstr>
      <vt:lpstr>What do they look like?</vt:lpstr>
      <vt:lpstr>Smells like regex</vt:lpstr>
      <vt:lpstr>Why Use Regular Expressions?</vt:lpstr>
      <vt:lpstr>If I were trying to sell you regex…</vt:lpstr>
      <vt:lpstr>PowerPoint Presentation</vt:lpstr>
      <vt:lpstr>…but realistically:</vt:lpstr>
      <vt:lpstr>Understanding Regular Expressions</vt:lpstr>
      <vt:lpstr>The 3 (and a half or so) Golden Rules</vt:lpstr>
      <vt:lpstr>But what about all the %&amp;$#?@! ?</vt:lpstr>
      <vt:lpstr>Four Types of Special Characters</vt:lpstr>
      <vt:lpstr>Three Basics, the mirepoix of regex</vt:lpstr>
      <vt:lpstr>A Quick Side Note: /*/ Is Not *</vt:lpstr>
      <vt:lpstr>The Three Most Basic Building Blocks</vt:lpstr>
      <vt:lpstr>Anchors</vt:lpstr>
      <vt:lpstr>Another Quick Side Note: What’s all this talk about “lines”?</vt:lpstr>
      <vt:lpstr>Anchors: non-character neighbors</vt:lpstr>
      <vt:lpstr>Classes</vt:lpstr>
      <vt:lpstr>Classes: a single character from a set</vt:lpstr>
      <vt:lpstr>Quantifiers</vt:lpstr>
      <vt:lpstr>Quantifiers: multiple occurences</vt:lpstr>
      <vt:lpstr>Groups</vt:lpstr>
      <vt:lpstr>Groups: treating multiple characters as one</vt:lpstr>
      <vt:lpstr>Cats and their skin</vt:lpstr>
      <vt:lpstr>Designing Regular Expressions</vt:lpstr>
      <vt:lpstr>Things to keep in mind</vt:lpstr>
      <vt:lpstr>Safety</vt:lpstr>
      <vt:lpstr>Safety: Common Pitfalls</vt:lpstr>
      <vt:lpstr>Readability</vt:lpstr>
      <vt:lpstr>PowerPoint Presentation</vt:lpstr>
      <vt:lpstr>Portability</vt:lpstr>
      <vt:lpstr>Speed</vt:lpstr>
      <vt:lpstr>Tricks</vt:lpstr>
      <vt:lpstr>Ease, capabilities, and limitations</vt:lpstr>
      <vt:lpstr>PowerPoint Presentation</vt:lpstr>
      <vt:lpstr>Appendices</vt:lpstr>
      <vt:lpstr>Appendix A: State machines</vt:lpstr>
      <vt:lpstr>PowerPoint Presentation</vt:lpstr>
      <vt:lpstr>PowerPoint Presentation</vt:lpstr>
      <vt:lpstr>Regex are evaluated by state machines</vt:lpstr>
      <vt:lpstr>Appendix B: A Kleene Start or Eine Kleene Nachtmusik</vt:lpstr>
      <vt:lpstr>Appendix C: Special Character Categories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Falko Goettsch</dc:creator>
  <cp:lastModifiedBy>Falko Goettsch</cp:lastModifiedBy>
  <cp:revision>143</cp:revision>
  <dcterms:created xsi:type="dcterms:W3CDTF">2017-12-23T23:07:02Z</dcterms:created>
  <dcterms:modified xsi:type="dcterms:W3CDTF">2018-01-29T00:58:18Z</dcterms:modified>
</cp:coreProperties>
</file>