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2" r:id="rId5"/>
    <p:sldId id="261" r:id="rId6"/>
    <p:sldId id="272" r:id="rId7"/>
    <p:sldId id="263" r:id="rId8"/>
    <p:sldId id="264" r:id="rId9"/>
    <p:sldId id="273" r:id="rId10"/>
    <p:sldId id="265" r:id="rId11"/>
    <p:sldId id="267" r:id="rId12"/>
    <p:sldId id="268" r:id="rId13"/>
    <p:sldId id="269" r:id="rId14"/>
    <p:sldId id="274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41"/>
    <a:srgbClr val="316895"/>
    <a:srgbClr val="1F1F1F"/>
    <a:srgbClr val="0A0B0D"/>
    <a:srgbClr val="000000"/>
    <a:srgbClr val="0A0C0B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0" autoAdjust="0"/>
    <p:restoredTop sz="94660"/>
  </p:normalViewPr>
  <p:slideViewPr>
    <p:cSldViewPr snapToGrid="0">
      <p:cViewPr>
        <p:scale>
          <a:sx n="100" d="100"/>
          <a:sy n="100" d="100"/>
        </p:scale>
        <p:origin x="82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14F1-E881-4563-865E-6A9D1457564D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662B-835A-4B65-9B9B-E212C0F6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8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6662B-835A-4B65-9B9B-E212C0F6BED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7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6662B-835A-4B65-9B9B-E212C0F6BE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4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6662B-835A-4B65-9B9B-E212C0F6BE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4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9766-78BB-B125-D123-44BBDEA1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1F79F-8EC5-CF10-3E60-9A3939E8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336B6-95A2-3915-F8CE-E3D807C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7113B-56C2-F622-DD08-C1F99805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6F71-B9F3-CEDB-B7E1-D048921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2C545-FED3-2D97-9025-04F0D020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C883E-08DD-8EAF-8975-3E000708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A59E6-7752-39E9-306B-EADA197B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4A441-3809-EC96-C933-23AF24E4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8821C-3553-B860-B18A-118C4EDA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570A5-AE50-7678-8B68-B54357D2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43292A-7994-E6EF-64A8-A99A6C985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A3AB0-4D5F-4795-D39A-B1BEEE9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99704-902F-A6A7-356E-997D05C0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DB84B-7B2C-7302-E032-4F67859C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C87BD-D6CB-597B-DFF6-1B757739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DFFEB-C3F4-B60C-F0E1-85740008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4F8DF-289D-6421-2090-1574F068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8E1BC-3145-79AB-5E58-413EC52A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B6240-395D-8BB6-C336-19FDE98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5BE8-A22B-8D2D-FD96-37839A26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F4442-0CEC-897E-F9C9-021BB0FF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92E43-2DA0-3AC6-61AA-857B8FB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2CE7A-50D6-48C4-CBF3-F457C5FE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80AAB-3DBA-8DEE-B0F7-089D5F77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E15B1-7ED9-EFD9-6CF8-B5812ACA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CA423-120E-F58C-258B-52EB4E97D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756B9-9703-1009-429E-3135ABA63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58685-7E99-CBC5-08C2-82C2574C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41EAB6-005C-698A-E08F-A6C0B924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354FD-DE7C-6F71-E568-CC28BF72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8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73454-130B-DBB3-F81F-44D2BCA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78E00-EEE4-D878-333D-9DFB289C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FC04A-2448-DD67-A4EE-41B45285C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72F63-803F-0DD1-4109-660721C2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63911B-317F-B8FC-13B4-972A2C933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E34F10-1B6D-3783-C835-4AC6E0A9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F1222E-41D9-B422-E779-3A9809F6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E763F3-F46B-5D5F-21EE-9489F8ED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7B2B9-CB56-B1E2-17C4-854E67AB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0823D7-143C-D6FB-A9F0-427E23FF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F3D213-2B0A-0263-71E0-7EA2FEAD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09D2F-E30E-969A-DF3F-B33715A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6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E2561F-6091-CCF4-53D4-4FE4394E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9657CC-F982-CEBA-56CA-29C9CE8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21C1D-A92A-9AD0-DF0F-C73C73DA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7A109-DF02-338F-5487-8FF2B1F2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DD7BE-2733-F116-2B55-09F350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7030F6-A097-0FD3-7295-13CF9E45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2146A-5505-54B2-9D9D-435FC95A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36F58A-5E04-3FFF-CCA5-2D7B074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4B46A-CEFB-B1FF-F10E-07C80BE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3BD8-8B43-A5F5-CCA9-49106A6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49E802-3EB9-7878-11A9-91B58A16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E7995-EB14-1696-848B-3D7D6424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07CF04-89AF-1FA2-160E-6360D6F7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24789-0EAF-8795-00DB-198A9CBB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F8949-A130-8898-D4B3-C81864F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58A02-D0BE-FF5E-A88C-459C7219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603C4-3327-756C-ADF0-B9228274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1963C-459D-88F7-1240-0566FA8B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20F2B-03AB-465A-BA79-72945C15483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EE326-73DE-684A-F69F-EC035FB9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A6E25-5CF1-2B32-1B22-32055B319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4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0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4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7.png"/><Relationship Id="rId5" Type="http://schemas.openxmlformats.org/officeDocument/2006/relationships/image" Target="../media/image38.png"/><Relationship Id="rId10" Type="http://schemas.openxmlformats.org/officeDocument/2006/relationships/image" Target="../media/image76.png"/><Relationship Id="rId4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8.png"/><Relationship Id="rId4" Type="http://schemas.openxmlformats.org/officeDocument/2006/relationships/image" Target="../media/image8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A0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D694C-995E-6D03-D565-CDD7FDEB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9" y="1862670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Projekt</a:t>
            </a:r>
            <a:r>
              <a:rPr lang="en-US" dirty="0">
                <a:solidFill>
                  <a:srgbClr val="316895"/>
                </a:solidFill>
              </a:rPr>
              <a:t> do </a:t>
            </a:r>
            <a:r>
              <a:rPr lang="en-US" dirty="0" err="1">
                <a:solidFill>
                  <a:srgbClr val="316895"/>
                </a:solidFill>
              </a:rPr>
              <a:t>zaliczenia</a:t>
            </a:r>
            <a:r>
              <a:rPr lang="en-US" dirty="0">
                <a:solidFill>
                  <a:srgbClr val="316895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8CF41"/>
                </a:solidFill>
              </a:rPr>
              <a:t>Running pace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BD659-55F1-B5FE-A9CF-0138E2EB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897" y="60301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   Ivan Ihnatsenkau 21595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rgbClr val="F8CF41"/>
                </a:solidFill>
              </a:rPr>
              <a:t>            Victor </a:t>
            </a:r>
            <a:r>
              <a:rPr lang="en-US" dirty="0" err="1">
                <a:solidFill>
                  <a:srgbClr val="F8CF41"/>
                </a:solidFill>
              </a:rPr>
              <a:t>Pynylo</a:t>
            </a:r>
            <a:r>
              <a:rPr lang="en-US" dirty="0">
                <a:solidFill>
                  <a:srgbClr val="F8CF41"/>
                </a:solidFill>
              </a:rPr>
              <a:t> 21626</a:t>
            </a:r>
            <a:endParaRPr lang="ru-RU" dirty="0">
              <a:solidFill>
                <a:srgbClr val="F8CF41"/>
              </a:solidFill>
            </a:endParaRPr>
          </a:p>
        </p:txBody>
      </p:sp>
      <p:pic>
        <p:nvPicPr>
          <p:cNvPr id="7" name="Рисунок 6" descr="Изображение выглядит как графическая вставка, символ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CF29B0F-33E1-CDA8-E908-AD9FB963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2184">
            <a:off x="11158398" y="-312517"/>
            <a:ext cx="1341438" cy="2010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а открытом воздухе, черно-белый, растение, Лиственный&#10;&#10;Автоматически созданное описание">
            <a:extLst>
              <a:ext uri="{FF2B5EF4-FFF2-40B4-BE49-F238E27FC236}">
                <a16:creationId xmlns:a16="http://schemas.microsoft.com/office/drawing/2014/main" id="{BA2DC3DA-5A6E-40F4-53F1-795D1BBA3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3" y="5788"/>
            <a:ext cx="5139159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1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25C8-BA65-D30D-CB15-5FF2717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365125"/>
            <a:ext cx="11203075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Przetwarzania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4E971496-262E-13E9-F825-FA42B4E40B3C}"/>
              </a:ext>
            </a:extLst>
          </p:cNvPr>
          <p:cNvSpPr/>
          <p:nvPr/>
        </p:nvSpPr>
        <p:spPr>
          <a:xfrm rot="1953740">
            <a:off x="936005" y="3564372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99F45-5692-918D-793F-AFE128E1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4" y="1433551"/>
            <a:ext cx="3571523" cy="19353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7BF9CB-0AF3-FF42-57DF-E7B67CEB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05" y="1405405"/>
            <a:ext cx="3708980" cy="1991645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DF6D4F6A-B751-77BD-7FBF-1E127BF3B529}"/>
              </a:ext>
            </a:extLst>
          </p:cNvPr>
          <p:cNvSpPr/>
          <p:nvPr/>
        </p:nvSpPr>
        <p:spPr>
          <a:xfrm rot="8194295">
            <a:off x="4001777" y="3542090"/>
            <a:ext cx="981771" cy="874528"/>
          </a:xfrm>
          <a:prstGeom prst="rightArrow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301CF6-5B24-5877-F3B9-ADCCBE48B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78" y="4649041"/>
            <a:ext cx="3209925" cy="4381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AFA600-192E-0FC9-9D40-C13B9F091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40" y="3925252"/>
            <a:ext cx="3717134" cy="1885728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A500A90E-603D-8A94-5036-9767C413B690}"/>
              </a:ext>
            </a:extLst>
          </p:cNvPr>
          <p:cNvSpPr/>
          <p:nvPr/>
        </p:nvSpPr>
        <p:spPr>
          <a:xfrm>
            <a:off x="4748808" y="4606666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1A4DAC8-0823-B657-17BD-B339E1ED5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840" y="5997940"/>
            <a:ext cx="1628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3581-C4E7-893D-0A5F-484C2541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1" y="40712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Relacje</a:t>
            </a:r>
            <a:r>
              <a:rPr lang="en-US" dirty="0">
                <a:solidFill>
                  <a:srgbClr val="316895"/>
                </a:solidFill>
              </a:rPr>
              <a:t> mi</a:t>
            </a:r>
            <a:r>
              <a:rPr lang="pl-PL" dirty="0" err="1">
                <a:solidFill>
                  <a:srgbClr val="316895"/>
                </a:solidFill>
              </a:rPr>
              <a:t>ędzy</a:t>
            </a:r>
            <a:r>
              <a:rPr lang="pl-PL" dirty="0">
                <a:solidFill>
                  <a:srgbClr val="316895"/>
                </a:solidFill>
              </a:rPr>
              <a:t> danymi.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08FD54-8CA3-E2FC-B9CF-91F88BF3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4" y="1483587"/>
            <a:ext cx="4724328" cy="20721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DAEEC1-CF10-74B1-16FF-1A47F2A0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79" y="1562777"/>
            <a:ext cx="4733857" cy="2072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92943318-56FA-92A7-0157-085B42ACF151}"/>
                  </a:ext>
                </a:extLst>
              </p:cNvPr>
              <p:cNvSpPr/>
              <p:nvPr/>
            </p:nvSpPr>
            <p:spPr>
              <a:xfrm>
                <a:off x="3258473" y="4008125"/>
                <a:ext cx="5219187" cy="8321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800" i="1" kern="100" smtClean="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pl-PL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pl-PL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gdzie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waga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czasa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treningu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temperatura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czasa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l-PL" sz="1800" kern="10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effectLst/>
                  <a:highlight>
                    <a:srgbClr val="000000"/>
                  </a:highlight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92943318-56FA-92A7-0157-085B42ACF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73" y="4008125"/>
                <a:ext cx="5219187" cy="832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ADA7CF7-F206-43AB-7BE5-99C220072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32" y="4547918"/>
            <a:ext cx="4794102" cy="227054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E971496-262E-13E9-F825-FA42B4E40B3C}"/>
              </a:ext>
            </a:extLst>
          </p:cNvPr>
          <p:cNvSpPr/>
          <p:nvPr/>
        </p:nvSpPr>
        <p:spPr>
          <a:xfrm rot="1953740">
            <a:off x="4047897" y="3283793"/>
            <a:ext cx="953196" cy="871597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F6D4F6A-B751-77BD-7FBF-1E127BF3B529}"/>
              </a:ext>
            </a:extLst>
          </p:cNvPr>
          <p:cNvSpPr/>
          <p:nvPr/>
        </p:nvSpPr>
        <p:spPr>
          <a:xfrm rot="8194295">
            <a:off x="6088228" y="3284159"/>
            <a:ext cx="981771" cy="870864"/>
          </a:xfrm>
          <a:prstGeom prst="rightArrow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8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8ED14-D06D-3DD4-D300-80ECFBAA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1" y="343074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Przyk</a:t>
            </a:r>
            <a:r>
              <a:rPr lang="pl-PL" dirty="0">
                <a:solidFill>
                  <a:srgbClr val="316895"/>
                </a:solidFill>
              </a:rPr>
              <a:t>ład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7B4209-657A-84EB-B2B8-B0F01CE6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9" y="1563909"/>
            <a:ext cx="4219575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6769333-FB63-1C69-4696-9662DA7B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10" y="2868446"/>
            <a:ext cx="9896059" cy="12511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B26CA10-C815-6B56-CA8D-7500285D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31" y="4222223"/>
            <a:ext cx="493395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862D80-C2BA-D1A9-3D86-C65586F3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903" y="4208904"/>
            <a:ext cx="3600450" cy="81915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039F4F-D899-D3F9-47CB-211BF63D8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42" y="5586107"/>
            <a:ext cx="7686675" cy="11144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3A5CB36-8DAF-4450-F7A3-881AC35F9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3288">
            <a:off x="8389505" y="5011681"/>
            <a:ext cx="4017263" cy="200863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B33CB37-61EF-6791-0BC8-7A859E576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397" y="5973"/>
            <a:ext cx="6008165" cy="2732464"/>
          </a:xfrm>
          <a:prstGeom prst="rect">
            <a:avLst/>
          </a:prstGeom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27CEE21-159C-AD4D-9B76-B79E1A6C8592}"/>
              </a:ext>
            </a:extLst>
          </p:cNvPr>
          <p:cNvCxnSpPr/>
          <p:nvPr/>
        </p:nvCxnSpPr>
        <p:spPr>
          <a:xfrm>
            <a:off x="185195" y="1526534"/>
            <a:ext cx="0" cy="5161099"/>
          </a:xfrm>
          <a:prstGeom prst="line">
            <a:avLst/>
          </a:prstGeom>
          <a:ln>
            <a:solidFill>
              <a:srgbClr val="3168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3411-4794-02C6-5D57-5AE91EE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353550"/>
            <a:ext cx="11685608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Trening</a:t>
            </a:r>
            <a:r>
              <a:rPr lang="en-US" dirty="0">
                <a:solidFill>
                  <a:srgbClr val="316895"/>
                </a:solidFill>
              </a:rPr>
              <a:t> + Weather = bob.csv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887C72-8D81-89DB-6AB5-86E91729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106" y="1460038"/>
            <a:ext cx="1695450" cy="438150"/>
          </a:xfrm>
          <a:ln>
            <a:solidFill>
              <a:schemeClr val="bg1"/>
            </a:solidFill>
          </a:ln>
        </p:spPr>
      </p:pic>
      <p:pic>
        <p:nvPicPr>
          <p:cNvPr id="9" name="Рисунок 8" descr="Таблица контур">
            <a:extLst>
              <a:ext uri="{FF2B5EF4-FFF2-40B4-BE49-F238E27FC236}">
                <a16:creationId xmlns:a16="http://schemas.microsoft.com/office/drawing/2014/main" id="{13D53C3C-737F-6D0F-23CC-58D890EE8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9696" y="485981"/>
            <a:ext cx="914400" cy="91440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6A7C045-6275-8220-2B3E-C5A07E29D758}"/>
              </a:ext>
            </a:extLst>
          </p:cNvPr>
          <p:cNvSpPr txBox="1">
            <a:spLocks/>
          </p:cNvSpPr>
          <p:nvPr/>
        </p:nvSpPr>
        <p:spPr>
          <a:xfrm>
            <a:off x="9735916" y="797256"/>
            <a:ext cx="2354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8CF41"/>
                </a:solidFill>
              </a:rPr>
              <a:t>Bob.csv</a:t>
            </a:r>
            <a:endParaRPr lang="ru-RU" dirty="0">
              <a:solidFill>
                <a:srgbClr val="F8CF4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2A966C-8C28-B200-AF4D-A207AFE8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36" y="2096638"/>
            <a:ext cx="2035810" cy="308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12EF74B-A08D-A5CF-EE70-3CB67130C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36" y="2532758"/>
            <a:ext cx="1968843" cy="308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3D43B28-4164-9CC5-06D2-66CB77C7A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36" y="2921597"/>
            <a:ext cx="1942056" cy="3214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55F9120-0113-9F82-AEF8-AB17A058E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36" y="3325074"/>
            <a:ext cx="2363950" cy="2946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2D48F7-BFE0-7E0F-94D6-C4B8D9DF9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36" y="3736315"/>
            <a:ext cx="2009023" cy="3214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02B7DE2-580B-554B-DA04-2C9DC3CEA6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436" y="4163652"/>
            <a:ext cx="1392923" cy="301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B45FCD6-5294-7DEA-87DA-0D292B0538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436" y="5327606"/>
            <a:ext cx="1935359" cy="3013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03EF2B-09AB-8FF8-8227-9CA19AB1BD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436" y="5715443"/>
            <a:ext cx="2966657" cy="3415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71A75ED-00D1-0B35-7B56-CD16BF44F0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0436" y="4542308"/>
            <a:ext cx="1218807" cy="308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033ECD0-4C52-A95B-7B5B-A9F8BAF1F2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436" y="4934957"/>
            <a:ext cx="1942056" cy="308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C0C656-9FDA-BB1C-1201-3E0D0B43DF97}"/>
              </a:ext>
            </a:extLst>
          </p:cNvPr>
          <p:cNvSpPr txBox="1"/>
          <p:nvPr/>
        </p:nvSpPr>
        <p:spPr>
          <a:xfrm>
            <a:off x="2479459" y="2523048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Ilość spalonych kalorii (</a:t>
            </a:r>
            <a:r>
              <a:rPr lang="pl-PL" dirty="0" err="1">
                <a:solidFill>
                  <a:srgbClr val="F8CF41"/>
                </a:solidFill>
              </a:rPr>
              <a:t>calories</a:t>
            </a:r>
            <a:r>
              <a:rPr lang="pl-PL" dirty="0">
                <a:solidFill>
                  <a:srgbClr val="F8CF41"/>
                </a:solidFill>
              </a:rPr>
              <a:t>): mierzona w sztukach</a:t>
            </a:r>
            <a:r>
              <a:rPr lang="pl-PL" dirty="0"/>
              <a:t>.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6A5A1-8D41-AFA3-1A9B-566196E88137}"/>
              </a:ext>
            </a:extLst>
          </p:cNvPr>
          <p:cNvSpPr txBox="1"/>
          <p:nvPr/>
        </p:nvSpPr>
        <p:spPr>
          <a:xfrm>
            <a:off x="2487916" y="2121840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Dystans biegu (</a:t>
            </a:r>
            <a:r>
              <a:rPr lang="pl-PL" dirty="0" err="1">
                <a:solidFill>
                  <a:srgbClr val="F8CF41"/>
                </a:solidFill>
              </a:rPr>
              <a:t>distance</a:t>
            </a:r>
            <a:r>
              <a:rPr lang="pl-PL" dirty="0">
                <a:solidFill>
                  <a:srgbClr val="F8CF41"/>
                </a:solidFill>
              </a:rPr>
              <a:t>): mierzony w metrach.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4E9268-374C-88C3-8727-5B1A072185AF}"/>
              </a:ext>
            </a:extLst>
          </p:cNvPr>
          <p:cNvSpPr txBox="1"/>
          <p:nvPr/>
        </p:nvSpPr>
        <p:spPr>
          <a:xfrm>
            <a:off x="2452672" y="2885734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Czas trwania treningu (</a:t>
            </a:r>
            <a:r>
              <a:rPr lang="pl-PL" dirty="0" err="1">
                <a:solidFill>
                  <a:srgbClr val="F8CF41"/>
                </a:solidFill>
              </a:rPr>
              <a:t>duration</a:t>
            </a:r>
            <a:r>
              <a:rPr lang="pl-PL" dirty="0">
                <a:solidFill>
                  <a:srgbClr val="F8CF41"/>
                </a:solidFill>
              </a:rPr>
              <a:t>): mierzony w sekundach</a:t>
            </a:r>
            <a:r>
              <a:rPr lang="pl-PL" dirty="0"/>
              <a:t>.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AF89B-3EF1-E39B-9404-CED26EF53CFA}"/>
              </a:ext>
            </a:extLst>
          </p:cNvPr>
          <p:cNvSpPr txBox="1"/>
          <p:nvPr/>
        </p:nvSpPr>
        <p:spPr>
          <a:xfrm>
            <a:off x="2834386" y="3311516"/>
            <a:ext cx="8550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Czas rozpoczęcia treningu </a:t>
            </a:r>
            <a:r>
              <a:rPr lang="pl-PL" dirty="0" err="1">
                <a:solidFill>
                  <a:srgbClr val="F8CF41"/>
                </a:solidFill>
              </a:rPr>
              <a:t>mierzon</a:t>
            </a:r>
            <a:r>
              <a:rPr lang="en-US" dirty="0">
                <a:solidFill>
                  <a:srgbClr val="F8CF41"/>
                </a:solidFill>
              </a:rPr>
              <a:t>y</a:t>
            </a:r>
            <a:r>
              <a:rPr lang="pl-PL" dirty="0">
                <a:solidFill>
                  <a:srgbClr val="F8CF41"/>
                </a:solidFill>
              </a:rPr>
              <a:t> w formacie </a:t>
            </a:r>
            <a:r>
              <a:rPr lang="pl-PL" dirty="0" err="1">
                <a:solidFill>
                  <a:srgbClr val="F8CF41"/>
                </a:solidFill>
              </a:rPr>
              <a:t>hh:mm</a:t>
            </a:r>
            <a:r>
              <a:rPr lang="en-US" dirty="0">
                <a:solidFill>
                  <a:srgbClr val="F8CF41"/>
                </a:solidFill>
              </a:rPr>
              <a:t>:ss</a:t>
            </a:r>
            <a:r>
              <a:rPr lang="ru-RU" dirty="0">
                <a:solidFill>
                  <a:srgbClr val="F8CF4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87654E-BD95-8D07-B4DC-80D223F690FB}"/>
              </a:ext>
            </a:extLst>
          </p:cNvPr>
          <p:cNvSpPr txBox="1"/>
          <p:nvPr/>
        </p:nvSpPr>
        <p:spPr>
          <a:xfrm>
            <a:off x="2479459" y="3727502"/>
            <a:ext cx="6777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CF41"/>
                </a:solidFill>
              </a:rPr>
              <a:t>Czas</a:t>
            </a:r>
            <a:r>
              <a:rPr lang="en-US" dirty="0">
                <a:solidFill>
                  <a:srgbClr val="F8CF41"/>
                </a:solidFill>
              </a:rPr>
              <a:t> z</a:t>
            </a:r>
            <a:r>
              <a:rPr lang="pl-PL" dirty="0" err="1">
                <a:solidFill>
                  <a:srgbClr val="F8CF41"/>
                </a:solidFill>
              </a:rPr>
              <a:t>akończenia</a:t>
            </a:r>
            <a:r>
              <a:rPr lang="pl-PL" dirty="0">
                <a:solidFill>
                  <a:srgbClr val="F8CF41"/>
                </a:solidFill>
              </a:rPr>
              <a:t> treningu </a:t>
            </a:r>
            <a:r>
              <a:rPr lang="pl-PL" dirty="0" err="1">
                <a:solidFill>
                  <a:srgbClr val="F8CF41"/>
                </a:solidFill>
              </a:rPr>
              <a:t>mierzon</a:t>
            </a:r>
            <a:r>
              <a:rPr lang="en-US" dirty="0">
                <a:solidFill>
                  <a:srgbClr val="F8CF41"/>
                </a:solidFill>
              </a:rPr>
              <a:t>y</a:t>
            </a:r>
            <a:r>
              <a:rPr lang="pl-PL" dirty="0">
                <a:solidFill>
                  <a:srgbClr val="F8CF41"/>
                </a:solidFill>
              </a:rPr>
              <a:t> w formacie </a:t>
            </a:r>
            <a:r>
              <a:rPr lang="pl-PL" dirty="0" err="1">
                <a:solidFill>
                  <a:srgbClr val="F8CF41"/>
                </a:solidFill>
              </a:rPr>
              <a:t>hh:mm</a:t>
            </a:r>
            <a:r>
              <a:rPr lang="en-US" dirty="0">
                <a:solidFill>
                  <a:srgbClr val="F8CF41"/>
                </a:solidFill>
              </a:rPr>
              <a:t>:ss</a:t>
            </a:r>
            <a:r>
              <a:rPr lang="ru-RU" dirty="0">
                <a:solidFill>
                  <a:srgbClr val="F8CF41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7BC18-53AD-4ABC-CEB7-51332AAFEE11}"/>
              </a:ext>
            </a:extLst>
          </p:cNvPr>
          <p:cNvSpPr txBox="1"/>
          <p:nvPr/>
        </p:nvSpPr>
        <p:spPr>
          <a:xfrm>
            <a:off x="1863359" y="4142335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Ilość kroków (</a:t>
            </a:r>
            <a:r>
              <a:rPr lang="pl-PL" dirty="0" err="1">
                <a:solidFill>
                  <a:srgbClr val="F8CF41"/>
                </a:solidFill>
              </a:rPr>
              <a:t>steps</a:t>
            </a:r>
            <a:r>
              <a:rPr lang="pl-PL" dirty="0">
                <a:solidFill>
                  <a:srgbClr val="F8CF41"/>
                </a:solidFill>
              </a:rPr>
              <a:t>): mierzona w sztukach</a:t>
            </a:r>
            <a:r>
              <a:rPr lang="pl-PL" dirty="0"/>
              <a:t>.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41CE7A-4772-C12D-B37F-DD1A9C81D79A}"/>
              </a:ext>
            </a:extLst>
          </p:cNvPr>
          <p:cNvSpPr txBox="1"/>
          <p:nvPr/>
        </p:nvSpPr>
        <p:spPr>
          <a:xfrm>
            <a:off x="2458161" y="5313636"/>
            <a:ext cx="796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Średnie tempo biegu (</a:t>
            </a:r>
            <a:r>
              <a:rPr lang="pl-PL" dirty="0" err="1">
                <a:solidFill>
                  <a:srgbClr val="F8CF41"/>
                </a:solidFill>
              </a:rPr>
              <a:t>avg_pace</a:t>
            </a:r>
            <a:r>
              <a:rPr lang="pl-PL" dirty="0">
                <a:solidFill>
                  <a:srgbClr val="F8CF41"/>
                </a:solidFill>
              </a:rPr>
              <a:t>): mierzone w minutach na metr (min/m).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7D16E-9B3F-4005-827D-84C9641A99AF}"/>
              </a:ext>
            </a:extLst>
          </p:cNvPr>
          <p:cNvSpPr txBox="1"/>
          <p:nvPr/>
        </p:nvSpPr>
        <p:spPr>
          <a:xfrm>
            <a:off x="2439279" y="4961866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Ciśnienie (</a:t>
            </a:r>
            <a:r>
              <a:rPr lang="pl-PL" dirty="0" err="1">
                <a:solidFill>
                  <a:srgbClr val="F8CF41"/>
                </a:solidFill>
              </a:rPr>
              <a:t>pressure</a:t>
            </a:r>
            <a:r>
              <a:rPr lang="pl-PL" dirty="0">
                <a:solidFill>
                  <a:srgbClr val="F8CF41"/>
                </a:solidFill>
              </a:rPr>
              <a:t>): mierzone w paskalach (Pa).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E84386-EAE7-C24F-DD9B-2852CD4ECB0D}"/>
              </a:ext>
            </a:extLst>
          </p:cNvPr>
          <p:cNvSpPr txBox="1"/>
          <p:nvPr/>
        </p:nvSpPr>
        <p:spPr>
          <a:xfrm>
            <a:off x="1689243" y="4518137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8CF41"/>
                </a:solidFill>
              </a:rPr>
              <a:t>Temperatura (temp): mierzona w stopniach Celsjusza (°C).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9C082-1B7B-F6DA-C6AB-908C9A365423}"/>
              </a:ext>
            </a:extLst>
          </p:cNvPr>
          <p:cNvSpPr txBox="1"/>
          <p:nvPr/>
        </p:nvSpPr>
        <p:spPr>
          <a:xfrm>
            <a:off x="3437093" y="5739262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CF41"/>
                </a:solidFill>
              </a:rPr>
              <a:t>Data </a:t>
            </a:r>
            <a:r>
              <a:rPr lang="en-US" dirty="0" err="1">
                <a:solidFill>
                  <a:srgbClr val="F8CF41"/>
                </a:solidFill>
              </a:rPr>
              <a:t>treningu</a:t>
            </a:r>
            <a:r>
              <a:rPr lang="en-US" dirty="0">
                <a:solidFill>
                  <a:srgbClr val="F8CF41"/>
                </a:solidFill>
              </a:rPr>
              <a:t> w </a:t>
            </a:r>
            <a:r>
              <a:rPr lang="en-US" dirty="0" err="1">
                <a:solidFill>
                  <a:srgbClr val="F8CF41"/>
                </a:solidFill>
              </a:rPr>
              <a:t>formacie</a:t>
            </a:r>
            <a:r>
              <a:rPr lang="en-US" dirty="0">
                <a:solidFill>
                  <a:srgbClr val="F8CF41"/>
                </a:solidFill>
              </a:rPr>
              <a:t> YY-MM-DD</a:t>
            </a:r>
            <a:r>
              <a:rPr lang="pl-PL" dirty="0">
                <a:solidFill>
                  <a:srgbClr val="F8CF41"/>
                </a:solidFill>
              </a:rPr>
              <a:t>.</a:t>
            </a:r>
            <a:endParaRPr lang="ru-RU" dirty="0">
              <a:solidFill>
                <a:srgbClr val="F8CF41"/>
              </a:solidFill>
            </a:endParaRPr>
          </a:p>
        </p:txBody>
      </p:sp>
      <p:pic>
        <p:nvPicPr>
          <p:cNvPr id="56" name="Рисунок 55" descr="Цель контур">
            <a:extLst>
              <a:ext uri="{FF2B5EF4-FFF2-40B4-BE49-F238E27FC236}">
                <a16:creationId xmlns:a16="http://schemas.microsoft.com/office/drawing/2014/main" id="{EB3D0CAC-A2A1-7D60-E5BD-F5A9992D14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836" y="2347813"/>
            <a:ext cx="457200" cy="457200"/>
          </a:xfrm>
          <a:prstGeom prst="rect">
            <a:avLst/>
          </a:prstGeom>
        </p:spPr>
      </p:pic>
      <p:pic>
        <p:nvPicPr>
          <p:cNvPr id="57" name="Рисунок 56" descr="Цель контур">
            <a:extLst>
              <a:ext uri="{FF2B5EF4-FFF2-40B4-BE49-F238E27FC236}">
                <a16:creationId xmlns:a16="http://schemas.microsoft.com/office/drawing/2014/main" id="{1B0490A0-23AA-453B-195E-53F7FB026A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836" y="52150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5CAA9-AC21-DC7D-682F-9BBCE08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en-US" sz="7200" dirty="0" err="1">
                <a:solidFill>
                  <a:srgbClr val="316895"/>
                </a:solidFill>
              </a:rPr>
              <a:t>Algorytmy</a:t>
            </a:r>
            <a:r>
              <a:rPr lang="en-US" sz="7200" dirty="0">
                <a:solidFill>
                  <a:srgbClr val="316895"/>
                </a:solidFill>
              </a:rPr>
              <a:t>  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3B3E5-88F2-C8A6-B465-54417D53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8CF41"/>
                </a:solidFill>
              </a:rPr>
              <a:t>projektu</a:t>
            </a:r>
            <a:endParaRPr lang="ru-RU" sz="6000" dirty="0">
              <a:solidFill>
                <a:srgbClr val="F8CF41"/>
              </a:solidFill>
            </a:endParaRPr>
          </a:p>
        </p:txBody>
      </p:sp>
      <p:pic>
        <p:nvPicPr>
          <p:cNvPr id="10" name="Рисунок 9" descr="Изображение выглядит как графическая вставка, символ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BA6F22F-A86D-BB0E-F75A-797FE6F5B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385">
            <a:off x="10830447" y="-304888"/>
            <a:ext cx="1341438" cy="201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B72D4B-6B36-3873-ACC9-5CF51303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4229">
            <a:off x="6588" y="4711261"/>
            <a:ext cx="5516563" cy="23233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32B7D-D105-C960-3574-4A03B6D0E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84" y="4498231"/>
            <a:ext cx="3001010" cy="2359769"/>
          </a:xfrm>
          <a:prstGeom prst="rect">
            <a:avLst/>
          </a:prstGeom>
        </p:spPr>
      </p:pic>
      <p:pic>
        <p:nvPicPr>
          <p:cNvPr id="6" name="Рисунок 5" descr="Изображение выглядит как Графика, графический дизайн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94306D0-0FA8-FC0D-4DA2-304AACE7F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457">
            <a:off x="56644" y="352816"/>
            <a:ext cx="1219684" cy="6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16BBC-0776-9916-C20B-D3D417E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1" y="314883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Struktura</a:t>
            </a:r>
            <a:r>
              <a:rPr lang="en-US" dirty="0">
                <a:solidFill>
                  <a:srgbClr val="316895"/>
                </a:solidFill>
              </a:rPr>
              <a:t> </a:t>
            </a:r>
            <a:r>
              <a:rPr lang="en-US" dirty="0" err="1">
                <a:solidFill>
                  <a:srgbClr val="316895"/>
                </a:solidFill>
              </a:rPr>
              <a:t>projektowa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6F4EAF-DEF9-C206-9F43-57756136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05" y="1424980"/>
            <a:ext cx="3318123" cy="23089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5D624E-991A-3262-2EF3-3C95FB61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02" y="4308517"/>
            <a:ext cx="3335000" cy="23534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A344F93-DDA3-99D3-0020-126BA2B2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1" y="1938070"/>
            <a:ext cx="2761831" cy="16938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539C092-C979-975B-47C7-75CF89FD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881" y="1424980"/>
            <a:ext cx="2595563" cy="23431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991B6C0B-0738-D279-97E1-647E8E92EA92}"/>
              </a:ext>
            </a:extLst>
          </p:cNvPr>
          <p:cNvCxnSpPr>
            <a:cxnSpLocks/>
          </p:cNvCxnSpPr>
          <p:nvPr/>
        </p:nvCxnSpPr>
        <p:spPr>
          <a:xfrm flipV="1">
            <a:off x="7227328" y="1517301"/>
            <a:ext cx="1364013" cy="472276"/>
          </a:xfrm>
          <a:prstGeom prst="bentConnector3">
            <a:avLst>
              <a:gd name="adj1" fmla="val 50000"/>
            </a:avLst>
          </a:prstGeom>
          <a:ln>
            <a:solidFill>
              <a:srgbClr val="316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A497759B-66F2-FDCF-9E63-A47F1D1BCD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2746" y="2869622"/>
            <a:ext cx="1707965" cy="1417578"/>
          </a:xfrm>
          <a:prstGeom prst="bentConnector3">
            <a:avLst>
              <a:gd name="adj1" fmla="val 50000"/>
            </a:avLst>
          </a:prstGeom>
          <a:ln>
            <a:solidFill>
              <a:srgbClr val="F8C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73437C8F-3BA8-6616-3DF1-97C001572E4F}"/>
              </a:ext>
            </a:extLst>
          </p:cNvPr>
          <p:cNvCxnSpPr/>
          <p:nvPr/>
        </p:nvCxnSpPr>
        <p:spPr>
          <a:xfrm flipV="1">
            <a:off x="1738365" y="1517301"/>
            <a:ext cx="2170840" cy="1808703"/>
          </a:xfrm>
          <a:prstGeom prst="bentConnector3">
            <a:avLst/>
          </a:prstGeom>
          <a:ln>
            <a:solidFill>
              <a:srgbClr val="316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2DD1E786-F337-3144-C35A-8658142AF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3506" y="2172956"/>
            <a:ext cx="2868803" cy="2029767"/>
          </a:xfrm>
          <a:prstGeom prst="bentConnector3">
            <a:avLst/>
          </a:prstGeom>
          <a:ln>
            <a:solidFill>
              <a:srgbClr val="F8C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0153A0B-2545-D7A1-54C9-196984E17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1011" y="4558980"/>
            <a:ext cx="2349400" cy="18003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6838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31E5D-5151-3384-08D9-652A5BA9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Struktura</a:t>
            </a:r>
            <a:r>
              <a:rPr lang="en-US" dirty="0">
                <a:solidFill>
                  <a:srgbClr val="316895"/>
                </a:solidFill>
              </a:rPr>
              <a:t> </a:t>
            </a:r>
            <a:r>
              <a:rPr lang="en-US" dirty="0" err="1">
                <a:solidFill>
                  <a:srgbClr val="316895"/>
                </a:solidFill>
              </a:rPr>
              <a:t>klas</a:t>
            </a:r>
            <a:endParaRPr lang="ru-RU" dirty="0">
              <a:solidFill>
                <a:srgbClr val="316895"/>
              </a:solidFill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72BD3F1-0C68-6EFD-8637-C6E1718CEC9A}"/>
              </a:ext>
            </a:extLst>
          </p:cNvPr>
          <p:cNvGrpSpPr/>
          <p:nvPr/>
        </p:nvGrpSpPr>
        <p:grpSpPr>
          <a:xfrm>
            <a:off x="627865" y="1330784"/>
            <a:ext cx="11564135" cy="2098216"/>
            <a:chOff x="627865" y="1717612"/>
            <a:chExt cx="11564135" cy="2098216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EBF856E-B3B1-6FDE-E2A7-11201113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625" y="3491978"/>
              <a:ext cx="2619375" cy="3238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A01F9C32-E474-E0C0-40C5-63813C513658}"/>
                </a:ext>
              </a:extLst>
            </p:cNvPr>
            <p:cNvGrpSpPr/>
            <p:nvPr/>
          </p:nvGrpSpPr>
          <p:grpSpPr>
            <a:xfrm>
              <a:off x="627865" y="1717612"/>
              <a:ext cx="11117143" cy="2098216"/>
              <a:chOff x="537429" y="1690688"/>
              <a:chExt cx="11117143" cy="2098216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2A8EDE2B-3405-821F-6E96-09BF759E5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254" y="1690688"/>
                <a:ext cx="2609850" cy="36195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412B912E-7F54-9301-761F-0CAE3DFFE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29" y="2558481"/>
                <a:ext cx="2676525" cy="3429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C8BDD5F9-0512-B7BC-4091-711C8B9A9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2366" y="3252787"/>
                <a:ext cx="2543175" cy="3524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72679DF2-4BCC-74B5-7CD0-D579783FE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6034" y="2675733"/>
                <a:ext cx="2466975" cy="3524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4" name="Рисунок 13">
                <a:extLst>
                  <a:ext uri="{FF2B5EF4-FFF2-40B4-BE49-F238E27FC236}">
                    <a16:creationId xmlns:a16="http://schemas.microsoft.com/office/drawing/2014/main" id="{6F7A8862-A235-9AEC-10C1-5C96E4FA4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8224" y="2917994"/>
                <a:ext cx="2581275" cy="3048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4F376DB5-F7EA-02A8-C06D-11C860D1D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9058" y="3417429"/>
                <a:ext cx="2609850" cy="3714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cxnSp>
            <p:nvCxnSpPr>
              <p:cNvPr id="20" name="Прямая со стрелкой 19">
                <a:extLst>
                  <a:ext uri="{FF2B5EF4-FFF2-40B4-BE49-F238E27FC236}">
                    <a16:creationId xmlns:a16="http://schemas.microsoft.com/office/drawing/2014/main" id="{F82D5556-F2BD-5E2A-F77A-2316932EA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498" y="1979418"/>
                <a:ext cx="1347682" cy="750513"/>
              </a:xfrm>
              <a:prstGeom prst="straightConnector1">
                <a:avLst/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2F6A03C0-D188-2769-6BCA-D4142B67AB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9058" y="2130251"/>
                <a:ext cx="0" cy="526880"/>
              </a:xfrm>
              <a:prstGeom prst="straightConnector1">
                <a:avLst/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>
                <a:extLst>
                  <a:ext uri="{FF2B5EF4-FFF2-40B4-BE49-F238E27FC236}">
                    <a16:creationId xmlns:a16="http://schemas.microsoft.com/office/drawing/2014/main" id="{92DFE8A6-DD66-616D-BBC8-905B78A16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41957" y="1888047"/>
                <a:ext cx="665730" cy="838035"/>
              </a:xfrm>
              <a:prstGeom prst="straightConnector1">
                <a:avLst/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B4E60A86-CB4E-D98C-DFE6-BDCEF1CFE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6141" y="2146499"/>
                <a:ext cx="1253758" cy="974936"/>
              </a:xfrm>
              <a:prstGeom prst="straightConnector1">
                <a:avLst/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DF8FFA89-8AC9-75EC-30E3-E19852147F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2585" y="2090434"/>
                <a:ext cx="501281" cy="1153756"/>
              </a:xfrm>
              <a:prstGeom prst="straightConnector1">
                <a:avLst/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Соединитель: уступ 40">
                <a:extLst>
                  <a:ext uri="{FF2B5EF4-FFF2-40B4-BE49-F238E27FC236}">
                    <a16:creationId xmlns:a16="http://schemas.microsoft.com/office/drawing/2014/main" id="{79F4AA6F-648C-89B8-263C-E46C996497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117615" y="1871664"/>
                <a:ext cx="4536957" cy="1543043"/>
              </a:xfrm>
              <a:prstGeom prst="bentConnector3">
                <a:avLst>
                  <a:gd name="adj1" fmla="val -497"/>
                </a:avLst>
              </a:prstGeom>
              <a:ln>
                <a:solidFill>
                  <a:srgbClr val="F8CF4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D272A82E-7C9E-8E84-0E58-540CF15AD6AD}"/>
              </a:ext>
            </a:extLst>
          </p:cNvPr>
          <p:cNvGrpSpPr/>
          <p:nvPr/>
        </p:nvGrpSpPr>
        <p:grpSpPr>
          <a:xfrm>
            <a:off x="410569" y="3768164"/>
            <a:ext cx="8707758" cy="2677323"/>
            <a:chOff x="410569" y="3768164"/>
            <a:chExt cx="8707758" cy="2677323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F57524FA-A3B4-4E6B-D267-CF2010810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0569" y="3768164"/>
              <a:ext cx="2447925" cy="3048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DC0536A4-344B-4B78-2AA9-42B248F62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0569" y="4189747"/>
              <a:ext cx="4733925" cy="4667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EF6468AD-0CBF-B9A4-5272-E267CAAA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569" y="4801651"/>
              <a:ext cx="2800350" cy="5048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696699D6-43C0-F854-A9D7-F3DDFBAD7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0569" y="5451655"/>
              <a:ext cx="2990850" cy="4095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id="{2D47D7DB-1D52-47E1-6EC5-118A61D2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0569" y="6054962"/>
              <a:ext cx="2600325" cy="3905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7E823C33-458B-CEAE-89E8-543676EC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70277" y="4189747"/>
              <a:ext cx="3448050" cy="4667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3E83ADC8-566E-84AC-E21C-4D67A8AF4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70277" y="5095294"/>
              <a:ext cx="3267075" cy="9620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1270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F2BB-EFE3-0A90-05AC-473E550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Simple liner</a:t>
            </a:r>
            <a:r>
              <a:rPr lang="ru-RU" dirty="0">
                <a:solidFill>
                  <a:srgbClr val="316895"/>
                </a:solidFill>
              </a:rPr>
              <a:t> </a:t>
            </a:r>
            <a:r>
              <a:rPr lang="en-US" dirty="0">
                <a:solidFill>
                  <a:srgbClr val="316895"/>
                </a:solidFill>
              </a:rPr>
              <a:t>regression (</a:t>
            </a:r>
            <a:r>
              <a:rPr lang="en-US" dirty="0" err="1">
                <a:solidFill>
                  <a:srgbClr val="316895"/>
                </a:solidFill>
              </a:rPr>
              <a:t>BaggingRegressor</a:t>
            </a:r>
            <a:r>
              <a:rPr lang="en-US" dirty="0">
                <a:solidFill>
                  <a:srgbClr val="316895"/>
                </a:solidFill>
              </a:rPr>
              <a:t>)</a:t>
            </a:r>
            <a:endParaRPr lang="ru-RU" dirty="0">
              <a:solidFill>
                <a:srgbClr val="31689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18089-0B0C-020D-E18F-B417BE6EC36E}"/>
                  </a:ext>
                </a:extLst>
              </p:cNvPr>
              <p:cNvSpPr txBox="1"/>
              <p:nvPr/>
            </p:nvSpPr>
            <p:spPr>
              <a:xfrm>
                <a:off x="373542" y="1599487"/>
                <a:ext cx="2095338" cy="5134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kern="100" smtClean="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 smtClean="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solidFill>
                            <a:srgbClr val="F8CF4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10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ru-RU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18089-0B0C-020D-E18F-B417BE6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2" y="1599487"/>
                <a:ext cx="2095338" cy="513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719318-8514-3638-F6EE-1320CDDA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787" y="1690688"/>
            <a:ext cx="4076700" cy="2305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DDC794-69AC-F140-E2AC-6D084480CB54}"/>
              </a:ext>
            </a:extLst>
          </p:cNvPr>
          <p:cNvSpPr/>
          <p:nvPr/>
        </p:nvSpPr>
        <p:spPr>
          <a:xfrm>
            <a:off x="447471" y="2765393"/>
            <a:ext cx="5976189" cy="30258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C5C8D7C-42FD-A560-8E59-26481C162177}"/>
              </a:ext>
            </a:extLst>
          </p:cNvPr>
          <p:cNvSpPr/>
          <p:nvPr/>
        </p:nvSpPr>
        <p:spPr>
          <a:xfrm>
            <a:off x="982493" y="3047287"/>
            <a:ext cx="651754" cy="476656"/>
          </a:xfrm>
          <a:prstGeom prst="rect">
            <a:avLst/>
          </a:prstGeom>
          <a:noFill/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6895"/>
                </a:solidFill>
              </a:rPr>
              <a:t>SLR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6059A4A-8C99-7CC0-8272-D650A0D57F6F}"/>
              </a:ext>
            </a:extLst>
          </p:cNvPr>
          <p:cNvSpPr/>
          <p:nvPr/>
        </p:nvSpPr>
        <p:spPr>
          <a:xfrm>
            <a:off x="982493" y="5196648"/>
            <a:ext cx="651754" cy="476656"/>
          </a:xfrm>
          <a:prstGeom prst="rect">
            <a:avLst/>
          </a:prstGeom>
          <a:noFill/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6895"/>
                </a:solidFill>
              </a:rPr>
              <a:t>SLR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70BA768-FF4C-A075-0666-AA7E455A06D6}"/>
              </a:ext>
            </a:extLst>
          </p:cNvPr>
          <p:cNvSpPr/>
          <p:nvPr/>
        </p:nvSpPr>
        <p:spPr>
          <a:xfrm>
            <a:off x="982493" y="3645287"/>
            <a:ext cx="651754" cy="476656"/>
          </a:xfrm>
          <a:prstGeom prst="rect">
            <a:avLst/>
          </a:prstGeom>
          <a:noFill/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6895"/>
                </a:solidFill>
              </a:rPr>
              <a:t>SLR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6F05D3-7169-E5A8-C8CE-562ECC5818DE}"/>
              </a:ext>
            </a:extLst>
          </p:cNvPr>
          <p:cNvSpPr txBox="1"/>
          <p:nvPr/>
        </p:nvSpPr>
        <p:spPr>
          <a:xfrm>
            <a:off x="1117452" y="46764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6895"/>
                </a:solidFill>
              </a:rPr>
              <a:t>…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9EC4FE-F3C9-2755-FF87-6A21E249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33" y="4153611"/>
            <a:ext cx="5241608" cy="26549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FD9DD8-2C7D-DD8C-4140-2CDBC71E2DD7}"/>
              </a:ext>
            </a:extLst>
          </p:cNvPr>
          <p:cNvCxnSpPr/>
          <p:nvPr/>
        </p:nvCxnSpPr>
        <p:spPr>
          <a:xfrm>
            <a:off x="1554480" y="3429000"/>
            <a:ext cx="914400" cy="914400"/>
          </a:xfrm>
          <a:prstGeom prst="straightConnector1">
            <a:avLst/>
          </a:prstGeom>
          <a:ln>
            <a:solidFill>
              <a:srgbClr val="316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828041-D787-E35C-54DF-7ED089DC0B0F}"/>
              </a:ext>
            </a:extLst>
          </p:cNvPr>
          <p:cNvCxnSpPr>
            <a:cxnSpLocks/>
          </p:cNvCxnSpPr>
          <p:nvPr/>
        </p:nvCxnSpPr>
        <p:spPr>
          <a:xfrm>
            <a:off x="1634247" y="4078426"/>
            <a:ext cx="724729" cy="415864"/>
          </a:xfrm>
          <a:prstGeom prst="straightConnector1">
            <a:avLst/>
          </a:prstGeom>
          <a:ln>
            <a:solidFill>
              <a:srgbClr val="316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66DD008-7619-7309-20D4-FB4E340970F8}"/>
              </a:ext>
            </a:extLst>
          </p:cNvPr>
          <p:cNvCxnSpPr>
            <a:cxnSpLocks/>
          </p:cNvCxnSpPr>
          <p:nvPr/>
        </p:nvCxnSpPr>
        <p:spPr>
          <a:xfrm flipV="1">
            <a:off x="1554480" y="4708489"/>
            <a:ext cx="804496" cy="519504"/>
          </a:xfrm>
          <a:prstGeom prst="straightConnector1">
            <a:avLst/>
          </a:prstGeom>
          <a:ln>
            <a:solidFill>
              <a:srgbClr val="316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0AF6C05C-AC4B-67C4-0083-9BF26F55A228}"/>
              </a:ext>
            </a:extLst>
          </p:cNvPr>
          <p:cNvSpPr/>
          <p:nvPr/>
        </p:nvSpPr>
        <p:spPr>
          <a:xfrm>
            <a:off x="5193693" y="4343400"/>
            <a:ext cx="755904" cy="424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9C014237-01FA-12F6-05EA-7100E2E290F5}"/>
              </a:ext>
            </a:extLst>
          </p:cNvPr>
          <p:cNvGrpSpPr/>
          <p:nvPr/>
        </p:nvGrpSpPr>
        <p:grpSpPr>
          <a:xfrm>
            <a:off x="2468880" y="3739445"/>
            <a:ext cx="2623224" cy="1695531"/>
            <a:chOff x="2741256" y="3153248"/>
            <a:chExt cx="2623224" cy="1695531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C15B15C-ACC0-BA8F-83DE-4742A78F3465}"/>
                </a:ext>
              </a:extLst>
            </p:cNvPr>
            <p:cNvSpPr/>
            <p:nvPr/>
          </p:nvSpPr>
          <p:spPr>
            <a:xfrm>
              <a:off x="2741256" y="3153248"/>
              <a:ext cx="2623224" cy="1341041"/>
            </a:xfrm>
            <a:prstGeom prst="rect">
              <a:avLst/>
            </a:prstGeom>
            <a:noFill/>
            <a:ln>
              <a:solidFill>
                <a:srgbClr val="F8CF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316895"/>
                  </a:solidFill>
                </a:rPr>
                <a:t>BaggingRegressor</a:t>
              </a:r>
              <a:endParaRPr lang="en-US" dirty="0">
                <a:solidFill>
                  <a:srgbClr val="316895"/>
                </a:solidFill>
              </a:endParaRPr>
            </a:p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1A6EE6-9FF6-FDA9-2A2E-0C9E2BE64A40}"/>
                    </a:ext>
                  </a:extLst>
                </p:cNvPr>
                <p:cNvSpPr txBox="1"/>
                <p:nvPr/>
              </p:nvSpPr>
              <p:spPr>
                <a:xfrm>
                  <a:off x="2865978" y="3772394"/>
                  <a:ext cx="2430780" cy="10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ru-RU" i="1" kern="100">
                                <a:solidFill>
                                  <a:srgbClr val="F8CF41"/>
                                </a:solidFill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i="1" kern="100">
                                <a:solidFill>
                                  <a:srgbClr val="F8CF41"/>
                                </a:solidFill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… </m:t>
                            </m:r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ru-RU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en-US" sz="1800" kern="100" dirty="0">
                      <a:solidFill>
                        <a:srgbClr val="F8CF41"/>
                      </a:solidFill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41A6EE6-9FF6-FDA9-2A2E-0C9E2BE64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978" y="3772394"/>
                  <a:ext cx="2430780" cy="10763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9E48E7-8225-4C6B-2A90-D5B6DC477312}"/>
                  </a:ext>
                </a:extLst>
              </p:cNvPr>
              <p:cNvSpPr txBox="1"/>
              <p:nvPr/>
            </p:nvSpPr>
            <p:spPr>
              <a:xfrm>
                <a:off x="5926737" y="4390865"/>
                <a:ext cx="419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 smtClean="0">
                              <a:solidFill>
                                <a:srgbClr val="F8CF4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solidFill>
                                <a:srgbClr val="F8CF4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ru-RU" dirty="0">
                  <a:solidFill>
                    <a:srgbClr val="F8CF4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9E48E7-8225-4C6B-2A90-D5B6DC47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37" y="4390865"/>
                <a:ext cx="4191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87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B5D71-9923-70C8-2945-A8A60FB1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0" y="347202"/>
            <a:ext cx="11262360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Multi linear regression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906EB6-20DA-D669-6560-EFA7C0E9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01" y="1422187"/>
            <a:ext cx="5219700" cy="25908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3CA0B2-0672-7267-DA58-C01B89B6DD31}"/>
                  </a:ext>
                </a:extLst>
              </p:cNvPr>
              <p:cNvSpPr txBox="1"/>
              <p:nvPr/>
            </p:nvSpPr>
            <p:spPr>
              <a:xfrm>
                <a:off x="454660" y="2109567"/>
                <a:ext cx="4064000" cy="393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 kern="100" smtClean="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solidFill>
                      <a:srgbClr val="F8CF41"/>
                    </a:solidFill>
                    <a:effectLst/>
                    <a:highlight>
                      <a:srgbClr val="000000"/>
                    </a:highlight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solidFill>
                          <a:srgbClr val="F8CF41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ru-RU" sz="1800" kern="100" dirty="0">
                  <a:solidFill>
                    <a:srgbClr val="F8CF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3CA0B2-0672-7267-DA58-C01B89B6D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" y="2109567"/>
                <a:ext cx="4064000" cy="393762"/>
              </a:xfrm>
              <a:prstGeom prst="rect">
                <a:avLst/>
              </a:prstGeom>
              <a:blipFill>
                <a:blip r:embed="rId3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42045B2-B351-BC19-332F-C1C9B5915D60}"/>
              </a:ext>
            </a:extLst>
          </p:cNvPr>
          <p:cNvGrpSpPr/>
          <p:nvPr/>
        </p:nvGrpSpPr>
        <p:grpSpPr>
          <a:xfrm>
            <a:off x="427465" y="2990909"/>
            <a:ext cx="4883675" cy="2133750"/>
            <a:chOff x="427466" y="2990909"/>
            <a:chExt cx="3565412" cy="119458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FDD700C-DD33-9EC4-9953-073DB78DF9D4}"/>
                </a:ext>
              </a:extLst>
            </p:cNvPr>
            <p:cNvGrpSpPr/>
            <p:nvPr/>
          </p:nvGrpSpPr>
          <p:grpSpPr>
            <a:xfrm>
              <a:off x="427466" y="2990909"/>
              <a:ext cx="1526540" cy="1194580"/>
              <a:chOff x="640080" y="2628382"/>
              <a:chExt cx="3352800" cy="2756418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78AF709C-777C-A43C-DB9A-AFA5EE720329}"/>
                  </a:ext>
                </a:extLst>
              </p:cNvPr>
              <p:cNvGrpSpPr/>
              <p:nvPr/>
            </p:nvGrpSpPr>
            <p:grpSpPr>
              <a:xfrm>
                <a:off x="762000" y="2787063"/>
                <a:ext cx="3113103" cy="2472593"/>
                <a:chOff x="635937" y="3298287"/>
                <a:chExt cx="3113103" cy="2472593"/>
              </a:xfrm>
            </p:grpSpPr>
            <p:grpSp>
              <p:nvGrpSpPr>
                <p:cNvPr id="17" name="Группа 16">
                  <a:extLst>
                    <a:ext uri="{FF2B5EF4-FFF2-40B4-BE49-F238E27FC236}">
                      <a16:creationId xmlns:a16="http://schemas.microsoft.com/office/drawing/2014/main" id="{9257B909-7A5C-1335-D395-7ED0D7A260B3}"/>
                    </a:ext>
                  </a:extLst>
                </p:cNvPr>
                <p:cNvGrpSpPr/>
                <p:nvPr/>
              </p:nvGrpSpPr>
              <p:grpSpPr>
                <a:xfrm>
                  <a:off x="1099705" y="3512355"/>
                  <a:ext cx="2185567" cy="2234492"/>
                  <a:chOff x="451435" y="3056540"/>
                  <a:chExt cx="2185567" cy="2234492"/>
                </a:xfrm>
              </p:grpSpPr>
              <p:pic>
                <p:nvPicPr>
                  <p:cNvPr id="12" name="Рисунок 11">
                    <a:extLst>
                      <a:ext uri="{FF2B5EF4-FFF2-40B4-BE49-F238E27FC236}">
                        <a16:creationId xmlns:a16="http://schemas.microsoft.com/office/drawing/2014/main" id="{C24D8CE1-910A-FE99-49ED-5A380486A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2532969">
                    <a:off x="451435" y="3894555"/>
                    <a:ext cx="1935359" cy="301353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grpSp>
                <p:nvGrpSpPr>
                  <p:cNvPr id="16" name="Группа 15">
                    <a:extLst>
                      <a:ext uri="{FF2B5EF4-FFF2-40B4-BE49-F238E27FC236}">
                        <a16:creationId xmlns:a16="http://schemas.microsoft.com/office/drawing/2014/main" id="{679C6135-3A58-2910-E2EE-49D0EFA310A7}"/>
                      </a:ext>
                    </a:extLst>
                  </p:cNvPr>
                  <p:cNvGrpSpPr/>
                  <p:nvPr/>
                </p:nvGrpSpPr>
                <p:grpSpPr>
                  <a:xfrm>
                    <a:off x="601192" y="3056540"/>
                    <a:ext cx="2035810" cy="2234492"/>
                    <a:chOff x="601192" y="2934620"/>
                    <a:chExt cx="2035810" cy="2234492"/>
                  </a:xfrm>
                </p:grpSpPr>
                <p:pic>
                  <p:nvPicPr>
                    <p:cNvPr id="10" name="Рисунок 9">
                      <a:extLst>
                        <a:ext uri="{FF2B5EF4-FFF2-40B4-BE49-F238E27FC236}">
                          <a16:creationId xmlns:a16="http://schemas.microsoft.com/office/drawing/2014/main" id="{2EE0C3A2-D365-86C7-65E9-AE41FFC6B9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18478584">
                      <a:off x="282762" y="3744926"/>
                      <a:ext cx="1942056" cy="32144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</p:pic>
                <p:pic>
                  <p:nvPicPr>
                    <p:cNvPr id="11" name="Рисунок 10">
                      <a:extLst>
                        <a:ext uri="{FF2B5EF4-FFF2-40B4-BE49-F238E27FC236}">
                          <a16:creationId xmlns:a16="http://schemas.microsoft.com/office/drawing/2014/main" id="{E165BBE3-944B-0AD2-0E59-2E916151E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 rot="1533729">
                      <a:off x="633930" y="3997232"/>
                      <a:ext cx="1392923" cy="30135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</p:pic>
                <p:pic>
                  <p:nvPicPr>
                    <p:cNvPr id="13" name="Рисунок 12">
                      <a:extLst>
                        <a:ext uri="{FF2B5EF4-FFF2-40B4-BE49-F238E27FC236}">
                          <a16:creationId xmlns:a16="http://schemas.microsoft.com/office/drawing/2014/main" id="{D4E77829-E45F-6B36-4E90-552F42B3C7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 rot="19021939">
                      <a:off x="970886" y="4124944"/>
                      <a:ext cx="1218807" cy="30805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</p:pic>
                <p:pic>
                  <p:nvPicPr>
                    <p:cNvPr id="14" name="Рисунок 13">
                      <a:extLst>
                        <a:ext uri="{FF2B5EF4-FFF2-40B4-BE49-F238E27FC236}">
                          <a16:creationId xmlns:a16="http://schemas.microsoft.com/office/drawing/2014/main" id="{F8B98E0E-2CEC-DC32-D37E-AB420BB041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 rot="18605489">
                      <a:off x="976538" y="4044059"/>
                      <a:ext cx="1942056" cy="30805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</p:pic>
                <p:pic>
                  <p:nvPicPr>
                    <p:cNvPr id="15" name="Рисунок 14">
                      <a:extLst>
                        <a:ext uri="{FF2B5EF4-FFF2-40B4-BE49-F238E27FC236}">
                          <a16:creationId xmlns:a16="http://schemas.microsoft.com/office/drawing/2014/main" id="{68C80858-056C-730C-DD62-206CF79C0B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01192" y="3540166"/>
                      <a:ext cx="2035810" cy="30805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</p:pic>
              </p:grpSp>
            </p:grpSp>
            <p:sp>
              <p:nvSpPr>
                <p:cNvPr id="18" name="Правая фигурная скобка 17">
                  <a:extLst>
                    <a:ext uri="{FF2B5EF4-FFF2-40B4-BE49-F238E27FC236}">
                      <a16:creationId xmlns:a16="http://schemas.microsoft.com/office/drawing/2014/main" id="{B78AFF95-61F4-5FDB-6915-D695BD8C5AF4}"/>
                    </a:ext>
                  </a:extLst>
                </p:cNvPr>
                <p:cNvSpPr/>
                <p:nvPr/>
              </p:nvSpPr>
              <p:spPr>
                <a:xfrm>
                  <a:off x="3017520" y="3322320"/>
                  <a:ext cx="731520" cy="2448560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авая фигурная скобка 18">
                  <a:extLst>
                    <a:ext uri="{FF2B5EF4-FFF2-40B4-BE49-F238E27FC236}">
                      <a16:creationId xmlns:a16="http://schemas.microsoft.com/office/drawing/2014/main" id="{D8BAC7DB-5156-ECC7-5E44-9EBD25B393EE}"/>
                    </a:ext>
                  </a:extLst>
                </p:cNvPr>
                <p:cNvSpPr/>
                <p:nvPr/>
              </p:nvSpPr>
              <p:spPr>
                <a:xfrm rot="10800000">
                  <a:off x="635937" y="3298287"/>
                  <a:ext cx="731520" cy="2448560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B608EFA3-9EBD-7758-C5D8-799D8278806A}"/>
                  </a:ext>
                </a:extLst>
              </p:cNvPr>
              <p:cNvCxnSpPr/>
              <p:nvPr/>
            </p:nvCxnSpPr>
            <p:spPr>
              <a:xfrm>
                <a:off x="3992880" y="2661920"/>
                <a:ext cx="0" cy="272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0E8D2975-F7B9-C4E4-FA2B-AEA76E42184E}"/>
                  </a:ext>
                </a:extLst>
              </p:cNvPr>
              <p:cNvCxnSpPr/>
              <p:nvPr/>
            </p:nvCxnSpPr>
            <p:spPr>
              <a:xfrm>
                <a:off x="640080" y="2628382"/>
                <a:ext cx="0" cy="272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9C42AC-F5DB-6F36-D278-5A001981D2C7}"/>
                    </a:ext>
                  </a:extLst>
                </p:cNvPr>
                <p:cNvSpPr txBox="1"/>
                <p:nvPr/>
              </p:nvSpPr>
              <p:spPr>
                <a:xfrm>
                  <a:off x="2091622" y="3350799"/>
                  <a:ext cx="1901256" cy="353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en-US" sz="3200" dirty="0">
                      <a:solidFill>
                        <a:srgbClr val="F8CF41"/>
                      </a:solidFill>
                      <a:effectLst/>
                      <a:ea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3200" i="1" smtClean="0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200" i="1">
                          <a:solidFill>
                            <a:srgbClr val="F8CF4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−5=27</m:t>
                      </m:r>
                    </m:oMath>
                  </a14:m>
                  <a:endParaRPr lang="ru-RU" sz="3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9C42AC-F5DB-6F36-D278-5A001981D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22" y="3350799"/>
                  <a:ext cx="1901256" cy="353089"/>
                </a:xfrm>
                <a:prstGeom prst="rect">
                  <a:avLst/>
                </a:prstGeom>
                <a:blipFill>
                  <a:blip r:embed="rId10"/>
                  <a:stretch>
                    <a:fillRect l="-5855" t="-3846" b="-317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30EB678-04C7-1218-BCF8-D44D5DA49A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2620" y="5210327"/>
            <a:ext cx="5971267" cy="118958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069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D22A6-F78C-2D4E-6660-47FE3CD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365125"/>
            <a:ext cx="11122688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Polynomial regression 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7E28B2-24DD-2359-5C0A-988C2D08F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9847" y="2468445"/>
            <a:ext cx="3515500" cy="2525650"/>
          </a:xfrm>
          <a:ln>
            <a:solidFill>
              <a:schemeClr val="bg1"/>
            </a:solidFill>
          </a:ln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FACD607-3419-8E6F-0FC4-9CC4CBD9BA65}"/>
              </a:ext>
            </a:extLst>
          </p:cNvPr>
          <p:cNvGrpSpPr/>
          <p:nvPr/>
        </p:nvGrpSpPr>
        <p:grpSpPr>
          <a:xfrm>
            <a:off x="244070" y="1556297"/>
            <a:ext cx="6648842" cy="404760"/>
            <a:chOff x="815340" y="1604269"/>
            <a:chExt cx="6096000" cy="404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7B140E-5F9F-2B58-261F-22722F60ACA1}"/>
                    </a:ext>
                  </a:extLst>
                </p:cNvPr>
                <p:cNvSpPr txBox="1"/>
                <p:nvPr/>
              </p:nvSpPr>
              <p:spPr>
                <a:xfrm>
                  <a:off x="815340" y="1604269"/>
                  <a:ext cx="3183636" cy="3952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sz="1800" i="1" kern="100" smtClean="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kern="100" smtClean="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 kern="100">
                                  <a:solidFill>
                                    <a:srgbClr val="F8CF41"/>
                                  </a:solidFill>
                                  <a:effectLst/>
                                  <a:highlight>
                                    <a:srgbClr val="000000"/>
                                  </a:highlight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1800" i="1" kern="100" smtClean="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1800" b="0" i="1" kern="100" smtClean="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 smtClean="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kern="100">
                              <a:solidFill>
                                <a:srgbClr val="F8CF41"/>
                              </a:solidFill>
                              <a:effectLst/>
                              <a:highlight>
                                <a:srgbClr val="000000"/>
                              </a:highlight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kern="100" smtClean="0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800" i="1" kern="100">
                              <a:solidFill>
                                <a:srgbClr val="F8CF4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kern="100">
                          <a:solidFill>
                            <a:srgbClr val="F8CF41"/>
                          </a:solidFill>
                          <a:effectLst/>
                          <a:highlight>
                            <a:srgbClr val="000000"/>
                          </a:highlight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</m:oMath>
                  </a14:m>
                  <a:r>
                    <a:rPr lang="en-US" sz="1800" i="1" kern="100" dirty="0">
                      <a:solidFill>
                        <a:srgbClr val="F8CF41"/>
                      </a:solidFill>
                      <a:effectLst/>
                      <a:highlight>
                        <a:srgbClr val="000000"/>
                      </a:highlight>
                      <a:latin typeface="Cambria Math" panose="020405030504060302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…</a:t>
                  </a:r>
                  <a:endParaRPr lang="ru-RU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7B140E-5F9F-2B58-261F-22722F60A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" y="1604269"/>
                  <a:ext cx="3183636" cy="395236"/>
                </a:xfrm>
                <a:prstGeom prst="rect">
                  <a:avLst/>
                </a:prstGeom>
                <a:blipFill>
                  <a:blip r:embed="rId3"/>
                  <a:stretch>
                    <a:fillRect t="-4615" b="-2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D4D5C0-DD0A-7440-07D9-74D93C3A626F}"/>
                    </a:ext>
                  </a:extLst>
                </p:cNvPr>
                <p:cNvSpPr txBox="1"/>
                <p:nvPr/>
              </p:nvSpPr>
              <p:spPr>
                <a:xfrm>
                  <a:off x="815340" y="1639697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kern="100" smtClean="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100" smtClean="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kern="100" smtClean="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1800" i="1" kern="100">
                                <a:solidFill>
                                  <a:srgbClr val="F8CF4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kern="100" smtClean="0">
                                <a:solidFill>
                                  <a:srgbClr val="F8CF4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100">
                                <a:solidFill>
                                  <a:srgbClr val="F8CF4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kern="100" smtClean="0">
                                <a:solidFill>
                                  <a:srgbClr val="F8CF4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D4D5C0-DD0A-7440-07D9-74D93C3A6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" y="1639697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1B751D-7A8F-7A7A-776B-1BBA97BFC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0" y="2636187"/>
            <a:ext cx="6870483" cy="19473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05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D4188-1FD7-04F0-8FDB-95BE4991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405765"/>
            <a:ext cx="119888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316895"/>
                </a:solidFill>
              </a:rPr>
              <a:t>Plan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 descr="Буфер обмена со сплошной заливкой">
            <a:extLst>
              <a:ext uri="{FF2B5EF4-FFF2-40B4-BE49-F238E27FC236}">
                <a16:creationId xmlns:a16="http://schemas.microsoft.com/office/drawing/2014/main" id="{23C7712A-FDA8-1BEC-D9E5-B263CB109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24981">
            <a:off x="10682239" y="28424"/>
            <a:ext cx="1600318" cy="16003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6548B-19D9-BB33-ACD2-52676D40FEA9}"/>
              </a:ext>
            </a:extLst>
          </p:cNvPr>
          <p:cNvSpPr txBox="1"/>
          <p:nvPr/>
        </p:nvSpPr>
        <p:spPr>
          <a:xfrm>
            <a:off x="792264" y="1818876"/>
            <a:ext cx="12067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8CF41"/>
                </a:solidFill>
              </a:rPr>
              <a:t>O </a:t>
            </a:r>
            <a:r>
              <a:rPr lang="en-US" sz="4000" dirty="0" err="1">
                <a:solidFill>
                  <a:srgbClr val="F8CF41"/>
                </a:solidFill>
              </a:rPr>
              <a:t>projekcie</a:t>
            </a:r>
            <a:r>
              <a:rPr lang="en-US" sz="4000" dirty="0">
                <a:solidFill>
                  <a:srgbClr val="F8CF41"/>
                </a:solidFill>
              </a:rPr>
              <a:t> (Co to jest?)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8CF41"/>
                </a:solidFill>
              </a:rPr>
              <a:t>Struktura</a:t>
            </a:r>
            <a:r>
              <a:rPr lang="en-US" sz="4000" dirty="0">
                <a:solidFill>
                  <a:srgbClr val="F8CF41"/>
                </a:solidFill>
              </a:rPr>
              <a:t> </a:t>
            </a:r>
            <a:r>
              <a:rPr lang="en-US" sz="4000" dirty="0" err="1">
                <a:solidFill>
                  <a:srgbClr val="F8CF41"/>
                </a:solidFill>
              </a:rPr>
              <a:t>projektu</a:t>
            </a:r>
            <a:r>
              <a:rPr lang="en-US" sz="4000" dirty="0">
                <a:solidFill>
                  <a:srgbClr val="F8CF41"/>
                </a:solidFill>
              </a:rPr>
              <a:t> (Jak to </a:t>
            </a:r>
            <a:r>
              <a:rPr lang="en-US" sz="4000" dirty="0" err="1">
                <a:solidFill>
                  <a:srgbClr val="F8CF41"/>
                </a:solidFill>
              </a:rPr>
              <a:t>robili</a:t>
            </a:r>
            <a:r>
              <a:rPr lang="pl-PL" sz="4000" dirty="0" err="1">
                <a:solidFill>
                  <a:srgbClr val="F8CF41"/>
                </a:solidFill>
              </a:rPr>
              <a:t>śmy</a:t>
            </a:r>
            <a:r>
              <a:rPr lang="en-US" sz="4000" dirty="0">
                <a:solidFill>
                  <a:srgbClr val="F8CF41"/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8CF41"/>
                </a:solidFill>
              </a:rPr>
              <a:t>Modele</a:t>
            </a:r>
            <a:r>
              <a:rPr lang="en-US" sz="4000" dirty="0">
                <a:solidFill>
                  <a:srgbClr val="F8CF41"/>
                </a:solidFill>
              </a:rPr>
              <a:t> (SLR, MLR, PR, SVR, ST, 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8CF41"/>
                </a:solidFill>
              </a:rPr>
              <a:t>Wnioski</a:t>
            </a:r>
            <a:r>
              <a:rPr lang="en-US" sz="4000" dirty="0">
                <a:solidFill>
                  <a:srgbClr val="F8CF41"/>
                </a:solidFill>
              </a:rPr>
              <a:t> (Co </a:t>
            </a:r>
            <a:r>
              <a:rPr lang="en-US" sz="4000" dirty="0" err="1">
                <a:solidFill>
                  <a:srgbClr val="F8CF41"/>
                </a:solidFill>
              </a:rPr>
              <a:t>zdecydowali</a:t>
            </a:r>
            <a:r>
              <a:rPr lang="pl-PL" sz="4000" dirty="0" err="1">
                <a:solidFill>
                  <a:srgbClr val="F8CF41"/>
                </a:solidFill>
              </a:rPr>
              <a:t>śmy</a:t>
            </a:r>
            <a:r>
              <a:rPr lang="en-US" sz="4000" dirty="0">
                <a:solidFill>
                  <a:srgbClr val="F8CF41"/>
                </a:solidFill>
              </a:rPr>
              <a:t>?)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035B9E-224F-E1D4-0B0B-5D24128D5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91304">
            <a:off x="9115141" y="4682131"/>
            <a:ext cx="3144054" cy="19415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DEA7F1-31D6-5D78-344D-1E820C979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01077">
            <a:off x="14306" y="4509302"/>
            <a:ext cx="2040638" cy="288371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C6F3EA-8F38-65F0-D3DC-D9246BF27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239" y="4745167"/>
            <a:ext cx="3395950" cy="22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69EC3-7D86-3093-DAFB-B51696F1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07" y="383791"/>
            <a:ext cx="11213123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Simple tree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3A793-878C-0DCB-FDE7-23A2ED87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11" y="2225879"/>
            <a:ext cx="5111524" cy="24062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BF54ED7-8E08-3921-D392-B494D56D075C}"/>
              </a:ext>
            </a:extLst>
          </p:cNvPr>
          <p:cNvSpPr txBox="1"/>
          <p:nvPr/>
        </p:nvSpPr>
        <p:spPr>
          <a:xfrm>
            <a:off x="3034357" y="5781000"/>
            <a:ext cx="198445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8CF41"/>
                </a:solidFill>
              </a:rPr>
              <a:t>Korz</a:t>
            </a:r>
            <a:r>
              <a:rPr lang="pl-PL" sz="4800" dirty="0">
                <a:solidFill>
                  <a:srgbClr val="F8CF41"/>
                </a:solidFill>
              </a:rPr>
              <a:t>eń</a:t>
            </a:r>
            <a:endParaRPr lang="ru-RU" sz="4800" dirty="0">
              <a:solidFill>
                <a:srgbClr val="F8CF4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76A20A-ECF0-FAC5-4538-DD754EBD495D}"/>
              </a:ext>
            </a:extLst>
          </p:cNvPr>
          <p:cNvSpPr txBox="1"/>
          <p:nvPr/>
        </p:nvSpPr>
        <p:spPr>
          <a:xfrm>
            <a:off x="3302778" y="4110313"/>
            <a:ext cx="1612044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l-PL" sz="4400" dirty="0">
                <a:solidFill>
                  <a:srgbClr val="316895"/>
                </a:solidFill>
              </a:rPr>
              <a:t>Węzły</a:t>
            </a:r>
            <a:endParaRPr lang="ru-RU" sz="4400" dirty="0">
              <a:solidFill>
                <a:srgbClr val="316895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E3AA5-6620-B376-00B5-070688091BFC}"/>
              </a:ext>
            </a:extLst>
          </p:cNvPr>
          <p:cNvSpPr txBox="1"/>
          <p:nvPr/>
        </p:nvSpPr>
        <p:spPr>
          <a:xfrm>
            <a:off x="3102085" y="2225879"/>
            <a:ext cx="181273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F8CF41"/>
                </a:solidFill>
              </a:rPr>
              <a:t>Liście</a:t>
            </a:r>
            <a:endParaRPr lang="ru-RU" sz="4400" dirty="0">
              <a:solidFill>
                <a:srgbClr val="F8CF41"/>
              </a:solidFill>
            </a:endParaRPr>
          </a:p>
        </p:txBody>
      </p:sp>
      <p:pic>
        <p:nvPicPr>
          <p:cNvPr id="48" name="Рисунок 47" descr="Дерево с корнями со сплошной заливкой">
            <a:extLst>
              <a:ext uri="{FF2B5EF4-FFF2-40B4-BE49-F238E27FC236}">
                <a16:creationId xmlns:a16="http://schemas.microsoft.com/office/drawing/2014/main" id="{9C2D1A95-3C25-16B8-A6AF-5AA9D8DB3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2225" y="2007014"/>
            <a:ext cx="4604983" cy="46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2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2975-B788-6EF4-1945-B46FF293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365125"/>
            <a:ext cx="11249628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Random forest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6F590E-00BC-40C9-62FB-6ABF3D1E2F9A}"/>
              </a:ext>
            </a:extLst>
          </p:cNvPr>
          <p:cNvSpPr/>
          <p:nvPr/>
        </p:nvSpPr>
        <p:spPr>
          <a:xfrm>
            <a:off x="622998" y="1879042"/>
            <a:ext cx="6390751" cy="4250453"/>
          </a:xfrm>
          <a:prstGeom prst="rect">
            <a:avLst/>
          </a:prstGeom>
          <a:noFill/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63F165-DD50-58F9-565A-0F6795A4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26" y="1594966"/>
            <a:ext cx="4733925" cy="3009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 descr="Дерево с корнями со сплошной заливкой">
            <a:extLst>
              <a:ext uri="{FF2B5EF4-FFF2-40B4-BE49-F238E27FC236}">
                <a16:creationId xmlns:a16="http://schemas.microsoft.com/office/drawing/2014/main" id="{4F6CF71D-FB2D-1062-45C5-92B442A2A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214" y="4425744"/>
            <a:ext cx="1085221" cy="1085221"/>
          </a:xfrm>
          <a:prstGeom prst="rect">
            <a:avLst/>
          </a:prstGeom>
        </p:spPr>
      </p:pic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1A7FA897-A754-9A8E-7CBE-59891076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506" y="2014695"/>
            <a:ext cx="1085221" cy="1085221"/>
          </a:xfrm>
          <a:prstGeom prst="rect">
            <a:avLst/>
          </a:prstGeom>
        </p:spPr>
      </p:pic>
      <p:pic>
        <p:nvPicPr>
          <p:cNvPr id="9" name="Рисунок 8" descr="Дерево с корнями со сплошной заливкой">
            <a:extLst>
              <a:ext uri="{FF2B5EF4-FFF2-40B4-BE49-F238E27FC236}">
                <a16:creationId xmlns:a16="http://schemas.microsoft.com/office/drawing/2014/main" id="{C5841C24-D24E-74EB-B949-C2161622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8219" y="2245249"/>
            <a:ext cx="1085221" cy="1085221"/>
          </a:xfrm>
          <a:prstGeom prst="rect">
            <a:avLst/>
          </a:prstGeom>
        </p:spPr>
      </p:pic>
      <p:pic>
        <p:nvPicPr>
          <p:cNvPr id="10" name="Рисунок 9" descr="Дерево с корнями со сплошной заливкой">
            <a:extLst>
              <a:ext uri="{FF2B5EF4-FFF2-40B4-BE49-F238E27FC236}">
                <a16:creationId xmlns:a16="http://schemas.microsoft.com/office/drawing/2014/main" id="{C64B8EED-67DC-495A-75DA-C093116C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241" y="3353189"/>
            <a:ext cx="1085221" cy="1085221"/>
          </a:xfrm>
          <a:prstGeom prst="rect">
            <a:avLst/>
          </a:prstGeom>
        </p:spPr>
      </p:pic>
      <p:pic>
        <p:nvPicPr>
          <p:cNvPr id="11" name="Рисунок 10" descr="Дерево с корнями со сплошной заливкой">
            <a:extLst>
              <a:ext uri="{FF2B5EF4-FFF2-40B4-BE49-F238E27FC236}">
                <a16:creationId xmlns:a16="http://schemas.microsoft.com/office/drawing/2014/main" id="{047DF316-0811-2E24-FC86-FD4A58792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854" y="3834598"/>
            <a:ext cx="1085221" cy="10852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7BA2B04-F796-7EDA-38FD-8AE18860D92D}"/>
              </a:ext>
            </a:extLst>
          </p:cNvPr>
          <p:cNvCxnSpPr/>
          <p:nvPr/>
        </p:nvCxnSpPr>
        <p:spPr>
          <a:xfrm>
            <a:off x="2572378" y="2833635"/>
            <a:ext cx="1225899" cy="45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42E546C-A49A-145C-0768-3460BEB81112}"/>
              </a:ext>
            </a:extLst>
          </p:cNvPr>
          <p:cNvCxnSpPr>
            <a:cxnSpLocks/>
          </p:cNvCxnSpPr>
          <p:nvPr/>
        </p:nvCxnSpPr>
        <p:spPr>
          <a:xfrm flipV="1">
            <a:off x="2555211" y="4020047"/>
            <a:ext cx="1032051" cy="300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38B24A0-40C8-B638-B270-C1CB9D9B6E87}"/>
              </a:ext>
            </a:extLst>
          </p:cNvPr>
          <p:cNvCxnSpPr>
            <a:cxnSpLocks/>
          </p:cNvCxnSpPr>
          <p:nvPr/>
        </p:nvCxnSpPr>
        <p:spPr>
          <a:xfrm flipV="1">
            <a:off x="1822727" y="4469933"/>
            <a:ext cx="1975550" cy="78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BDF56D6-3054-5B55-264E-3D89EE682016}"/>
              </a:ext>
            </a:extLst>
          </p:cNvPr>
          <p:cNvCxnSpPr>
            <a:cxnSpLocks/>
          </p:cNvCxnSpPr>
          <p:nvPr/>
        </p:nvCxnSpPr>
        <p:spPr>
          <a:xfrm>
            <a:off x="1429166" y="2667419"/>
            <a:ext cx="1976595" cy="83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209FA4-EF46-9F45-EF09-81399B9DE9AC}"/>
              </a:ext>
            </a:extLst>
          </p:cNvPr>
          <p:cNvCxnSpPr>
            <a:cxnSpLocks/>
          </p:cNvCxnSpPr>
          <p:nvPr/>
        </p:nvCxnSpPr>
        <p:spPr>
          <a:xfrm flipV="1">
            <a:off x="1533208" y="3821455"/>
            <a:ext cx="1950010" cy="13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13BEFFE-B5C9-989C-9FD7-8B259CB66D4D}"/>
              </a:ext>
            </a:extLst>
          </p:cNvPr>
          <p:cNvGrpSpPr/>
          <p:nvPr/>
        </p:nvGrpSpPr>
        <p:grpSpPr>
          <a:xfrm>
            <a:off x="1765180" y="3358853"/>
            <a:ext cx="5414785" cy="1185166"/>
            <a:chOff x="1881346" y="3353189"/>
            <a:chExt cx="6094324" cy="121605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FBCC42AD-614B-6BD0-6FC1-2FAF7C1C4569}"/>
                </a:ext>
              </a:extLst>
            </p:cNvPr>
            <p:cNvSpPr/>
            <p:nvPr/>
          </p:nvSpPr>
          <p:spPr>
            <a:xfrm>
              <a:off x="3674094" y="3353189"/>
              <a:ext cx="2582408" cy="1216052"/>
            </a:xfrm>
            <a:prstGeom prst="rect">
              <a:avLst/>
            </a:prstGeom>
            <a:noFill/>
            <a:ln>
              <a:solidFill>
                <a:srgbClr val="F8CF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16895"/>
                  </a:solidFill>
                </a:rPr>
                <a:t>Random forest</a:t>
              </a:r>
            </a:p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F2878A6-4FD4-9F35-CEC1-F3509AE9D238}"/>
                    </a:ext>
                  </a:extLst>
                </p:cNvPr>
                <p:cNvSpPr txBox="1"/>
                <p:nvPr/>
              </p:nvSpPr>
              <p:spPr>
                <a:xfrm>
                  <a:off x="1881346" y="3973757"/>
                  <a:ext cx="6094324" cy="5954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ru-RU" i="1" kern="100" smtClean="0">
                                <a:solidFill>
                                  <a:srgbClr val="F8CF41"/>
                                </a:solidFill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i="1" kern="100">
                                <a:solidFill>
                                  <a:srgbClr val="F8CF41"/>
                                </a:solidFill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1800" i="1" kern="100">
                            <a:solidFill>
                              <a:srgbClr val="F8CF41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… </m:t>
                            </m:r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rgbClr val="F8CF41"/>
                                    </a:solidFill>
                                    <a:effectLst/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kern="100">
                                <a:solidFill>
                                  <a:srgbClr val="F8CF41"/>
                                </a:solidFill>
                                <a:effectLst/>
                                <a:highlight>
                                  <a:srgbClr val="000000"/>
                                </a:highlight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F2878A6-4FD4-9F35-CEC1-F3509AE9D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346" y="3973757"/>
                  <a:ext cx="6094324" cy="595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D5A5A487-5D00-F64B-AA3F-6648E7CC1834}"/>
              </a:ext>
            </a:extLst>
          </p:cNvPr>
          <p:cNvSpPr/>
          <p:nvPr/>
        </p:nvSpPr>
        <p:spPr>
          <a:xfrm>
            <a:off x="5729947" y="3835267"/>
            <a:ext cx="755904" cy="424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5600EF-9FE9-2580-43AB-1CBDB38FC00F}"/>
                  </a:ext>
                </a:extLst>
              </p:cNvPr>
              <p:cNvSpPr txBox="1"/>
              <p:nvPr/>
            </p:nvSpPr>
            <p:spPr>
              <a:xfrm>
                <a:off x="6472567" y="3913511"/>
                <a:ext cx="419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 smtClean="0">
                              <a:solidFill>
                                <a:srgbClr val="F8CF4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solidFill>
                                <a:srgbClr val="F8CF4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ru-RU" dirty="0">
                  <a:solidFill>
                    <a:srgbClr val="F8CF4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5600EF-9FE9-2580-43AB-1CBDB38F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67" y="3913511"/>
                <a:ext cx="4191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8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8C6EA-E1D7-3E99-55DA-C318E88C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>
                <a:solidFill>
                  <a:srgbClr val="316895"/>
                </a:solidFill>
              </a:rPr>
              <a:t>Support vector regression</a:t>
            </a:r>
            <a:endParaRPr lang="ru-RU" dirty="0">
              <a:solidFill>
                <a:srgbClr val="316895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886AF04-9D99-26B6-50F3-27DCC9B62C7E}"/>
              </a:ext>
            </a:extLst>
          </p:cNvPr>
          <p:cNvCxnSpPr>
            <a:cxnSpLocks/>
          </p:cNvCxnSpPr>
          <p:nvPr/>
        </p:nvCxnSpPr>
        <p:spPr>
          <a:xfrm>
            <a:off x="671332" y="5905982"/>
            <a:ext cx="52317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05E6BC7-9564-FED7-4984-1B058DE4736E}"/>
              </a:ext>
            </a:extLst>
          </p:cNvPr>
          <p:cNvCxnSpPr>
            <a:cxnSpLocks/>
          </p:cNvCxnSpPr>
          <p:nvPr/>
        </p:nvCxnSpPr>
        <p:spPr>
          <a:xfrm flipV="1">
            <a:off x="823732" y="1690688"/>
            <a:ext cx="0" cy="436769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id="{2AC27AFB-1B7A-B565-72F0-01233DB9D5E3}"/>
              </a:ext>
            </a:extLst>
          </p:cNvPr>
          <p:cNvSpPr/>
          <p:nvPr/>
        </p:nvSpPr>
        <p:spPr>
          <a:xfrm rot="20423529">
            <a:off x="1088020" y="2025572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нак ''плюс'' 10">
            <a:extLst>
              <a:ext uri="{FF2B5EF4-FFF2-40B4-BE49-F238E27FC236}">
                <a16:creationId xmlns:a16="http://schemas.microsoft.com/office/drawing/2014/main" id="{EAAF58F4-48DA-ADC5-ECC0-296FE3B5FEAA}"/>
              </a:ext>
            </a:extLst>
          </p:cNvPr>
          <p:cNvSpPr/>
          <p:nvPr/>
        </p:nvSpPr>
        <p:spPr>
          <a:xfrm rot="20423529">
            <a:off x="1565361" y="1801646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27667D71-1D22-FBE6-014D-8308A2D200F8}"/>
              </a:ext>
            </a:extLst>
          </p:cNvPr>
          <p:cNvSpPr/>
          <p:nvPr/>
        </p:nvSpPr>
        <p:spPr>
          <a:xfrm rot="20423529">
            <a:off x="1220279" y="2489000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D846BEE8-2B01-32D2-AAAC-C1A235AC4F48}"/>
              </a:ext>
            </a:extLst>
          </p:cNvPr>
          <p:cNvSpPr/>
          <p:nvPr/>
        </p:nvSpPr>
        <p:spPr>
          <a:xfrm rot="20423529">
            <a:off x="1088021" y="3062497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9BD773E5-E8F5-BB39-9CEB-8286765E9735}"/>
              </a:ext>
            </a:extLst>
          </p:cNvPr>
          <p:cNvSpPr/>
          <p:nvPr/>
        </p:nvSpPr>
        <p:spPr>
          <a:xfrm rot="20423529">
            <a:off x="1873168" y="2221523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FA51AB2F-5F5E-EE7A-FC91-8190DFDAF768}"/>
              </a:ext>
            </a:extLst>
          </p:cNvPr>
          <p:cNvSpPr/>
          <p:nvPr/>
        </p:nvSpPr>
        <p:spPr>
          <a:xfrm rot="20423529">
            <a:off x="1846163" y="2819786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86A7DC37-350B-4285-9D8D-76FEA47D6218}"/>
              </a:ext>
            </a:extLst>
          </p:cNvPr>
          <p:cNvSpPr/>
          <p:nvPr/>
        </p:nvSpPr>
        <p:spPr>
          <a:xfrm rot="20423529">
            <a:off x="960469" y="3814564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''плюс'' 16">
            <a:extLst>
              <a:ext uri="{FF2B5EF4-FFF2-40B4-BE49-F238E27FC236}">
                <a16:creationId xmlns:a16="http://schemas.microsoft.com/office/drawing/2014/main" id="{AB9F7AA5-CAC6-0AFF-2778-FAD5E6D4C256}"/>
              </a:ext>
            </a:extLst>
          </p:cNvPr>
          <p:cNvSpPr/>
          <p:nvPr/>
        </p:nvSpPr>
        <p:spPr>
          <a:xfrm rot="20423529">
            <a:off x="1866651" y="3113622"/>
            <a:ext cx="821803" cy="928866"/>
          </a:xfrm>
          <a:prstGeom prst="mathPlus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51AB885-40F0-2771-DD73-337BD2652BA7}"/>
              </a:ext>
            </a:extLst>
          </p:cNvPr>
          <p:cNvCxnSpPr/>
          <p:nvPr/>
        </p:nvCxnSpPr>
        <p:spPr>
          <a:xfrm flipV="1">
            <a:off x="347126" y="1925149"/>
            <a:ext cx="4344131" cy="352794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4E37FEA-6011-5A63-1AB4-33DAEE42F693}"/>
              </a:ext>
            </a:extLst>
          </p:cNvPr>
          <p:cNvSpPr/>
          <p:nvPr/>
        </p:nvSpPr>
        <p:spPr>
          <a:xfrm>
            <a:off x="3783241" y="3362280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3A2E2CD-C607-C10F-6ED8-8C5BD961D9C4}"/>
              </a:ext>
            </a:extLst>
          </p:cNvPr>
          <p:cNvSpPr/>
          <p:nvPr/>
        </p:nvSpPr>
        <p:spPr>
          <a:xfrm>
            <a:off x="4318422" y="3906706"/>
            <a:ext cx="620152" cy="607543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BA3556E-C4E7-25A5-DBF3-6DA840D56084}"/>
              </a:ext>
            </a:extLst>
          </p:cNvPr>
          <p:cNvSpPr/>
          <p:nvPr/>
        </p:nvSpPr>
        <p:spPr>
          <a:xfrm>
            <a:off x="3248060" y="3574600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E46B5BC-08B0-0917-DA96-9442E037BEE9}"/>
              </a:ext>
            </a:extLst>
          </p:cNvPr>
          <p:cNvSpPr/>
          <p:nvPr/>
        </p:nvSpPr>
        <p:spPr>
          <a:xfrm>
            <a:off x="3747871" y="3889397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79A7E7F-2685-F03A-3736-2E40D370B858}"/>
              </a:ext>
            </a:extLst>
          </p:cNvPr>
          <p:cNvSpPr/>
          <p:nvPr/>
        </p:nvSpPr>
        <p:spPr>
          <a:xfrm>
            <a:off x="3158756" y="4008864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59392A3-3B64-BFC8-7144-D20D7E7207C9}"/>
              </a:ext>
            </a:extLst>
          </p:cNvPr>
          <p:cNvSpPr/>
          <p:nvPr/>
        </p:nvSpPr>
        <p:spPr>
          <a:xfrm>
            <a:off x="4005516" y="4321210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B1D03B4-4D23-2967-B2CD-34F1E1245F03}"/>
              </a:ext>
            </a:extLst>
          </p:cNvPr>
          <p:cNvSpPr/>
          <p:nvPr/>
        </p:nvSpPr>
        <p:spPr>
          <a:xfrm>
            <a:off x="3534252" y="4473690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E818B3B-D495-600B-6B88-F59D8FB662E5}"/>
              </a:ext>
            </a:extLst>
          </p:cNvPr>
          <p:cNvSpPr/>
          <p:nvPr/>
        </p:nvSpPr>
        <p:spPr>
          <a:xfrm>
            <a:off x="2806070" y="4395403"/>
            <a:ext cx="620152" cy="624852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3C49292-4D8D-8D3F-B5FA-61C9735F1B6B}"/>
              </a:ext>
            </a:extLst>
          </p:cNvPr>
          <p:cNvSpPr/>
          <p:nvPr/>
        </p:nvSpPr>
        <p:spPr>
          <a:xfrm>
            <a:off x="2916995" y="4845547"/>
            <a:ext cx="620152" cy="607543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6E0D7150-CC72-3638-AFD1-851EED0DEBD5}"/>
              </a:ext>
            </a:extLst>
          </p:cNvPr>
          <p:cNvSpPr/>
          <p:nvPr/>
        </p:nvSpPr>
        <p:spPr>
          <a:xfrm>
            <a:off x="4354645" y="3211797"/>
            <a:ext cx="620152" cy="607543"/>
          </a:xfrm>
          <a:prstGeom prst="ellipse">
            <a:avLst/>
          </a:prstGeom>
          <a:solidFill>
            <a:srgbClr val="316895"/>
          </a:solidFill>
          <a:ln>
            <a:solidFill>
              <a:srgbClr val="3168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D29CCB0-D786-83E1-69DD-B9E6F6AC0144}"/>
              </a:ext>
            </a:extLst>
          </p:cNvPr>
          <p:cNvCxnSpPr/>
          <p:nvPr/>
        </p:nvCxnSpPr>
        <p:spPr>
          <a:xfrm flipV="1">
            <a:off x="654933" y="2266079"/>
            <a:ext cx="4344131" cy="352794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7A18D87-0135-6BCA-E692-00A933844F71}"/>
              </a:ext>
            </a:extLst>
          </p:cNvPr>
          <p:cNvCxnSpPr/>
          <p:nvPr/>
        </p:nvCxnSpPr>
        <p:spPr>
          <a:xfrm flipV="1">
            <a:off x="526692" y="2095614"/>
            <a:ext cx="4344131" cy="3527941"/>
          </a:xfrm>
          <a:prstGeom prst="line">
            <a:avLst/>
          </a:prstGeom>
          <a:ln>
            <a:solidFill>
              <a:srgbClr val="F8CF4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C0D1761-3ADB-DC4A-BC1F-BA5A14C0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64" y="1459140"/>
            <a:ext cx="6336647" cy="24153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3772315-C2EA-B484-DF2C-3D3E4208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78" y="4257846"/>
            <a:ext cx="6246706" cy="2751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05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DE565-0D6F-42A2-B10F-1A5ABF0E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056" y="2910400"/>
            <a:ext cx="7883887" cy="1731680"/>
          </a:xfrm>
        </p:spPr>
        <p:txBody>
          <a:bodyPr>
            <a:noAutofit/>
          </a:bodyPr>
          <a:lstStyle/>
          <a:p>
            <a:r>
              <a:rPr lang="en-US" sz="18200" dirty="0" err="1">
                <a:solidFill>
                  <a:srgbClr val="316895"/>
                </a:solidFill>
              </a:rPr>
              <a:t>Wnioski</a:t>
            </a:r>
            <a:endParaRPr lang="ru-RU" sz="7200" dirty="0">
              <a:solidFill>
                <a:srgbClr val="3168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8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4CB0B-D015-6EFB-5998-FF587E34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379"/>
            <a:ext cx="10515600" cy="2852737"/>
          </a:xfrm>
          <a:noFill/>
        </p:spPr>
        <p:txBody>
          <a:bodyPr>
            <a:noAutofit/>
          </a:bodyPr>
          <a:lstStyle/>
          <a:p>
            <a:r>
              <a:rPr lang="en-US" sz="15000" dirty="0" err="1">
                <a:solidFill>
                  <a:srgbClr val="316895"/>
                </a:solidFill>
              </a:rPr>
              <a:t>Dzi</a:t>
            </a:r>
            <a:r>
              <a:rPr lang="pl-PL" sz="15000" dirty="0" err="1">
                <a:solidFill>
                  <a:srgbClr val="316895"/>
                </a:solidFill>
              </a:rPr>
              <a:t>ękujemy</a:t>
            </a:r>
            <a:r>
              <a:rPr lang="pl-PL" sz="15000" dirty="0">
                <a:solidFill>
                  <a:srgbClr val="316895"/>
                </a:solidFill>
              </a:rPr>
              <a:t> </a:t>
            </a:r>
            <a:r>
              <a:rPr lang="pl-PL" sz="15000" dirty="0">
                <a:solidFill>
                  <a:srgbClr val="F8CF41"/>
                </a:solidFill>
              </a:rPr>
              <a:t>za uwagę!</a:t>
            </a:r>
            <a:endParaRPr lang="ru-RU" sz="15000" dirty="0">
              <a:solidFill>
                <a:srgbClr val="F8C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8F44-B401-D4A8-FFBE-A7052EFC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4" y="324932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316895"/>
                </a:solidFill>
              </a:rPr>
              <a:t>Etapy naszej pracy.  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5A8D6681-9614-9208-AFE4-12D108CEA305}"/>
              </a:ext>
            </a:extLst>
          </p:cNvPr>
          <p:cNvSpPr/>
          <p:nvPr/>
        </p:nvSpPr>
        <p:spPr>
          <a:xfrm>
            <a:off x="385605" y="1838847"/>
            <a:ext cx="11420789" cy="4383925"/>
          </a:xfrm>
          <a:prstGeom prst="rightArrow">
            <a:avLst/>
          </a:prstGeom>
          <a:solidFill>
            <a:srgbClr val="F8CF41"/>
          </a:solidFill>
          <a:ln>
            <a:solidFill>
              <a:srgbClr val="F8C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1BBB48-AF74-4F03-6E38-F2A4A78F3DB9}"/>
              </a:ext>
            </a:extLst>
          </p:cNvPr>
          <p:cNvSpPr/>
          <p:nvPr/>
        </p:nvSpPr>
        <p:spPr>
          <a:xfrm>
            <a:off x="505767" y="3134125"/>
            <a:ext cx="1959429" cy="179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8CF41"/>
                </a:solidFill>
              </a:rPr>
              <a:t>Zbieranie</a:t>
            </a:r>
            <a:r>
              <a:rPr lang="pl-PL" dirty="0">
                <a:solidFill>
                  <a:srgbClr val="F8CF41"/>
                </a:solidFill>
              </a:rPr>
              <a:t> danych 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0C5891-55EA-21EA-F303-7BCF56831E6F}"/>
              </a:ext>
            </a:extLst>
          </p:cNvPr>
          <p:cNvSpPr/>
          <p:nvPr/>
        </p:nvSpPr>
        <p:spPr>
          <a:xfrm>
            <a:off x="2705519" y="3159876"/>
            <a:ext cx="1959429" cy="179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8CF41"/>
                </a:solidFill>
              </a:rPr>
              <a:t>Eksport</a:t>
            </a:r>
            <a:r>
              <a:rPr lang="en-US" dirty="0">
                <a:solidFill>
                  <a:srgbClr val="F8CF41"/>
                </a:solidFill>
              </a:rPr>
              <a:t> </a:t>
            </a:r>
            <a:r>
              <a:rPr lang="en-US" dirty="0" err="1">
                <a:solidFill>
                  <a:srgbClr val="F8CF41"/>
                </a:solidFill>
              </a:rPr>
              <a:t>danych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E71CE0-E0FA-235B-1A52-F37CEC044F7A}"/>
              </a:ext>
            </a:extLst>
          </p:cNvPr>
          <p:cNvSpPr/>
          <p:nvPr/>
        </p:nvSpPr>
        <p:spPr>
          <a:xfrm>
            <a:off x="4905271" y="3185788"/>
            <a:ext cx="1959429" cy="179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8CF41"/>
                </a:solidFill>
              </a:rPr>
              <a:t>Przetwarzenia</a:t>
            </a:r>
            <a:r>
              <a:rPr lang="en-US" dirty="0">
                <a:solidFill>
                  <a:srgbClr val="F8CF41"/>
                </a:solidFill>
              </a:rPr>
              <a:t> </a:t>
            </a:r>
            <a:r>
              <a:rPr lang="en-US" dirty="0" err="1">
                <a:solidFill>
                  <a:srgbClr val="F8CF41"/>
                </a:solidFill>
              </a:rPr>
              <a:t>danych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B129446-CFDD-BE26-35DE-AFAA023748FF}"/>
              </a:ext>
            </a:extLst>
          </p:cNvPr>
          <p:cNvSpPr/>
          <p:nvPr/>
        </p:nvSpPr>
        <p:spPr>
          <a:xfrm>
            <a:off x="7105023" y="3185788"/>
            <a:ext cx="1959429" cy="179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8CF41"/>
                </a:solidFill>
              </a:rPr>
              <a:t>Algorytmy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1B4433-E720-EA21-0339-A024CCE4F7B8}"/>
              </a:ext>
            </a:extLst>
          </p:cNvPr>
          <p:cNvSpPr/>
          <p:nvPr/>
        </p:nvSpPr>
        <p:spPr>
          <a:xfrm>
            <a:off x="9304775" y="3185788"/>
            <a:ext cx="1959429" cy="179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F8CF41"/>
                </a:solidFill>
              </a:rPr>
              <a:t>Wnioski</a:t>
            </a:r>
            <a:endParaRPr lang="ru-RU" dirty="0">
              <a:solidFill>
                <a:srgbClr val="F8CF4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F90FD29-014C-7824-CEBC-D1D9CBD4788A}"/>
              </a:ext>
            </a:extLst>
          </p:cNvPr>
          <p:cNvSpPr/>
          <p:nvPr/>
        </p:nvSpPr>
        <p:spPr>
          <a:xfrm>
            <a:off x="265445" y="2672862"/>
            <a:ext cx="4501628" cy="2917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5CAA9-AC21-DC7D-682F-9BBCE08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en-US" sz="7200" dirty="0" err="1">
                <a:solidFill>
                  <a:srgbClr val="316895"/>
                </a:solidFill>
              </a:rPr>
              <a:t>Zbieranie</a:t>
            </a:r>
            <a:r>
              <a:rPr lang="en-US" sz="7200" dirty="0">
                <a:solidFill>
                  <a:srgbClr val="316895"/>
                </a:solidFill>
              </a:rPr>
              <a:t> 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3B3E5-88F2-C8A6-B465-54417D53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l-PL" sz="7200" dirty="0">
                <a:solidFill>
                  <a:srgbClr val="F8CF41"/>
                </a:solidFill>
              </a:rPr>
              <a:t>danych</a:t>
            </a:r>
            <a:endParaRPr lang="ru-RU" sz="6000" dirty="0">
              <a:solidFill>
                <a:srgbClr val="F8CF41"/>
              </a:solidFill>
            </a:endParaRPr>
          </a:p>
        </p:txBody>
      </p:sp>
      <p:pic>
        <p:nvPicPr>
          <p:cNvPr id="10" name="Рисунок 9" descr="Изображение выглядит как графическая вставка, символ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BA6F22F-A86D-BB0E-F75A-797FE6F5B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2184">
            <a:off x="76042" y="-172556"/>
            <a:ext cx="1341438" cy="2010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круг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A7D6BCC-34A2-5404-B706-A4D2C7D3B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6" y="5072702"/>
            <a:ext cx="1455967" cy="1455967"/>
          </a:xfrm>
          <a:prstGeom prst="rect">
            <a:avLst/>
          </a:prstGeom>
        </p:spPr>
      </p:pic>
      <p:pic>
        <p:nvPicPr>
          <p:cNvPr id="15" name="Объект 4">
            <a:extLst>
              <a:ext uri="{FF2B5EF4-FFF2-40B4-BE49-F238E27FC236}">
                <a16:creationId xmlns:a16="http://schemas.microsoft.com/office/drawing/2014/main" id="{7CF41AF3-1CDF-EA98-8A2A-355A07EBF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88">
            <a:off x="9975996" y="2588660"/>
            <a:ext cx="1958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25C8-BA65-D30D-CB15-5FF2717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365125"/>
            <a:ext cx="11193026" cy="1325563"/>
          </a:xfrm>
        </p:spPr>
        <p:txBody>
          <a:bodyPr/>
          <a:lstStyle/>
          <a:p>
            <a:r>
              <a:rPr lang="en-US" dirty="0" err="1">
                <a:solidFill>
                  <a:srgbClr val="316895"/>
                </a:solidFill>
              </a:rPr>
              <a:t>Zbieranie</a:t>
            </a:r>
            <a:r>
              <a:rPr lang="en-US" dirty="0">
                <a:solidFill>
                  <a:srgbClr val="316895"/>
                </a:solidFill>
              </a:rPr>
              <a:t> </a:t>
            </a:r>
            <a:r>
              <a:rPr lang="en-US" dirty="0" err="1">
                <a:solidFill>
                  <a:srgbClr val="316895"/>
                </a:solidFill>
              </a:rPr>
              <a:t>danych</a:t>
            </a:r>
            <a:r>
              <a:rPr lang="en-US" dirty="0">
                <a:solidFill>
                  <a:srgbClr val="316895"/>
                </a:solidFill>
              </a:rPr>
              <a:t> </a:t>
            </a:r>
            <a:r>
              <a:rPr lang="en-US" dirty="0" err="1">
                <a:solidFill>
                  <a:srgbClr val="316895"/>
                </a:solidFill>
              </a:rPr>
              <a:t>treningu</a:t>
            </a:r>
            <a:r>
              <a:rPr lang="en-US" dirty="0">
                <a:solidFill>
                  <a:srgbClr val="316895"/>
                </a:solidFill>
              </a:rPr>
              <a:t>.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EC227A-B805-B9FE-1E4C-AB2DE92A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64" y="1690688"/>
            <a:ext cx="19581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74593-91AF-707E-23E3-A5A41EB7EF46}"/>
              </a:ext>
            </a:extLst>
          </p:cNvPr>
          <p:cNvSpPr txBox="1"/>
          <p:nvPr/>
        </p:nvSpPr>
        <p:spPr>
          <a:xfrm>
            <a:off x="5116036" y="1634174"/>
            <a:ext cx="4991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8CF41"/>
                </a:solidFill>
              </a:rPr>
              <a:t>Trasa</a:t>
            </a:r>
            <a:r>
              <a:rPr lang="en-US" sz="4000" dirty="0">
                <a:solidFill>
                  <a:srgbClr val="F8CF41"/>
                </a:solidFill>
              </a:rPr>
              <a:t> –  Las </a:t>
            </a:r>
            <a:r>
              <a:rPr lang="en-US" sz="4000" dirty="0" err="1">
                <a:solidFill>
                  <a:srgbClr val="F8CF41"/>
                </a:solidFill>
              </a:rPr>
              <a:t>Kabacki</a:t>
            </a:r>
            <a:r>
              <a:rPr lang="en-US" sz="4000" dirty="0">
                <a:solidFill>
                  <a:srgbClr val="F8CF4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rgbClr val="F8CF41"/>
                </a:solidFill>
              </a:rPr>
              <a:t>max długość 10 km</a:t>
            </a:r>
            <a:r>
              <a:rPr lang="en-US" sz="4000" dirty="0">
                <a:solidFill>
                  <a:srgbClr val="F8CF4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8CF41"/>
                </a:solidFill>
              </a:rPr>
              <a:t>min d</a:t>
            </a:r>
            <a:r>
              <a:rPr lang="pl-PL" sz="4000" dirty="0" err="1">
                <a:solidFill>
                  <a:srgbClr val="F8CF41"/>
                </a:solidFill>
              </a:rPr>
              <a:t>ługość</a:t>
            </a:r>
            <a:r>
              <a:rPr lang="pl-PL" sz="4000" dirty="0">
                <a:solidFill>
                  <a:srgbClr val="F8CF41"/>
                </a:solidFill>
              </a:rPr>
              <a:t> 5 km</a:t>
            </a:r>
            <a:r>
              <a:rPr lang="en-US" sz="4000" dirty="0">
                <a:solidFill>
                  <a:srgbClr val="F8CF4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8CF4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A6D07C-5832-1F61-A461-E612B8AA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61" y="1674496"/>
            <a:ext cx="1958102" cy="435133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круг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D4E5EF5-145F-4B53-09FD-5214AF6F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38" y="4303255"/>
            <a:ext cx="1455967" cy="1455967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асы, Электронное устройство, электроника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11C60477-3A11-51D4-EC89-D66B4732E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9" y="4303254"/>
            <a:ext cx="1458885" cy="1455968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9DB7D1E9-B862-8170-C004-C3E04746D6B9}"/>
              </a:ext>
            </a:extLst>
          </p:cNvPr>
          <p:cNvSpPr/>
          <p:nvPr/>
        </p:nvSpPr>
        <p:spPr>
          <a:xfrm>
            <a:off x="6247325" y="4593974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199BE-AB8A-D528-6601-1B626C0B404A}"/>
              </a:ext>
            </a:extLst>
          </p:cNvPr>
          <p:cNvSpPr txBox="1"/>
          <p:nvPr/>
        </p:nvSpPr>
        <p:spPr>
          <a:xfrm>
            <a:off x="6737982" y="586527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E8EAED"/>
                </a:highlight>
                <a:latin typeface="Google Sans"/>
              </a:rPr>
              <a:t>Mi Fitness (Xiaomi Wear)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FF6F4D39-C6C9-20FE-951F-6301A1B5C996}"/>
              </a:ext>
            </a:extLst>
          </p:cNvPr>
          <p:cNvSpPr/>
          <p:nvPr/>
        </p:nvSpPr>
        <p:spPr>
          <a:xfrm>
            <a:off x="8831287" y="4593974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4B30E7A-851C-2C33-2988-B75DDD27B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340" y="4593974"/>
            <a:ext cx="2094795" cy="10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5CAA9-AC21-DC7D-682F-9BBCE08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pl-PL" sz="7200" dirty="0">
                <a:solidFill>
                  <a:srgbClr val="316895"/>
                </a:solidFill>
              </a:rPr>
              <a:t>Eksportowania</a:t>
            </a:r>
            <a:r>
              <a:rPr lang="en-US" sz="7200" dirty="0">
                <a:solidFill>
                  <a:srgbClr val="316895"/>
                </a:solidFill>
              </a:rPr>
              <a:t> 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3B3E5-88F2-C8A6-B465-54417D53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l-PL" sz="7200" dirty="0">
                <a:solidFill>
                  <a:srgbClr val="F8CF41"/>
                </a:solidFill>
              </a:rPr>
              <a:t>danych</a:t>
            </a:r>
            <a:endParaRPr lang="ru-RU" sz="6000" dirty="0">
              <a:solidFill>
                <a:srgbClr val="F8CF41"/>
              </a:solidFill>
            </a:endParaRPr>
          </a:p>
        </p:txBody>
      </p:sp>
      <p:pic>
        <p:nvPicPr>
          <p:cNvPr id="10" name="Рисунок 9" descr="Изображение выглядит как графическая вставка, символ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BA6F22F-A86D-BB0E-F75A-797FE6F5B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2184">
            <a:off x="167481" y="-172554"/>
            <a:ext cx="1341438" cy="2010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круг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A7D6BCC-34A2-5404-B706-A4D2C7D3B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16" y="104462"/>
            <a:ext cx="1455967" cy="1455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4A42D-B660-885A-E18A-38775021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5018">
            <a:off x="-584818" y="4659288"/>
            <a:ext cx="5079774" cy="25604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A8D5A0-0C97-DE24-3718-7C4951A42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40753">
            <a:off x="7883759" y="4839820"/>
            <a:ext cx="4178486" cy="1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25C8-BA65-D30D-CB15-5FF2717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345670"/>
            <a:ext cx="11203075" cy="1325563"/>
          </a:xfrm>
        </p:spPr>
        <p:txBody>
          <a:bodyPr/>
          <a:lstStyle/>
          <a:p>
            <a:r>
              <a:rPr lang="pl-PL" dirty="0">
                <a:solidFill>
                  <a:srgbClr val="316895"/>
                </a:solidFill>
              </a:rPr>
              <a:t>Eksportowania danych i ich przetwarzania </a:t>
            </a:r>
            <a:endParaRPr lang="ru-RU" dirty="0">
              <a:solidFill>
                <a:srgbClr val="316895"/>
              </a:solidFill>
            </a:endParaRPr>
          </a:p>
        </p:txBody>
      </p:sp>
      <p:pic>
        <p:nvPicPr>
          <p:cNvPr id="29" name="Объект 28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19FF140A-98ED-E084-23F0-B85D0A989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5" y="4278412"/>
            <a:ext cx="5792875" cy="24046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CE5C203-4D7D-19AF-3E75-2F7314B3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2321784"/>
            <a:ext cx="4178486" cy="151075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4E971496-262E-13E9-F825-FA42B4E40B3C}"/>
              </a:ext>
            </a:extLst>
          </p:cNvPr>
          <p:cNvSpPr/>
          <p:nvPr/>
        </p:nvSpPr>
        <p:spPr>
          <a:xfrm>
            <a:off x="6096000" y="3253302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1A5BB5-1606-171D-F028-46211049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801" y="2619378"/>
            <a:ext cx="4518474" cy="24263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217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25C8-BA65-D30D-CB15-5FF2717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365125"/>
            <a:ext cx="11203075" cy="1325563"/>
          </a:xfrm>
        </p:spPr>
        <p:txBody>
          <a:bodyPr/>
          <a:lstStyle/>
          <a:p>
            <a:r>
              <a:rPr lang="pl-PL" dirty="0">
                <a:solidFill>
                  <a:srgbClr val="316895"/>
                </a:solidFill>
              </a:rPr>
              <a:t>Eksportowania danych</a:t>
            </a:r>
            <a:r>
              <a:rPr lang="en-US" dirty="0">
                <a:solidFill>
                  <a:srgbClr val="316895"/>
                </a:solidFill>
              </a:rPr>
              <a:t>.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4E971496-262E-13E9-F825-FA42B4E40B3C}"/>
              </a:ext>
            </a:extLst>
          </p:cNvPr>
          <p:cNvSpPr/>
          <p:nvPr/>
        </p:nvSpPr>
        <p:spPr>
          <a:xfrm>
            <a:off x="6096000" y="3253302"/>
            <a:ext cx="981771" cy="874528"/>
          </a:xfrm>
          <a:prstGeom prst="rightArrow">
            <a:avLst/>
          </a:prstGeom>
          <a:solidFill>
            <a:srgbClr val="3168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 descr="Изображение выглядит как круг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B686C2-7BFF-ED20-3430-1904F5C9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" y="2254055"/>
            <a:ext cx="1455967" cy="1455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5403D-C9DF-2F15-EF16-C35FA84C150F}"/>
              </a:ext>
            </a:extLst>
          </p:cNvPr>
          <p:cNvSpPr txBox="1"/>
          <p:nvPr/>
        </p:nvSpPr>
        <p:spPr>
          <a:xfrm>
            <a:off x="303125" y="3656482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E8EAED"/>
                </a:highlight>
                <a:latin typeface="Google Sans"/>
              </a:rPr>
              <a:t>Mi Fitness (Xiaomi Wear)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E9A8EF-816C-A9BE-D575-3AE1034B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2" y="4647562"/>
            <a:ext cx="5567680" cy="15804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83063E-48E0-9C90-11CA-C3FF16B16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002" y="2789057"/>
            <a:ext cx="4474149" cy="24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5CAA9-AC21-DC7D-682F-9BBCE080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en-US" sz="7200" dirty="0" err="1">
                <a:solidFill>
                  <a:srgbClr val="316895"/>
                </a:solidFill>
              </a:rPr>
              <a:t>Przetwarzania</a:t>
            </a:r>
            <a:r>
              <a:rPr lang="en-US" sz="7200" dirty="0">
                <a:solidFill>
                  <a:srgbClr val="316895"/>
                </a:solidFill>
              </a:rPr>
              <a:t> </a:t>
            </a:r>
            <a:endParaRPr lang="ru-RU" dirty="0">
              <a:solidFill>
                <a:srgbClr val="316895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3B3E5-88F2-C8A6-B465-54417D53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l-PL" sz="7200" dirty="0">
                <a:solidFill>
                  <a:srgbClr val="F8CF41"/>
                </a:solidFill>
              </a:rPr>
              <a:t>danych</a:t>
            </a:r>
            <a:endParaRPr lang="ru-RU" sz="6000" dirty="0">
              <a:solidFill>
                <a:srgbClr val="F8CF4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62469C0-6286-F126-F056-E0AE22155BC5}"/>
                  </a:ext>
                </a:extLst>
              </p:cNvPr>
              <p:cNvSpPr/>
              <p:nvPr/>
            </p:nvSpPr>
            <p:spPr>
              <a:xfrm rot="21070501">
                <a:off x="7109114" y="5570138"/>
                <a:ext cx="5219187" cy="8321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800" i="1" kern="100" smtClean="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pl-PL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pl-PL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i="1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gdzie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waga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czasa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treningu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1800" i="1" kern="100"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l-PL" sz="1800" i="1" kern="100">
                            <a:solidFill>
                              <a:srgbClr val="FFFFFF"/>
                            </a:solidFill>
                            <a:effectLst/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temperatura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czasa</m:t>
                    </m:r>
                    <m:r>
                      <a:rPr lang="pl-PL" sz="1800" kern="100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l-PL" sz="1800" kern="10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200" kern="100" dirty="0">
                  <a:effectLst/>
                  <a:highlight>
                    <a:srgbClr val="000000"/>
                  </a:highlight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62469C0-6286-F126-F056-E0AE22155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0501">
                <a:off x="7109114" y="5570138"/>
                <a:ext cx="5219187" cy="832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1BE743-40CB-9F30-C627-E3F3C7E3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3844">
            <a:off x="252188" y="4557166"/>
            <a:ext cx="4724328" cy="2072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32FAF8-CB29-9945-E624-F39464E5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676" y="4058541"/>
            <a:ext cx="3600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8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360</Words>
  <Application>Microsoft Office PowerPoint</Application>
  <PresentationFormat>Широкоэкранный</PresentationFormat>
  <Paragraphs>79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Google Sans</vt:lpstr>
      <vt:lpstr>Times New Roman</vt:lpstr>
      <vt:lpstr>Тема Office</vt:lpstr>
      <vt:lpstr>Projekt do zaliczenia  Running pace</vt:lpstr>
      <vt:lpstr>    Plan </vt:lpstr>
      <vt:lpstr>Etapy naszej pracy.  </vt:lpstr>
      <vt:lpstr>Zbieranie </vt:lpstr>
      <vt:lpstr>Zbieranie danych treningu.</vt:lpstr>
      <vt:lpstr>Eksportowania </vt:lpstr>
      <vt:lpstr>Eksportowania danych i ich przetwarzania </vt:lpstr>
      <vt:lpstr>Eksportowania danych.</vt:lpstr>
      <vt:lpstr>Przetwarzania </vt:lpstr>
      <vt:lpstr>Przetwarzania</vt:lpstr>
      <vt:lpstr>Relacje między danymi.</vt:lpstr>
      <vt:lpstr>Przykład</vt:lpstr>
      <vt:lpstr>Trening + Weather = bob.csv</vt:lpstr>
      <vt:lpstr>Algorytmy  </vt:lpstr>
      <vt:lpstr>Struktura projektowa</vt:lpstr>
      <vt:lpstr>Struktura klas</vt:lpstr>
      <vt:lpstr>Simple liner regression (BaggingRegressor)</vt:lpstr>
      <vt:lpstr>Multi linear regression</vt:lpstr>
      <vt:lpstr>Polynomial regression </vt:lpstr>
      <vt:lpstr>Simple tree</vt:lpstr>
      <vt:lpstr>Random forest</vt:lpstr>
      <vt:lpstr>Support vector regression</vt:lpstr>
      <vt:lpstr>Wnioski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Pace</dc:title>
  <dc:creator>Ivan Ihnatsenkau</dc:creator>
  <cp:lastModifiedBy>Ivan Ihnatsenkau</cp:lastModifiedBy>
  <cp:revision>9</cp:revision>
  <dcterms:created xsi:type="dcterms:W3CDTF">2024-05-10T17:05:50Z</dcterms:created>
  <dcterms:modified xsi:type="dcterms:W3CDTF">2024-06-19T08:17:38Z</dcterms:modified>
</cp:coreProperties>
</file>