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61" r:id="rId8"/>
    <p:sldId id="26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7A9A3-AB47-4F46-932F-BAA7E96D7339}" v="3" dt="2022-06-02T11:49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A6E48-40FC-84C0-A11D-E94FA696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694A39-18A5-0206-B0D0-94ED81F6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32A51E-FACD-6A8D-5D22-2E53392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159237-7787-4D59-499A-05A05BA0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84A905-A7FB-FD0E-3ECF-8A53FE0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8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6286A-3905-2935-77BF-C727591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8DAB6E-287F-E8F2-70CB-BABECD66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EED155-FDBA-F39A-61F4-81EF94D9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C640DF-202A-557B-30BC-FC9F377D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116087-FFC7-3531-A9CF-BA7FE880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3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69CD74-C65C-B533-85BE-B94053EFB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C449A8-71DE-AA32-C3E1-62D1AE39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F12513-A57D-E948-5656-2FCDD872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8F31A4-D512-A990-5C3A-ABA860D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598B08-B126-A7F9-BA00-0FC6823D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82BD0-77C7-02ED-C45B-E94B9CD9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AB3EDC-03DE-33CE-A865-C228D88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1C9EB8-2843-AA1A-9CAB-6D95896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907E79-4C8A-E0E7-C0DB-0524C8B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FCDBC1-C22F-D606-B9BD-B594EAEC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32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56E25A-7166-650E-E7BF-DF26F321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A378AF-A25C-DC71-838C-CCEBCFF5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CDFC44-FC65-8FF9-DB9D-354AFCD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80001C-0341-7434-5AE6-8914B8D5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8ECC-2C0B-5AE3-6369-EAD308B9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0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B3668-9B4E-1057-CFA7-6CB4E480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F59103-3FC2-E631-57A8-013AF3E4F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3ABD68-B8BB-6C04-D444-3D91D303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976FD4-0C1C-995D-A214-DDEAA2D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2393C9-E6C3-CC58-3DB1-3AE2A20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83EC20-C4EF-C36A-ACAC-E0408899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06A9E-07CD-C980-BEE1-FFB88785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467C50-FAEE-F198-633C-90C5599C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A026A1-898D-AD79-088A-6AE7E70E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6AE5185-62EA-F0FE-024E-8E292E5BE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DD1DE3-0C75-2427-8E6D-BA2CB6C3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C973332-50A8-1DDE-9597-1F6AC4A3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AD81BE1-DE10-712A-389E-CEDDF27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8024826-8C57-0380-BFD9-3C89383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1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C218E-5D85-17F9-9717-2E1EC49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AF81AF6-FEBB-1B68-BAA7-D4151BEC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53BC1EE-FE81-D030-BB0E-7BD275A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16F8AFE-68F4-C6B1-6C04-F59ED683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3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DB08454-C154-19E6-DBEC-75482C70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9CA0053-8287-CF29-3122-6642335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2E964D-A783-4F64-3B27-FE95481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42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339AD-56F9-1947-2765-78C390D5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8FFD1C-E152-5F0C-A99F-FBA5AAC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0AC39-8642-D19C-4D94-778BCE62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EDF093-F00C-ACD5-C504-A185A9DB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97ECA9-B465-1996-5B4C-1CFF0ED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4E2296-0F42-2683-974E-08D42839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5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BE8B31-322D-00AB-8B70-26AB0B93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63E8DA-87DE-281A-7A5C-DB644145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FC72E2-87BF-00D4-2D19-E17DB6CE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B0F89B-516D-5C9C-E808-2B07A803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F65F8B-ED78-B723-8423-8B5A2341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66A877-C989-549C-DBCB-E2AA7F65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8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C77107-A9B3-A6FF-E57A-A948F2D0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CD4BDF-86EA-3499-12CA-06A48AA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7BBB1F-53D4-BE14-548C-F2E22601E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165-B066-4276-B9E9-47EB89CCF227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9EBFF8-5164-745E-F049-98ADBC87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AA356A-4C2F-B883-88C5-C18D390E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19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A9E282-2CD4-3FA1-0B13-D619B5A6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pl-PL" dirty="0" err="1"/>
              <a:t>atrzański</a:t>
            </a:r>
            <a:r>
              <a:rPr lang="pl-PL" dirty="0"/>
              <a:t> park narodowy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EC274-B701-4099-9AB8-9BE2335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Viktor Pynylo, 21626, ITZ06IS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5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C4219-006B-0C45-64A0-F55E8072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Wizualizacje (1-3 slajdy)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CD80A-D74A-C345-FA02-48341265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Ilustracja przedstawiająca dane z SIP.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D88E80-9F42-51E5-4CDB-2692B42A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Opis zwizualizowanych danych.</a:t>
            </a:r>
          </a:p>
        </p:txBody>
      </p:sp>
    </p:spTree>
    <p:extLst>
      <p:ext uri="{BB962C8B-B14F-4D97-AF65-F5344CB8AC3E}">
        <p14:creationId xmlns:p14="http://schemas.microsoft.com/office/powerpoint/2010/main" val="116469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34BB4-F81A-FE6F-FB1F-24D3D23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rozwoju systemu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BD14D3-FFCC-ABA8-3A51-F8550D15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punktów mówiących w jaki sposób należałoby w Państwa opinii rozbudować system w celu przystosowania go do pełnej funkcjonalności – w raz z krótkim opisem. </a:t>
            </a:r>
          </a:p>
          <a:p>
            <a:pPr marL="0" indent="0">
              <a:buNone/>
            </a:pPr>
            <a:r>
              <a:rPr lang="pl-PL" dirty="0"/>
              <a:t>Np.:</a:t>
            </a:r>
          </a:p>
          <a:p>
            <a:r>
              <a:rPr lang="pl-PL" dirty="0"/>
              <a:t>Rozbudowa danych przestrzennych o trzeci wymiar – i w jakim celu;</a:t>
            </a:r>
          </a:p>
          <a:p>
            <a:r>
              <a:rPr lang="pl-PL" dirty="0"/>
              <a:t>Wprowadzenie algorytmu optymalizacji;</a:t>
            </a:r>
          </a:p>
        </p:txBody>
      </p:sp>
    </p:spTree>
    <p:extLst>
      <p:ext uri="{BB962C8B-B14F-4D97-AF65-F5344CB8AC3E}">
        <p14:creationId xmlns:p14="http://schemas.microsoft.com/office/powerpoint/2010/main" val="340870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C9385-EFA7-49D1-B26B-9C501695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 wystąpieniu</a:t>
            </a:r>
            <a:r>
              <a:rPr lang="pl-PL" dirty="0"/>
              <a:t>”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05567E-29C7-47A4-BEF1-CDA600C7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Rozpoczęcie – prezentujecie Państwo materiał przed całą grupą, warto rozpocząć od formuły „Szanowni Państwo, tematem mojego wystąpienia jest:…”</a:t>
            </a:r>
          </a:p>
          <a:p>
            <a:r>
              <a:rPr lang="pl-PL" dirty="0"/>
              <a:t>Na koniec warto użyć sformułowania: „Dziękuję Państwu za uwagę.”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Formatowanie prezentacji - zachęcam Państwa do unikania opcji „przejść” i „animacji” udostępnionych w PP. Dodatkowo mniej męczące dla odbiorcy jest prezentowanie treści ciemną czcionką na jasnym tle. </a:t>
            </a:r>
          </a:p>
          <a:p>
            <a:pPr marL="0" indent="0">
              <a:buNone/>
            </a:pPr>
            <a:r>
              <a:rPr lang="pl-PL" dirty="0"/>
              <a:t>Należy unikać jaskrawych kolorów, a w szczególności jaskrawej czcionki na ciemnym tle.</a:t>
            </a:r>
          </a:p>
        </p:txBody>
      </p:sp>
    </p:spTree>
    <p:extLst>
      <p:ext uri="{BB962C8B-B14F-4D97-AF65-F5344CB8AC3E}">
        <p14:creationId xmlns:p14="http://schemas.microsoft.com/office/powerpoint/2010/main" val="9613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D08A5-34CF-FB20-6738-6B624F34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- tytuł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8921DA-8B7B-6160-2593-F728DB57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Krótki opis projektu, np. dla systemu zarządzania budynkami użyteczności publicznej: </a:t>
            </a:r>
          </a:p>
          <a:p>
            <a:pPr lvl="1"/>
            <a:r>
              <a:rPr lang="pl-PL" dirty="0"/>
              <a:t>„System zarządzania budynkami użyteczności publicznej. System składa się z dwóch części:</a:t>
            </a:r>
          </a:p>
          <a:p>
            <a:pPr lvl="2"/>
            <a:r>
              <a:rPr lang="pl-PL" dirty="0"/>
              <a:t>bazy danych budynków użyteczności publicznej znajdujących się w zarządzie jednostki terytorialnej wraz z informacjami o budynkach…” - (np. przeznaczenie, ilość miejsc, imprezy organizowane w danych budynkach) „…</a:t>
            </a:r>
            <a:r>
              <a:rPr lang="pl-PL" b="1" dirty="0"/>
              <a:t>oraz danych przestrzennych lub odwołania do danych przestrzennych w bazie SIP.</a:t>
            </a:r>
            <a:r>
              <a:rPr lang="pl-PL" dirty="0"/>
              <a:t>”;</a:t>
            </a:r>
          </a:p>
          <a:p>
            <a:pPr lvl="2"/>
            <a:r>
              <a:rPr lang="pl-PL" dirty="0"/>
              <a:t>„…Systemu Informacji Przestrzennej, zwierającego dane przestrzenne wraz z danymi pochodzącymi z bazy danych”… lub podłączenie do bazy danych „…, a także wizualizacje tych danych.” – krótki opis, np. Geometria w której zapisane są dane dotyczące kształtu i położenia, dane statystyczne, itd.</a:t>
            </a:r>
            <a:br>
              <a:rPr lang="pl-PL" dirty="0"/>
            </a:b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32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277D3B-2650-1EF9-3AC7-1ECD8C57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Encji – krótkie omówienie encji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8D430E-F21C-58FE-7A70-F93F9BE3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6118" y="1610472"/>
            <a:ext cx="6674224" cy="4351338"/>
          </a:xfrm>
        </p:spPr>
        <p:txBody>
          <a:bodyPr>
            <a:noAutofit/>
          </a:bodyPr>
          <a:lstStyle/>
          <a:p>
            <a:pPr fontAlgn="base"/>
            <a:r>
              <a:rPr lang="en-US" sz="1700" dirty="0"/>
              <a:t>C</a:t>
            </a:r>
            <a:r>
              <a:rPr lang="pl-PL" sz="1700" dirty="0" err="1"/>
              <a:t>aves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jaskiniach: </a:t>
            </a:r>
            <a:r>
              <a:rPr lang="pl-PL" sz="1700" dirty="0" err="1"/>
              <a:t>caves_id</a:t>
            </a:r>
            <a:r>
              <a:rPr lang="pl-PL" sz="1700" dirty="0"/>
              <a:t> — klucz główny, WKT — reprezentacja geometrii w formacie WKT. </a:t>
            </a:r>
            <a:r>
              <a:rPr lang="pl-PL" sz="1700" dirty="0" err="1"/>
              <a:t>name</a:t>
            </a:r>
            <a:r>
              <a:rPr lang="pl-PL" sz="1700" dirty="0"/>
              <a:t> — nazwa jaskini.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ath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szlakach: </a:t>
            </a:r>
            <a:r>
              <a:rPr lang="pl-PL" sz="1700" dirty="0" err="1"/>
              <a:t>path_id</a:t>
            </a:r>
            <a:r>
              <a:rPr lang="pl-PL" sz="1700" dirty="0"/>
              <a:t> — klucz główny, unikalny identyfikator szlaku. WKT — reprezentacja geometrii szlaku. </a:t>
            </a:r>
            <a:r>
              <a:rPr lang="pl-PL" sz="1700" dirty="0" err="1"/>
              <a:t>lvl</a:t>
            </a:r>
            <a:r>
              <a:rPr lang="pl-PL" sz="1700" dirty="0"/>
              <a:t> — poziom trudności szlaku.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eaks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szczytach górskich: </a:t>
            </a:r>
            <a:r>
              <a:rPr lang="pl-PL" sz="1700" dirty="0" err="1"/>
              <a:t>peaks_id</a:t>
            </a:r>
            <a:r>
              <a:rPr lang="pl-PL" sz="1700" dirty="0"/>
              <a:t> — klucz główny. WKT — reprezentacja geometrii punktu. </a:t>
            </a:r>
            <a:r>
              <a:rPr lang="pl-PL" sz="1700" dirty="0" err="1"/>
              <a:t>name:pl</a:t>
            </a:r>
            <a:r>
              <a:rPr lang="pl-PL" sz="1700" dirty="0"/>
              <a:t> — nazwa szczytu w języku polskim. </a:t>
            </a:r>
            <a:r>
              <a:rPr lang="pl-PL" sz="1700" dirty="0" err="1"/>
              <a:t>ele</a:t>
            </a:r>
            <a:r>
              <a:rPr lang="pl-PL" sz="1700" dirty="0"/>
              <a:t> — wysokość szczytu n.p.m.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oints_of_lines</a:t>
            </a:r>
            <a:r>
              <a:rPr lang="pl-PL" sz="1700" dirty="0"/>
              <a:t>,</a:t>
            </a:r>
          </a:p>
          <a:p>
            <a:pPr marL="0" indent="0" fontAlgn="base">
              <a:buNone/>
            </a:pPr>
            <a:r>
              <a:rPr lang="pl-PL" sz="1700" dirty="0"/>
              <a:t>Tabela pomocnicza (relacja wiele-do-wielu) łącząca szlaki z punktami (szczytami):</a:t>
            </a:r>
            <a:endParaRPr lang="en-US" sz="1700" dirty="0"/>
          </a:p>
          <a:p>
            <a:pPr marL="0" indent="0" fontAlgn="base">
              <a:buNone/>
            </a:pPr>
            <a:r>
              <a:rPr lang="pl-PL" sz="1700" dirty="0"/>
              <a:t>Tabela </a:t>
            </a:r>
            <a:r>
              <a:rPr lang="pl-PL" sz="1700" dirty="0" err="1"/>
              <a:t>Points_of_lines</a:t>
            </a:r>
            <a:r>
              <a:rPr lang="pl-PL" sz="1700" dirty="0"/>
              <a:t> łączy szlaki (</a:t>
            </a:r>
            <a:r>
              <a:rPr lang="pl-PL" sz="1700" dirty="0" err="1"/>
              <a:t>path</a:t>
            </a:r>
            <a:r>
              <a:rPr lang="pl-PL" sz="1700" dirty="0"/>
              <a:t>) ze szczytami (</a:t>
            </a:r>
            <a:r>
              <a:rPr lang="pl-PL" sz="1700" dirty="0" err="1"/>
              <a:t>peaks</a:t>
            </a:r>
            <a:r>
              <a:rPr lang="pl-PL" sz="1700" dirty="0"/>
              <a:t>), wskazując, które punkty leżą na danym szlaku.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6244534B-5F44-8D40-0743-71557B3F8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658" y="1690689"/>
            <a:ext cx="3800149" cy="4683498"/>
          </a:xfrm>
        </p:spPr>
      </p:pic>
    </p:spTree>
    <p:extLst>
      <p:ext uri="{BB962C8B-B14F-4D97-AF65-F5344CB8AC3E}">
        <p14:creationId xmlns:p14="http://schemas.microsoft.com/office/powerpoint/2010/main" val="41012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DEAD-82B4-5151-F98D-56E09975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Path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7B420E7-9F73-40F7-82C7-DDB0DF4D5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6239"/>
            <a:ext cx="5181600" cy="3590109"/>
          </a:xfrm>
          <a:ln>
            <a:solidFill>
              <a:schemeClr val="tx1"/>
            </a:solidFill>
          </a:ln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261072-1BBA-0737-AC0D-7497D9D8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Pah_id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/>
              <a:t>LVL - </a:t>
            </a:r>
            <a:r>
              <a:rPr lang="en-US" dirty="0" err="1"/>
              <a:t>poziom</a:t>
            </a:r>
            <a:r>
              <a:rPr lang="en-US" dirty="0"/>
              <a:t> </a:t>
            </a:r>
            <a:r>
              <a:rPr lang="en-US" dirty="0" err="1"/>
              <a:t>trunosci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3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2CFE17-8324-7778-49C5-DB7FECC9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Caves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351217B-9F31-2E91-F519-DBFDEB9A7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654" y="2057923"/>
            <a:ext cx="5134692" cy="3886742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1236C3-265C-2AA5-79BC-0B78EFC02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Caves_id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/>
              <a:t>Name – </a:t>
            </a:r>
            <a:r>
              <a:rPr lang="en-US" dirty="0" err="1"/>
              <a:t>polska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jaskinii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54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9BE6-6FB7-1D3D-E76D-7871333A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0358A9-2961-146A-8BA5-C40E1A1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Peaks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38E423-5754-4BBA-0B8C-88C60A65D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Peaks_id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 err="1"/>
              <a:t>Name:pl</a:t>
            </a:r>
            <a:r>
              <a:rPr lang="en-US" dirty="0"/>
              <a:t> - </a:t>
            </a:r>
            <a:r>
              <a:rPr lang="en-US" dirty="0" err="1"/>
              <a:t>polska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szczytu</a:t>
            </a:r>
            <a:endParaRPr lang="en-US" dirty="0"/>
          </a:p>
          <a:p>
            <a:r>
              <a:rPr lang="en-US" dirty="0"/>
              <a:t>Ele – </a:t>
            </a:r>
            <a:r>
              <a:rPr lang="en-US" dirty="0" err="1"/>
              <a:t>wysokosc</a:t>
            </a:r>
            <a:r>
              <a:rPr lang="en-US" dirty="0"/>
              <a:t> </a:t>
            </a:r>
            <a:r>
              <a:rPr lang="en-US" dirty="0" err="1"/>
              <a:t>szczytu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2CB763C6-BA23-4DE4-0DF9-ED80E60A5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6296"/>
            <a:ext cx="5181600" cy="2949996"/>
          </a:xfrm>
        </p:spPr>
      </p:pic>
    </p:spTree>
    <p:extLst>
      <p:ext uri="{BB962C8B-B14F-4D97-AF65-F5344CB8AC3E}">
        <p14:creationId xmlns:p14="http://schemas.microsoft.com/office/powerpoint/2010/main" val="428665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9D6A2-7F8A-1525-A39D-681D0EB7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Kwerendy (1-2 slajdy – 2-4 kwerend)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A9D7A8-405E-4101-5C05-023B7AFB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W tym przypadku zapytanie składa się z (CTE).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Pierwsze CTE to </a:t>
            </a:r>
            <a:r>
              <a:rPr lang="pl-PL" sz="2000" dirty="0" err="1"/>
              <a:t>areas</a:t>
            </a:r>
            <a:r>
              <a:rPr lang="pl-PL" sz="2000" dirty="0"/>
              <a:t> AS (...). Całe jego ciało (SELECT) zawarte jest przed przecinkiem. 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Potem możemy odwołać się do tego CTE w części FROM głównego </a:t>
            </a:r>
            <a:r>
              <a:rPr lang="pl-PL" sz="2000" dirty="0" err="1"/>
              <a:t>zapytania.To</a:t>
            </a:r>
            <a:r>
              <a:rPr lang="pl-PL" sz="2000" dirty="0"/>
              <a:t> konkretne CTE zawiera dwa zapytania połączone klauzulą UNION, które liczą powierzchnię „</a:t>
            </a:r>
            <a:r>
              <a:rPr lang="pl-PL" sz="2000" dirty="0" err="1"/>
              <a:t>tat</a:t>
            </a:r>
            <a:r>
              <a:rPr lang="en-US" sz="2000" dirty="0"/>
              <a:t>r</a:t>
            </a:r>
            <a:r>
              <a:rPr lang="pl-PL" sz="2000" dirty="0"/>
              <a:t>” w Polsce i na Słowacji.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Kolejne CTE to suma </a:t>
            </a:r>
            <a:r>
              <a:rPr lang="pl-PL" sz="2000" dirty="0" err="1"/>
              <a:t>wartości.Ostatnie</a:t>
            </a:r>
            <a:r>
              <a:rPr lang="pl-PL" sz="2000" dirty="0"/>
              <a:t> CTE to główne zapytanie, które oblicza procentowy udział poszczególnych wartości.</a:t>
            </a:r>
          </a:p>
        </p:txBody>
      </p:sp>
      <p:pic>
        <p:nvPicPr>
          <p:cNvPr id="9" name="Symbol zastępczy zawartości 8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A94C87DD-2437-B9BB-3EDB-93C06E072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82426"/>
            <a:ext cx="5181600" cy="283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1502-03A6-CC81-1B6F-13992143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D7127-1D54-4608-11E4-D304344E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Kwerendy (1-2 slajdy – 2-4 kwerend)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C04C81-501F-5178-296D-83B1F153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Pierwsze dwa CTE – </a:t>
            </a:r>
            <a:r>
              <a:rPr lang="pl-PL" sz="2000" dirty="0" err="1"/>
              <a:t>path</a:t>
            </a:r>
            <a:r>
              <a:rPr lang="pl-PL" sz="2000" dirty="0"/>
              <a:t> i </a:t>
            </a:r>
            <a:r>
              <a:rPr lang="pl-PL" sz="2000" dirty="0" err="1"/>
              <a:t>peak</a:t>
            </a:r>
            <a:r>
              <a:rPr lang="pl-PL" sz="2000" dirty="0"/>
              <a:t> – służą do oczyszczenia danych z niepotrzebnych kolumn.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Trzeci CTE – tworzy bufory przestrzenne: okręgi o promieniu 100 metrów, gdzie środkiem każdego okręgu jest współrzędna „piku”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pl-PL" sz="2000" dirty="0" err="1"/>
              <a:t>Dalej:hasPoint</a:t>
            </a:r>
            <a:r>
              <a:rPr lang="pl-PL" sz="2000" dirty="0"/>
              <a:t> sprawdza, które linie przecinają się z danym buforem – czyli czy jakaś linia znajduje się w promieniu 100 metrów od </a:t>
            </a:r>
            <a:r>
              <a:rPr lang="pl-PL" sz="2000" dirty="0" err="1"/>
              <a:t>piku.hasNoPoint</a:t>
            </a:r>
            <a:r>
              <a:rPr lang="pl-PL" sz="2000" dirty="0"/>
              <a:t> identyfikuje te piki, które nie mają żadnej przecinającej się linii.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Na końcu następuje połączenie wyników, żeby zbudować tabelę </a:t>
            </a:r>
            <a:r>
              <a:rPr lang="pl-PL" sz="2000" dirty="0" err="1"/>
              <a:t>points_of_lines</a:t>
            </a:r>
            <a:r>
              <a:rPr lang="pl-PL" sz="2000" dirty="0"/>
              <a:t>, która jest tabelą pośrednią do relacji wiele-do-wielu między punktami (</a:t>
            </a:r>
            <a:r>
              <a:rPr lang="pl-PL" sz="2000" dirty="0" err="1"/>
              <a:t>peak</a:t>
            </a:r>
            <a:r>
              <a:rPr lang="pl-PL" sz="2000" dirty="0"/>
              <a:t>) i liniami (</a:t>
            </a:r>
            <a:r>
              <a:rPr lang="pl-PL" sz="2000" dirty="0" err="1"/>
              <a:t>path</a:t>
            </a:r>
            <a:r>
              <a:rPr lang="pl-PL" sz="2000" dirty="0"/>
              <a:t>).</a:t>
            </a:r>
          </a:p>
        </p:txBody>
      </p:sp>
      <p:pic>
        <p:nvPicPr>
          <p:cNvPr id="7" name="Symbol zastępczy zawartości 6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93DFA8B3-E05C-7737-28F6-C70C017FE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29801"/>
            <a:ext cx="5181600" cy="29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0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A2599-B31B-DB75-7CA6-4CE7ECA5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Formularze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702826-0A5E-0B13-1098-A1878C8A2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Ilustracja przedstawiająca jeden wybrany formularz.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81EAA2-9C6F-62C4-61AB-955FB04F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Opis formularza danych.</a:t>
            </a:r>
          </a:p>
        </p:txBody>
      </p:sp>
    </p:spTree>
    <p:extLst>
      <p:ext uri="{BB962C8B-B14F-4D97-AF65-F5344CB8AC3E}">
        <p14:creationId xmlns:p14="http://schemas.microsoft.com/office/powerpoint/2010/main" val="3800418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726</Words>
  <Application>Microsoft Office PowerPoint</Application>
  <PresentationFormat>Panoramiczny</PresentationFormat>
  <Paragraphs>57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Tatrzański park narodowy</vt:lpstr>
      <vt:lpstr>Projekt - tytuł</vt:lpstr>
      <vt:lpstr>Diagram Encji – krótkie omówienie encji</vt:lpstr>
      <vt:lpstr>Dane przechowywane w tabelie Path</vt:lpstr>
      <vt:lpstr>Dane przechowywane w tabelie Caves</vt:lpstr>
      <vt:lpstr>Dane przechowywane w tabelie Peaks</vt:lpstr>
      <vt:lpstr>Kwerendy (1-2 slajdy – 2-4 kwerend)</vt:lpstr>
      <vt:lpstr>Kwerendy (1-2 slajdy – 2-4 kwerend)</vt:lpstr>
      <vt:lpstr>Formularze</vt:lpstr>
      <vt:lpstr>Wizualizacje (1-3 slajdy)</vt:lpstr>
      <vt:lpstr>Możliwości rozwoju systemu</vt:lpstr>
      <vt:lpstr>„przy wystąpieniu”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Elementy składowe prezentacji:</dc:title>
  <dc:creator>Rafał Bieńkowski</dc:creator>
  <cp:lastModifiedBy>Viktor Pynylo</cp:lastModifiedBy>
  <cp:revision>3</cp:revision>
  <dcterms:created xsi:type="dcterms:W3CDTF">2022-06-02T09:18:59Z</dcterms:created>
  <dcterms:modified xsi:type="dcterms:W3CDTF">2025-06-08T22:34:50Z</dcterms:modified>
</cp:coreProperties>
</file>