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70" r:id="rId3"/>
    <p:sldId id="257" r:id="rId4"/>
    <p:sldId id="272" r:id="rId5"/>
    <p:sldId id="259" r:id="rId6"/>
    <p:sldId id="260" r:id="rId7"/>
    <p:sldId id="271" r:id="rId8"/>
    <p:sldId id="261" r:id="rId9"/>
    <p:sldId id="273" r:id="rId10"/>
    <p:sldId id="275" r:id="rId11"/>
    <p:sldId id="276" r:id="rId12"/>
    <p:sldId id="291" r:id="rId13"/>
    <p:sldId id="277" r:id="rId14"/>
    <p:sldId id="292" r:id="rId15"/>
    <p:sldId id="264" r:id="rId16"/>
    <p:sldId id="265" r:id="rId17"/>
    <p:sldId id="278" r:id="rId18"/>
    <p:sldId id="293" r:id="rId19"/>
    <p:sldId id="269" r:id="rId20"/>
    <p:sldId id="29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607-423D-4684-AF8F-7AF4BF54E0C9}" type="datetimeFigureOut">
              <a:rPr lang="pl-PL" smtClean="0"/>
              <a:t>27.05.2024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FE2-47C0-45C3-BE5D-C836070451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777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607-423D-4684-AF8F-7AF4BF54E0C9}" type="datetimeFigureOut">
              <a:rPr lang="pl-PL" smtClean="0"/>
              <a:t>27.05.2024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FE2-47C0-45C3-BE5D-C836070451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003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607-423D-4684-AF8F-7AF4BF54E0C9}" type="datetimeFigureOut">
              <a:rPr lang="pl-PL" smtClean="0"/>
              <a:t>27.05.2024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FE2-47C0-45C3-BE5D-C836070451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089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607-423D-4684-AF8F-7AF4BF54E0C9}" type="datetimeFigureOut">
              <a:rPr lang="pl-PL" smtClean="0"/>
              <a:t>27.05.2024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FE2-47C0-45C3-BE5D-C836070451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076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607-423D-4684-AF8F-7AF4BF54E0C9}" type="datetimeFigureOut">
              <a:rPr lang="pl-PL" smtClean="0"/>
              <a:t>27.05.2024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FE2-47C0-45C3-BE5D-C836070451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743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607-423D-4684-AF8F-7AF4BF54E0C9}" type="datetimeFigureOut">
              <a:rPr lang="pl-PL" smtClean="0"/>
              <a:t>27.05.2024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FE2-47C0-45C3-BE5D-C836070451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642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607-423D-4684-AF8F-7AF4BF54E0C9}" type="datetimeFigureOut">
              <a:rPr lang="pl-PL" smtClean="0"/>
              <a:t>27.05.2024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FE2-47C0-45C3-BE5D-C836070451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18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607-423D-4684-AF8F-7AF4BF54E0C9}" type="datetimeFigureOut">
              <a:rPr lang="pl-PL" smtClean="0"/>
              <a:t>27.05.2024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FE2-47C0-45C3-BE5D-C836070451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587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607-423D-4684-AF8F-7AF4BF54E0C9}" type="datetimeFigureOut">
              <a:rPr lang="pl-PL" smtClean="0"/>
              <a:t>27.05.2024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FE2-47C0-45C3-BE5D-C836070451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72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607-423D-4684-AF8F-7AF4BF54E0C9}" type="datetimeFigureOut">
              <a:rPr lang="pl-PL" smtClean="0"/>
              <a:t>27.05.2024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FE2-47C0-45C3-BE5D-C836070451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739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4607-423D-4684-AF8F-7AF4BF54E0C9}" type="datetimeFigureOut">
              <a:rPr lang="pl-PL" smtClean="0"/>
              <a:t>27.05.2024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8BFE2-47C0-45C3-BE5D-C836070451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493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64607-423D-4684-AF8F-7AF4BF54E0C9}" type="datetimeFigureOut">
              <a:rPr lang="pl-PL" smtClean="0"/>
              <a:t>27.05.2024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8BFE2-47C0-45C3-BE5D-C836070451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083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abc-modele.pl/wp-content/uploads/2016/01/Bez-tytu&#322;u.png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E424995D-F961-D8C3-EA5E-59EF7A5E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28852"/>
            <a:ext cx="7772400" cy="2387600"/>
          </a:xfrm>
        </p:spPr>
        <p:txBody>
          <a:bodyPr>
            <a:normAutofit/>
          </a:bodyPr>
          <a:lstStyle/>
          <a:p>
            <a:r>
              <a:rPr lang="pl-PL" b="1" dirty="0"/>
              <a:t>Laboratorium zastosowań elektroniki</a:t>
            </a:r>
          </a:p>
        </p:txBody>
      </p:sp>
      <p:sp>
        <p:nvSpPr>
          <p:cNvPr id="5" name="Podtytuł 2">
            <a:extLst>
              <a:ext uri="{FF2B5EF4-FFF2-40B4-BE49-F238E27FC236}">
                <a16:creationId xmlns:a16="http://schemas.microsoft.com/office/drawing/2014/main" id="{F56A76E1-B040-6FAF-59DA-92E3F25D4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68900"/>
            <a:ext cx="6858000" cy="2460095"/>
          </a:xfrm>
        </p:spPr>
        <p:txBody>
          <a:bodyPr>
            <a:normAutofit fontScale="62500" lnSpcReduction="20000"/>
          </a:bodyPr>
          <a:lstStyle/>
          <a:p>
            <a:endParaRPr lang="pl-PL" sz="2800" b="1" dirty="0"/>
          </a:p>
          <a:p>
            <a:r>
              <a:rPr lang="pl-PL" sz="5800" b="1" dirty="0"/>
              <a:t>Laboratorium 12</a:t>
            </a:r>
          </a:p>
          <a:p>
            <a:r>
              <a:rPr lang="pl-PL" sz="4400" dirty="0"/>
              <a:t>Z-PEL-DB</a:t>
            </a:r>
          </a:p>
          <a:p>
            <a:endParaRPr lang="pl-PL" b="1" dirty="0"/>
          </a:p>
          <a:p>
            <a:endParaRPr lang="pl-PL" b="1" dirty="0"/>
          </a:p>
          <a:p>
            <a:endParaRPr lang="pl-PL" b="1" dirty="0"/>
          </a:p>
          <a:p>
            <a:pPr algn="r"/>
            <a:r>
              <a:rPr lang="pl-PL" sz="2900" b="1" dirty="0"/>
              <a:t>Wojciech </a:t>
            </a:r>
            <a:r>
              <a:rPr lang="pl-PL" sz="2900" b="1" dirty="0" err="1"/>
              <a:t>Skurzak</a:t>
            </a:r>
            <a:endParaRPr lang="pl-PL" sz="2900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E085DF6-2C22-14BA-1A8E-E775F8BCE68E}"/>
              </a:ext>
            </a:extLst>
          </p:cNvPr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/>
              <a:t>Akademia WIT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872F0C6-1B68-6F50-EBFE-6F8627A2A16C}"/>
              </a:ext>
            </a:extLst>
          </p:cNvPr>
          <p:cNvSpPr txBox="1"/>
          <p:nvPr/>
        </p:nvSpPr>
        <p:spPr>
          <a:xfrm>
            <a:off x="0" y="606213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Warszawa 28.05.2024r.</a:t>
            </a:r>
          </a:p>
        </p:txBody>
      </p:sp>
    </p:spTree>
    <p:extLst>
      <p:ext uri="{BB962C8B-B14F-4D97-AF65-F5344CB8AC3E}">
        <p14:creationId xmlns:p14="http://schemas.microsoft.com/office/powerpoint/2010/main" val="191392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7E19DA92-8F38-49E9-9B0B-1EFED95FE1B6}"/>
              </a:ext>
            </a:extLst>
          </p:cNvPr>
          <p:cNvSpPr txBox="1"/>
          <p:nvPr/>
        </p:nvSpPr>
        <p:spPr>
          <a:xfrm>
            <a:off x="2179674" y="2105247"/>
            <a:ext cx="5411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Serwomechanizm</a:t>
            </a:r>
          </a:p>
        </p:txBody>
      </p:sp>
    </p:spTree>
    <p:extLst>
      <p:ext uri="{BB962C8B-B14F-4D97-AF65-F5344CB8AC3E}">
        <p14:creationId xmlns:p14="http://schemas.microsoft.com/office/powerpoint/2010/main" val="3205080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266477C-64B8-4409-A36D-26DAA1401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1824"/>
            <a:ext cx="3516054" cy="372914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2AE44956-7B34-4428-A908-2716666F4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371" y="367488"/>
            <a:ext cx="4838700" cy="440055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529F14A2-7B0A-457C-AE69-FC15DF9074BF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Przykłady </a:t>
            </a:r>
            <a:r>
              <a:rPr lang="pl-PL" sz="2800" b="1" dirty="0" err="1"/>
              <a:t>serwo</a:t>
            </a:r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val="191159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07B2B263-8E16-E0A4-11FC-9C0FBD061CD1}"/>
              </a:ext>
            </a:extLst>
          </p:cNvPr>
          <p:cNvSpPr txBox="1"/>
          <p:nvPr/>
        </p:nvSpPr>
        <p:spPr>
          <a:xfrm>
            <a:off x="2019300" y="1908702"/>
            <a:ext cx="5105400" cy="2767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pl-PL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l-PL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oment i prędkość obrotowa.</a:t>
            </a:r>
            <a:endParaRPr lang="pl-PL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pl-PL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l-PL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zas pracy przy przeciążeniu, </a:t>
            </a:r>
            <a:endParaRPr lang="pl-PL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pl-PL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l-PL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tosunek momentu obrotowego do bezwładności, </a:t>
            </a:r>
            <a:endParaRPr lang="pl-PL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pl-PL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l-PL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ozdzielczość, </a:t>
            </a:r>
            <a:endParaRPr lang="pl-PL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pl-PL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l-PL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dpowiedź częstotliwościowa, </a:t>
            </a:r>
            <a:endParaRPr lang="pl-PL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pl-PL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pl-PL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abaryty, </a:t>
            </a:r>
            <a:endParaRPr lang="pl-PL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pl-PL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Interfejsy.</a:t>
            </a:r>
            <a:endParaRPr lang="pl-PL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8BBAB8C-5A61-AC90-43A6-C778216C2E27}"/>
              </a:ext>
            </a:extLst>
          </p:cNvPr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/>
              <a:t>Parametry </a:t>
            </a:r>
            <a:r>
              <a:rPr lang="pl-PL" sz="3600" b="1" dirty="0" err="1"/>
              <a:t>serwo</a:t>
            </a:r>
            <a:endParaRPr lang="pl-PL" sz="3600" b="1" dirty="0"/>
          </a:p>
        </p:txBody>
      </p:sp>
    </p:spTree>
    <p:extLst>
      <p:ext uri="{BB962C8B-B14F-4D97-AF65-F5344CB8AC3E}">
        <p14:creationId xmlns:p14="http://schemas.microsoft.com/office/powerpoint/2010/main" val="2972258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39DBF0F0-2DB8-4DAF-8053-A6C6414EC619}"/>
              </a:ext>
            </a:extLst>
          </p:cNvPr>
          <p:cNvSpPr txBox="1"/>
          <p:nvPr/>
        </p:nvSpPr>
        <p:spPr>
          <a:xfrm>
            <a:off x="795337" y="6134100"/>
            <a:ext cx="1767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Źródło </a:t>
            </a:r>
            <a:r>
              <a:rPr lang="pl-PL" sz="1200" dirty="0" err="1"/>
              <a:t>Botland</a:t>
            </a:r>
            <a:endParaRPr lang="pl-PL" sz="12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711B120-2303-431F-BD9C-72FAFE2614DD}"/>
              </a:ext>
            </a:extLst>
          </p:cNvPr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/>
              <a:t>Serwo SG-90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02988E9-0A5C-E2B6-9701-B188AB579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767" y="822192"/>
            <a:ext cx="2763665" cy="29249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735501A-76D5-1868-EAE7-EA9731EC6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727" y="3660451"/>
            <a:ext cx="364854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Parametry: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Moment: 1,8 kg*cm (0,18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Nm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Prędkość: 0,1 s/60°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Zakres ruchu: od 0° do 180°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Wymiary: 22 x 11,5 x 27 mm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Masa: 9 g </a:t>
            </a:r>
          </a:p>
        </p:txBody>
      </p:sp>
    </p:spTree>
    <p:extLst>
      <p:ext uri="{BB962C8B-B14F-4D97-AF65-F5344CB8AC3E}">
        <p14:creationId xmlns:p14="http://schemas.microsoft.com/office/powerpoint/2010/main" val="188335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B76B3789-4427-3362-52DA-981DBA526D8E}"/>
              </a:ext>
            </a:extLst>
          </p:cNvPr>
          <p:cNvSpPr txBox="1"/>
          <p:nvPr/>
        </p:nvSpPr>
        <p:spPr>
          <a:xfrm>
            <a:off x="1095469" y="1910591"/>
            <a:ext cx="6916848" cy="235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Serwo to zwykły silnik DC z wbudowanymi sterownikami </a:t>
            </a:r>
            <a:r>
              <a:rPr lang="pl-PL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serwa</a:t>
            </a:r>
            <a:r>
              <a:rPr lang="pl-PL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przekładniami.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Podstawa jego działania opiera się na układzie sprzężenia zwrotnego, w którym wprowadzany jest sygnał wyjściowy będący daną położenia, (lub prędkości, przyśpieszenia, przesunięcia).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Dane transformowane są przez człon korekcyjny i wzmacniacz do członu wykonawczego – siłownika lub silnika elektrycznego.</a:t>
            </a:r>
            <a:endParaRPr lang="pl-PL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8658060-5E09-9749-EB90-27D0956235AD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Zasada działania  </a:t>
            </a:r>
            <a:r>
              <a:rPr lang="pl-PL" sz="2800" b="1" dirty="0" err="1"/>
              <a:t>serwo</a:t>
            </a:r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val="3443738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Bez tytułu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909637"/>
            <a:ext cx="4762500" cy="5038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A65269F0-5B97-47CD-9CC3-FDB03051E3DF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Algorytm działania  </a:t>
            </a:r>
            <a:r>
              <a:rPr lang="pl-PL" sz="2800" b="1" dirty="0" err="1"/>
              <a:t>serwo</a:t>
            </a:r>
            <a:endParaRPr lang="pl-PL" sz="2800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C208E08-B6D9-4146-BABD-E42B2659277B}"/>
              </a:ext>
            </a:extLst>
          </p:cNvPr>
          <p:cNvSpPr txBox="1"/>
          <p:nvPr/>
        </p:nvSpPr>
        <p:spPr>
          <a:xfrm>
            <a:off x="2190750" y="5948362"/>
            <a:ext cx="1701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abc-modele.pl</a:t>
            </a:r>
          </a:p>
        </p:txBody>
      </p:sp>
    </p:spTree>
    <p:extLst>
      <p:ext uri="{BB962C8B-B14F-4D97-AF65-F5344CB8AC3E}">
        <p14:creationId xmlns:p14="http://schemas.microsoft.com/office/powerpoint/2010/main" val="2790980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730478" y="222203"/>
            <a:ext cx="5304503" cy="586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899410"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pl-PL" sz="3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Specyfika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dirty="0">
                <a:solidFill>
                  <a:srgbClr val="333333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Wymiary: 22 x 11.5 x 27 mm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dirty="0">
                <a:solidFill>
                  <a:srgbClr val="333333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Waga: 9 g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dirty="0">
                <a:solidFill>
                  <a:srgbClr val="333333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Zasilanie: od 3 do 6 V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dirty="0">
                <a:solidFill>
                  <a:srgbClr val="333333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Pobór prądu: 550 </a:t>
            </a:r>
            <a:r>
              <a:rPr lang="pl-PL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mA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dirty="0">
                <a:solidFill>
                  <a:srgbClr val="333333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Standard stanów logicznych: 3,3 V lub 5 V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dirty="0">
                <a:solidFill>
                  <a:srgbClr val="333333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Sterowanie: PWM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dirty="0">
                <a:solidFill>
                  <a:srgbClr val="333333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Zakres wypełnienia PWM: 500 - 2400 mikrosekund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dirty="0">
                <a:solidFill>
                  <a:srgbClr val="333333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Szybkość: obrót o 60 stopni w 0.12 s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dirty="0">
                <a:solidFill>
                  <a:srgbClr val="333333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Siła: 1,2 kg / cm ramienia przy zasilaniu 4.8V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53BA94A-3012-4372-846D-5CC2D13C1BE4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Przykładowe parametry </a:t>
            </a:r>
            <a:r>
              <a:rPr lang="pl-PL" sz="2800" b="1" dirty="0" err="1"/>
              <a:t>serwo</a:t>
            </a:r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val="266231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1A4D8E56-F950-49B1-92B6-0EDD93F6B952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Test </a:t>
            </a:r>
            <a:r>
              <a:rPr lang="pl-PL" sz="2800" b="1" dirty="0" err="1"/>
              <a:t>serwo</a:t>
            </a:r>
            <a:r>
              <a:rPr lang="pl-PL" sz="2800" b="1" dirty="0"/>
              <a:t> – Zadanie 3 (laboratorium)</a:t>
            </a: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0496D640-28CB-0DA0-C2E2-2F0EC2D93D72}"/>
              </a:ext>
            </a:extLst>
          </p:cNvPr>
          <p:cNvGrpSpPr/>
          <p:nvPr/>
        </p:nvGrpSpPr>
        <p:grpSpPr>
          <a:xfrm>
            <a:off x="2014537" y="652462"/>
            <a:ext cx="5114925" cy="4238625"/>
            <a:chOff x="2014537" y="1309687"/>
            <a:chExt cx="5114925" cy="4238625"/>
          </a:xfrm>
        </p:grpSpPr>
        <p:pic>
          <p:nvPicPr>
            <p:cNvPr id="3" name="Obraz 2">
              <a:extLst>
                <a:ext uri="{FF2B5EF4-FFF2-40B4-BE49-F238E27FC236}">
                  <a16:creationId xmlns:a16="http://schemas.microsoft.com/office/drawing/2014/main" id="{A12D5228-5164-49B4-87F7-77759051E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4537" y="1309687"/>
              <a:ext cx="5114925" cy="42386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5" name="Łącznik prosty 4">
              <a:extLst>
                <a:ext uri="{FF2B5EF4-FFF2-40B4-BE49-F238E27FC236}">
                  <a16:creationId xmlns:a16="http://schemas.microsoft.com/office/drawing/2014/main" id="{21D1C6F9-454B-004C-E715-4C6A37E7A8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4051" y="2904584"/>
              <a:ext cx="687485" cy="106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Łącznik prosty 5">
              <a:extLst>
                <a:ext uri="{FF2B5EF4-FFF2-40B4-BE49-F238E27FC236}">
                  <a16:creationId xmlns:a16="http://schemas.microsoft.com/office/drawing/2014/main" id="{99E68DF7-8F17-EB88-5A6E-0D7A5E4280CA}"/>
                </a:ext>
              </a:extLst>
            </p:cNvPr>
            <p:cNvCxnSpPr>
              <a:cxnSpLocks/>
            </p:cNvCxnSpPr>
            <p:nvPr/>
          </p:nvCxnSpPr>
          <p:spPr>
            <a:xfrm>
              <a:off x="6961536" y="2904584"/>
              <a:ext cx="0" cy="3530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D1436AE8-50EF-82AA-C310-6D5A7BF2400E}"/>
                </a:ext>
              </a:extLst>
            </p:cNvPr>
            <p:cNvSpPr/>
            <p:nvPr/>
          </p:nvSpPr>
          <p:spPr>
            <a:xfrm>
              <a:off x="6330741" y="3241718"/>
              <a:ext cx="602321" cy="610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F1A8987-BB32-B680-B5C5-19A39C1BEFB3}"/>
              </a:ext>
            </a:extLst>
          </p:cNvPr>
          <p:cNvSpPr txBox="1"/>
          <p:nvPr/>
        </p:nvSpPr>
        <p:spPr>
          <a:xfrm>
            <a:off x="2389536" y="5020329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pl-PL" dirty="0"/>
              <a:t>Masa (</a:t>
            </a:r>
            <a:r>
              <a:rPr lang="pl-PL" b="1" dirty="0">
                <a:solidFill>
                  <a:srgbClr val="000000"/>
                </a:solidFill>
                <a:effectLst/>
              </a:rPr>
              <a:t>czarny</a:t>
            </a:r>
            <a:r>
              <a:rPr lang="pl-PL" dirty="0"/>
              <a:t>, </a:t>
            </a:r>
            <a:r>
              <a:rPr lang="pl-PL" b="1" dirty="0">
                <a:solidFill>
                  <a:srgbClr val="800000"/>
                </a:solidFill>
                <a:effectLst/>
              </a:rPr>
              <a:t>ciemnobrązowy</a:t>
            </a:r>
            <a:r>
              <a:rPr lang="pl-PL" dirty="0"/>
              <a:t>)</a:t>
            </a:r>
          </a:p>
          <a:p>
            <a:pPr>
              <a:buFont typeface="+mj-lt"/>
              <a:buAutoNum type="arabicPeriod"/>
            </a:pPr>
            <a:r>
              <a:rPr lang="pl-PL" dirty="0"/>
              <a:t>Zasilanie (</a:t>
            </a:r>
            <a:r>
              <a:rPr lang="pl-PL" b="1" dirty="0">
                <a:solidFill>
                  <a:srgbClr val="FF0000"/>
                </a:solidFill>
                <a:effectLst/>
              </a:rPr>
              <a:t>czerwony</a:t>
            </a:r>
            <a:r>
              <a:rPr lang="pl-PL" dirty="0"/>
              <a:t>)</a:t>
            </a:r>
          </a:p>
          <a:p>
            <a:pPr>
              <a:buFont typeface="+mj-lt"/>
              <a:buAutoNum type="arabicPeriod"/>
            </a:pPr>
            <a:r>
              <a:rPr lang="pl-PL" dirty="0"/>
              <a:t>Sygnał sterujący (</a:t>
            </a:r>
            <a:r>
              <a:rPr lang="pl-PL" b="1" dirty="0">
                <a:solidFill>
                  <a:srgbClr val="FF9900"/>
                </a:solidFill>
                <a:effectLst/>
              </a:rPr>
              <a:t>żółty/pomarańczowy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5484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67CD234-6E9F-3649-F582-58AC8D6C4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91" y="634328"/>
            <a:ext cx="7294218" cy="60426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9773336D-90FF-BDCF-5963-6E60E9ADEC9E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Test </a:t>
            </a:r>
            <a:r>
              <a:rPr lang="pl-PL" sz="2800" b="1" dirty="0" err="1"/>
              <a:t>serwo</a:t>
            </a:r>
            <a:r>
              <a:rPr lang="pl-PL" sz="2800" b="1" dirty="0"/>
              <a:t> – Zadanie 3 (laboratorium)</a:t>
            </a:r>
          </a:p>
        </p:txBody>
      </p:sp>
    </p:spTree>
    <p:extLst>
      <p:ext uri="{BB962C8B-B14F-4D97-AF65-F5344CB8AC3E}">
        <p14:creationId xmlns:p14="http://schemas.microsoft.com/office/powerpoint/2010/main" val="382399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245806" y="432206"/>
          <a:ext cx="8465574" cy="63739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1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1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1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pl-PL" sz="1200" dirty="0">
                          <a:effectLst/>
                        </a:rPr>
                        <a:t>Nazwa funkcji</a:t>
                      </a:r>
                      <a:endParaRPr lang="pl-P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06" marR="48406" marT="48406" marB="4840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pl-PL" sz="1200">
                          <a:effectLst/>
                        </a:rPr>
                        <a:t>Użycie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06" marR="48406" marT="48406" marB="4840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pl-PL" sz="1200">
                          <a:effectLst/>
                        </a:rPr>
                        <a:t>Opis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06" marR="48406" marT="48406" marB="4840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pl-PL" sz="1200">
                          <a:effectLst/>
                        </a:rPr>
                        <a:t>Servo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06" marR="48406" marT="48406" marB="4840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pl-PL" sz="1200">
                          <a:effectLst/>
                        </a:rPr>
                        <a:t>Servo myServo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06" marR="48406" marT="48406" marB="4840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pl-PL" sz="1200">
                          <a:effectLst/>
                        </a:rPr>
                        <a:t>Tworzy obiekt Servo do sterowania</a:t>
                      </a:r>
                      <a:br>
                        <a:rPr lang="pl-PL" sz="1200">
                          <a:effectLst/>
                        </a:rPr>
                      </a:br>
                      <a:r>
                        <a:rPr lang="pl-PL" sz="1200">
                          <a:effectLst/>
                        </a:rPr>
                        <a:t>serwomechanizmem.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06" marR="48406" marT="48406" marB="4840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8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pl-PL" sz="1200">
                          <a:effectLst/>
                        </a:rPr>
                        <a:t>attach()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06" marR="48406" marT="48406" marB="4840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1200">
                          <a:effectLst/>
                        </a:rPr>
                        <a:t>attach(pin)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attach(pin, min, max)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06" marR="48406" marT="48406" marB="4840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pl-PL" sz="1200">
                          <a:effectLst/>
                        </a:rPr>
                        <a:t>Argument pin oznacza pin Arduino, do którego</a:t>
                      </a:r>
                      <a:br>
                        <a:rPr lang="pl-PL" sz="1200">
                          <a:effectLst/>
                        </a:rPr>
                      </a:br>
                      <a:r>
                        <a:rPr lang="pl-PL" sz="1200">
                          <a:effectLst/>
                        </a:rPr>
                        <a:t>dołączony jest serwomechanizm; argumenty</a:t>
                      </a:r>
                      <a:br>
                        <a:rPr lang="pl-PL" sz="1200">
                          <a:effectLst/>
                        </a:rPr>
                      </a:br>
                      <a:r>
                        <a:rPr lang="pl-PL" sz="1200">
                          <a:effectLst/>
                        </a:rPr>
                        <a:t>min i max to minimalne i maksymalne szerokości</a:t>
                      </a:r>
                      <a:br>
                        <a:rPr lang="pl-PL" sz="1200">
                          <a:effectLst/>
                        </a:rPr>
                      </a:br>
                      <a:r>
                        <a:rPr lang="pl-PL" sz="1200">
                          <a:effectLst/>
                        </a:rPr>
                        <a:t>impulsu wyrażone w mikrosekundach. Domyślna</a:t>
                      </a:r>
                      <a:br>
                        <a:rPr lang="pl-PL" sz="1200">
                          <a:effectLst/>
                        </a:rPr>
                      </a:br>
                      <a:r>
                        <a:rPr lang="pl-PL" sz="1200">
                          <a:effectLst/>
                        </a:rPr>
                        <a:t>minimalna wartość jest równa 544,</a:t>
                      </a:r>
                      <a:br>
                        <a:rPr lang="pl-PL" sz="1200">
                          <a:effectLst/>
                        </a:rPr>
                      </a:br>
                      <a:r>
                        <a:rPr lang="pl-PL" sz="1200">
                          <a:effectLst/>
                        </a:rPr>
                        <a:t>maksymalna — 2400.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06" marR="48406" marT="48406" marB="4840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pl-PL" sz="1200">
                          <a:effectLst/>
                        </a:rPr>
                        <a:t>write()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06" marR="48406" marT="48406" marB="4840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pl-PL" sz="1200">
                          <a:effectLst/>
                        </a:rPr>
                        <a:t>write(kąt)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06" marR="48406" marT="48406" marB="4840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pl-PL" sz="1200">
                          <a:effectLst/>
                        </a:rPr>
                        <a:t>Określa kąt w stopniach, o jaki ma się obrócić</a:t>
                      </a:r>
                      <a:br>
                        <a:rPr lang="pl-PL" sz="1200">
                          <a:effectLst/>
                        </a:rPr>
                      </a:br>
                      <a:r>
                        <a:rPr lang="pl-PL" sz="1200">
                          <a:effectLst/>
                        </a:rPr>
                        <a:t>serwomechanizm.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06" marR="48406" marT="48406" marB="4840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pl-PL" sz="1200">
                          <a:effectLst/>
                        </a:rPr>
                        <a:t>writeMicroseconds()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06" marR="48406" marT="48406" marB="4840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pl-PL" sz="1200">
                          <a:effectLst/>
                        </a:rPr>
                        <a:t>writeMicroseconds</a:t>
                      </a:r>
                      <a:br>
                        <a:rPr lang="pl-PL" sz="1200">
                          <a:effectLst/>
                        </a:rPr>
                      </a:br>
                      <a:r>
                        <a:rPr lang="pl-PL" sz="1200">
                          <a:effectLst/>
                        </a:rPr>
                        <a:t>(szerokość_impulsu)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06" marR="48406" marT="48406" marB="4840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pl-PL" sz="1200">
                          <a:effectLst/>
                        </a:rPr>
                        <a:t>Określa szerokość impulsu serwomechanizmu,</a:t>
                      </a:r>
                      <a:br>
                        <a:rPr lang="pl-PL" sz="1200">
                          <a:effectLst/>
                        </a:rPr>
                      </a:br>
                      <a:r>
                        <a:rPr lang="pl-PL" sz="1200">
                          <a:effectLst/>
                        </a:rPr>
                        <a:t>wyrażoną w mikrosekundach.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06" marR="48406" marT="48406" marB="4840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64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pl-PL" sz="1200">
                          <a:effectLst/>
                        </a:rPr>
                        <a:t>read()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06" marR="48406" marT="48406" marB="4840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pl-PL" sz="1200">
                          <a:effectLst/>
                        </a:rPr>
                        <a:t>read()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06" marR="48406" marT="48406" marB="4840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pl-PL" sz="1200">
                          <a:effectLst/>
                        </a:rPr>
                        <a:t>Zwraca ostatnio zapisaną szerokość impulsu</a:t>
                      </a:r>
                      <a:br>
                        <a:rPr lang="pl-PL" sz="1200">
                          <a:effectLst/>
                        </a:rPr>
                      </a:br>
                      <a:r>
                        <a:rPr lang="pl-PL" sz="1200">
                          <a:effectLst/>
                        </a:rPr>
                        <a:t>zamienioną na kąt w stopniach w zakresie</a:t>
                      </a:r>
                      <a:br>
                        <a:rPr lang="pl-PL" sz="1200">
                          <a:effectLst/>
                        </a:rPr>
                      </a:br>
                      <a:r>
                        <a:rPr lang="pl-PL" sz="1200">
                          <a:effectLst/>
                        </a:rPr>
                        <a:t>od 0 do 180.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06" marR="48406" marT="48406" marB="4840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pl-PL" sz="1200">
                          <a:effectLst/>
                        </a:rPr>
                        <a:t>readMicroseconds()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06" marR="48406" marT="48406" marB="4840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pl-PL" sz="1200">
                          <a:effectLst/>
                        </a:rPr>
                        <a:t>readMicroseconds()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06" marR="48406" marT="48406" marB="4840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pl-PL" sz="1200">
                          <a:effectLst/>
                        </a:rPr>
                        <a:t>Zwraca ostatnio zapisaną szerokość impulsu</a:t>
                      </a:r>
                      <a:br>
                        <a:rPr lang="pl-PL" sz="1200">
                          <a:effectLst/>
                        </a:rPr>
                      </a:br>
                      <a:r>
                        <a:rPr lang="pl-PL" sz="1200">
                          <a:effectLst/>
                        </a:rPr>
                        <a:t>wyrażoną w mikrosekundach.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06" marR="48406" marT="48406" marB="4840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0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pl-PL" sz="1200">
                          <a:effectLst/>
                        </a:rPr>
                        <a:t>attached()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06" marR="48406" marT="48406" marB="4840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pl-PL" sz="1200">
                          <a:effectLst/>
                        </a:rPr>
                        <a:t>attached()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06" marR="48406" marT="48406" marB="4840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pl-PL" sz="1200">
                          <a:effectLst/>
                        </a:rPr>
                        <a:t>Zwraca wartość true, jeżeli do płyty jest</a:t>
                      </a:r>
                      <a:br>
                        <a:rPr lang="pl-PL" sz="1200">
                          <a:effectLst/>
                        </a:rPr>
                      </a:br>
                      <a:r>
                        <a:rPr lang="pl-PL" sz="1200">
                          <a:effectLst/>
                        </a:rPr>
                        <a:t>dołączony serwomechanizm.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06" marR="48406" marT="48406" marB="4840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pl-PL" sz="1200">
                          <a:effectLst/>
                        </a:rPr>
                        <a:t>detach()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06" marR="48406" marT="48406" marB="4840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pl-PL" sz="1200">
                          <a:effectLst/>
                        </a:rPr>
                        <a:t>detach()</a:t>
                      </a:r>
                      <a:endParaRPr lang="pl-P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06" marR="48406" marT="48406" marB="4840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pl-PL" sz="1200" dirty="0">
                          <a:effectLst/>
                        </a:rPr>
                        <a:t>Wyłącza wysyłanie impulsów</a:t>
                      </a:r>
                      <a:br>
                        <a:rPr lang="pl-PL" sz="1200" dirty="0">
                          <a:effectLst/>
                        </a:rPr>
                      </a:br>
                      <a:r>
                        <a:rPr lang="pl-PL" sz="1200" dirty="0">
                          <a:effectLst/>
                        </a:rPr>
                        <a:t>do serwomechanizmu dołączonego do płyty</a:t>
                      </a:r>
                      <a:endParaRPr lang="pl-P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06" marR="48406" marT="48406" marB="4840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pole tekstowe 3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Funkcje biblioteki </a:t>
            </a:r>
            <a:r>
              <a:rPr lang="pl-PL" dirty="0" err="1"/>
              <a:t>Servo</a:t>
            </a:r>
            <a:endParaRPr lang="pl-PL" dirty="0"/>
          </a:p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921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86341F01-6934-42F6-B3CC-9788B51A0B13}"/>
              </a:ext>
            </a:extLst>
          </p:cNvPr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Zasada działania PWM </a:t>
            </a:r>
          </a:p>
          <a:p>
            <a:pPr algn="ctr"/>
            <a:r>
              <a:rPr lang="pl-PL" sz="2800" b="1" dirty="0"/>
              <a:t>(</a:t>
            </a:r>
            <a:r>
              <a:rPr lang="pl-PL" sz="2400" b="1" dirty="0"/>
              <a:t>ang. </a:t>
            </a:r>
            <a:r>
              <a:rPr lang="pl-PL" sz="24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Pulse</a:t>
            </a:r>
            <a:r>
              <a:rPr lang="pl-PL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l-PL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Modulation</a:t>
            </a:r>
            <a:r>
              <a:rPr lang="pl-PL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Modulacja Szerokości Impulsu)</a:t>
            </a:r>
            <a:endParaRPr lang="pl-PL" sz="2400" b="1" dirty="0"/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BEDE6D81-68E5-4598-E3F7-7D231286B621}"/>
              </a:ext>
            </a:extLst>
          </p:cNvPr>
          <p:cNvGrpSpPr/>
          <p:nvPr/>
        </p:nvGrpSpPr>
        <p:grpSpPr>
          <a:xfrm>
            <a:off x="2300286" y="1920654"/>
            <a:ext cx="4543425" cy="4905375"/>
            <a:chOff x="2300287" y="1068676"/>
            <a:chExt cx="4543425" cy="4905375"/>
          </a:xfrm>
        </p:grpSpPr>
        <p:pic>
          <p:nvPicPr>
            <p:cNvPr id="3" name="Obraz 2">
              <a:extLst>
                <a:ext uri="{FF2B5EF4-FFF2-40B4-BE49-F238E27FC236}">
                  <a16:creationId xmlns:a16="http://schemas.microsoft.com/office/drawing/2014/main" id="{9EFF127A-AEA2-45A2-BE13-9ADC243E8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0287" y="1068676"/>
              <a:ext cx="4543425" cy="4905375"/>
            </a:xfrm>
            <a:prstGeom prst="rect">
              <a:avLst/>
            </a:prstGeom>
          </p:spPr>
        </p:pic>
        <p:sp>
          <p:nvSpPr>
            <p:cNvPr id="2" name="pole tekstowe 1">
              <a:extLst>
                <a:ext uri="{FF2B5EF4-FFF2-40B4-BE49-F238E27FC236}">
                  <a16:creationId xmlns:a16="http://schemas.microsoft.com/office/drawing/2014/main" id="{433B1B03-DCF6-F7DD-B8D4-6D99E597FA3D}"/>
                </a:ext>
              </a:extLst>
            </p:cNvPr>
            <p:cNvSpPr txBox="1"/>
            <p:nvPr/>
          </p:nvSpPr>
          <p:spPr>
            <a:xfrm>
              <a:off x="2503055" y="2093912"/>
              <a:ext cx="378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4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5" name="pole tekstowe 4">
              <a:extLst>
                <a:ext uri="{FF2B5EF4-FFF2-40B4-BE49-F238E27FC236}">
                  <a16:creationId xmlns:a16="http://schemas.microsoft.com/office/drawing/2014/main" id="{FC2E0985-4D16-3285-436C-4105927B0DAF}"/>
                </a:ext>
              </a:extLst>
            </p:cNvPr>
            <p:cNvSpPr txBox="1"/>
            <p:nvPr/>
          </p:nvSpPr>
          <p:spPr>
            <a:xfrm>
              <a:off x="2503055" y="4379912"/>
              <a:ext cx="378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400" dirty="0">
                  <a:solidFill>
                    <a:srgbClr val="FF0000"/>
                  </a:solidFill>
                </a:rPr>
                <a:t>B</a:t>
              </a:r>
            </a:p>
          </p:txBody>
        </p:sp>
      </p:grpSp>
      <p:sp>
        <p:nvSpPr>
          <p:cNvPr id="7" name="Prostokąt 6">
            <a:extLst>
              <a:ext uri="{FF2B5EF4-FFF2-40B4-BE49-F238E27FC236}">
                <a16:creationId xmlns:a16="http://schemas.microsoft.com/office/drawing/2014/main" id="{36C78827-6C1A-00D6-EE6E-E0E369644D29}"/>
              </a:ext>
            </a:extLst>
          </p:cNvPr>
          <p:cNvSpPr/>
          <p:nvPr/>
        </p:nvSpPr>
        <p:spPr>
          <a:xfrm>
            <a:off x="530941" y="1049646"/>
            <a:ext cx="8082116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500"/>
              </a:spcAft>
            </a:pPr>
            <a:r>
              <a:rPr lang="pl-PL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Działanie PWM polega na dostarczeniu zmiennej ilości energii elektrycznej do urządzenia w przeciągu określonego czasu. Czego skutkiem jest np. zmiana szybkości obrotowej silnika lub jasności świecenia diody.</a:t>
            </a:r>
            <a:endParaRPr lang="pl-PL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122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2D454B8-6905-DCA9-98B8-6A04D643552A}"/>
              </a:ext>
            </a:extLst>
          </p:cNvPr>
          <p:cNvSpPr txBox="1"/>
          <p:nvPr/>
        </p:nvSpPr>
        <p:spPr>
          <a:xfrm>
            <a:off x="2667000" y="1947334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400" b="1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397014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0"/>
            <a:ext cx="9144000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1500"/>
              </a:spcAft>
            </a:pPr>
            <a:r>
              <a:rPr lang="pl-PL" sz="3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Parametry PWM</a:t>
            </a:r>
            <a:endParaRPr lang="pl-PL" sz="3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ostokąt 3"/>
              <p:cNvSpPr/>
              <p:nvPr/>
            </p:nvSpPr>
            <p:spPr>
              <a:xfrm>
                <a:off x="530942" y="896063"/>
                <a:ext cx="8082116" cy="3819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1500"/>
                  </a:spcAft>
                </a:pPr>
                <a:r>
                  <a:rPr lang="pl-PL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Parametry pracy PWM:</a:t>
                </a:r>
                <a:endParaRPr lang="pl-PL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1500"/>
                  </a:spcAft>
                  <a:buSzPct val="100000"/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pl-PL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Częstotliwość PWM</a:t>
                </a:r>
                <a:r>
                  <a:rPr lang="pl-PL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Jest to częstotliwość podstawowa w okresie której następuje przełączanie. Dla </a:t>
                </a:r>
                <a:r>
                  <a:rPr lang="pl-PL" sz="16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Arduino</a:t>
                </a:r>
                <a:r>
                  <a:rPr lang="pl-PL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wynosi 490 </a:t>
                </a:r>
                <a:r>
                  <a:rPr lang="pl-PL" sz="16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Hz</a:t>
                </a:r>
                <a:r>
                  <a:rPr lang="pl-PL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 oznacza, że PWM włącza i wyłącza urządzenie 490 razy na sekundę. </a:t>
                </a:r>
              </a:p>
              <a:p>
                <a:pPr marL="342900" lvl="0" indent="-342900">
                  <a:lnSpc>
                    <a:spcPct val="107000"/>
                  </a:lnSpc>
                  <a:spcAft>
                    <a:spcPts val="1500"/>
                  </a:spcAft>
                  <a:buSzPct val="100000"/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pl-PL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Współczynnik wypełnienia PWM: Oznacza ile procent okresu PWM  jest utrzymywany stan wysoki. Na przykład 50% oznacza, że pół okresu PWM urządzenie dostaje wysoki poziom, a drugie pół niski poziom. Dla 75% oznacza, że ¾ okresu urządzenie otrzymuje wysoki poziom a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pl-PL" sz="12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l-PL" sz="12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12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pl-PL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okresu PWM poziom niski.</a:t>
                </a:r>
                <a:endParaRPr lang="pl-PL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1500"/>
                  </a:spcAft>
                  <a:buSzPct val="100000"/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pl-PL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Czas impulsu: Jest parametrem pochodnym od wypełnienia. Oznacza to ile czasu trwa impuls wysokiego poziomu. Jeśli PWM pracuje z prędkością 490 </a:t>
                </a:r>
                <a:r>
                  <a:rPr lang="pl-PL" sz="16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Hz</a:t>
                </a:r>
                <a:r>
                  <a:rPr lang="pl-PL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to okres PWM (włączony/wyłączony) trwa 1/490 = 0,002s = 2 ms. Jeśli wypełnienie zajmuje 25% to czas impulsu wynosi 0,002 * 25% = 0,002 * 0,25 = 0,0005 s czyli 0,5 ms.</a:t>
                </a:r>
                <a:endParaRPr lang="pl-PL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Prostoką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42" y="896063"/>
                <a:ext cx="8082116" cy="3819315"/>
              </a:xfrm>
              <a:prstGeom prst="rect">
                <a:avLst/>
              </a:prstGeom>
              <a:blipFill>
                <a:blip r:embed="rId2"/>
                <a:stretch>
                  <a:fillRect l="-377" t="-319" r="-452" b="-111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15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C37B12B7-1794-4D7A-BD08-E950F77FDDF4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Zadanie 1 - Symulacja programowa PWM - Laboratorium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C79D86D-268B-454E-8A2A-9AC9C1BC7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60" y="428730"/>
            <a:ext cx="4452677" cy="2163329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6D65941-1AAB-343F-B47A-448FAFE5D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192" y="2508932"/>
            <a:ext cx="6979616" cy="42659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411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76675"/>
            <a:ext cx="9144000" cy="467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900"/>
              </a:spcAft>
            </a:pPr>
            <a:r>
              <a:rPr lang="pl-PL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Zadanie 1 – Symulacja programowa PWM - Laboratorium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AF767C04-3FEE-F9DE-C956-054884B1F348}"/>
              </a:ext>
            </a:extLst>
          </p:cNvPr>
          <p:cNvGraphicFramePr>
            <a:graphicFrameLocks noGrp="1"/>
          </p:cNvGraphicFramePr>
          <p:nvPr/>
        </p:nvGraphicFramePr>
        <p:xfrm>
          <a:off x="1514763" y="1452418"/>
          <a:ext cx="6114473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901">
                  <a:extLst>
                    <a:ext uri="{9D8B030D-6E8A-4147-A177-3AD203B41FA5}">
                      <a16:colId xmlns:a16="http://schemas.microsoft.com/office/drawing/2014/main" val="3480003688"/>
                    </a:ext>
                  </a:extLst>
                </a:gridCol>
                <a:gridCol w="888732">
                  <a:extLst>
                    <a:ext uri="{9D8B030D-6E8A-4147-A177-3AD203B41FA5}">
                      <a16:colId xmlns:a16="http://schemas.microsoft.com/office/drawing/2014/main" val="3584619489"/>
                    </a:ext>
                  </a:extLst>
                </a:gridCol>
                <a:gridCol w="1608604">
                  <a:extLst>
                    <a:ext uri="{9D8B030D-6E8A-4147-A177-3AD203B41FA5}">
                      <a16:colId xmlns:a16="http://schemas.microsoft.com/office/drawing/2014/main" val="1950161405"/>
                    </a:ext>
                  </a:extLst>
                </a:gridCol>
                <a:gridCol w="1528618">
                  <a:extLst>
                    <a:ext uri="{9D8B030D-6E8A-4147-A177-3AD203B41FA5}">
                      <a16:colId xmlns:a16="http://schemas.microsoft.com/office/drawing/2014/main" val="850435111"/>
                    </a:ext>
                  </a:extLst>
                </a:gridCol>
                <a:gridCol w="1528618">
                  <a:extLst>
                    <a:ext uri="{9D8B030D-6E8A-4147-A177-3AD203B41FA5}">
                      <a16:colId xmlns:a16="http://schemas.microsoft.com/office/drawing/2014/main" val="3087895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Lp.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T[ms]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chemeClr val="tx1"/>
                          </a:solidFill>
                        </a:rPr>
                        <a:t>Czas_impulsu</a:t>
                      </a:r>
                      <a:endParaRPr lang="pl-PL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[ms]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Współczynnik wypełnienia </a:t>
                      </a:r>
                    </a:p>
                    <a:p>
                      <a:pPr algn="ctr"/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[%]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chemeClr val="tx1"/>
                          </a:solidFill>
                        </a:rPr>
                        <a:t>Opis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02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66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036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4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40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077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09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93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535960"/>
                  </a:ext>
                </a:extLst>
              </a:tr>
            </a:tbl>
          </a:graphicData>
        </a:graphic>
      </p:graphicFrame>
      <p:sp>
        <p:nvSpPr>
          <p:cNvPr id="4" name="pole tekstowe 3">
            <a:extLst>
              <a:ext uri="{FF2B5EF4-FFF2-40B4-BE49-F238E27FC236}">
                <a16:creationId xmlns:a16="http://schemas.microsoft.com/office/drawing/2014/main" id="{8A44B11D-4498-1C3F-7D19-2FCDF815E0D6}"/>
              </a:ext>
            </a:extLst>
          </p:cNvPr>
          <p:cNvSpPr txBox="1"/>
          <p:nvPr/>
        </p:nvSpPr>
        <p:spPr>
          <a:xfrm>
            <a:off x="1237673" y="711200"/>
            <a:ext cx="680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Zadanie wykonać na podstawie schematu z poprzedniego slajdu</a:t>
            </a:r>
          </a:p>
        </p:txBody>
      </p:sp>
    </p:spTree>
    <p:extLst>
      <p:ext uri="{BB962C8B-B14F-4D97-AF65-F5344CB8AC3E}">
        <p14:creationId xmlns:p14="http://schemas.microsoft.com/office/powerpoint/2010/main" val="372806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506212" y="0"/>
            <a:ext cx="8131576" cy="6535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900"/>
              </a:spcAft>
            </a:pPr>
            <a:r>
              <a:rPr lang="pl-PL" sz="2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Sprzętowy PWM </a:t>
            </a:r>
            <a:r>
              <a:rPr lang="pl-PL" sz="28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l-PL" sz="2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UNO</a:t>
            </a:r>
            <a:endParaRPr lang="pl-PL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1500"/>
              </a:spcAft>
              <a:buFont typeface="+mj-lt"/>
              <a:buAutoNum type="arabicPeriod"/>
            </a:pPr>
            <a:r>
              <a:rPr lang="pl-PL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l-PL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UNO posiada w grupie </a:t>
            </a:r>
            <a:r>
              <a:rPr lang="pl-PL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pinów</a:t>
            </a:r>
            <a:r>
              <a:rPr lang="pl-PL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“DIGITAL” 6 wyjść PWM. </a:t>
            </a:r>
            <a:endParaRPr lang="pl-PL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1500"/>
              </a:spcAft>
              <a:buFont typeface="+mj-lt"/>
              <a:buAutoNum type="arabicPeriod"/>
            </a:pPr>
            <a:r>
              <a:rPr lang="pl-PL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Oznaczone są one na płytce przez napisy “PWM” lub znaczek “~”. </a:t>
            </a:r>
          </a:p>
          <a:p>
            <a:pPr marL="342900" indent="-342900">
              <a:lnSpc>
                <a:spcPct val="150000"/>
              </a:lnSpc>
              <a:spcAft>
                <a:spcPts val="1500"/>
              </a:spcAft>
              <a:buFont typeface="+mj-lt"/>
              <a:buAutoNum type="arabicPeriod"/>
            </a:pPr>
            <a:r>
              <a:rPr lang="pl-PL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Generowane przez te wyjścia sygnały PWM są tworzone sprzętowo przez wbudowane w procesor </a:t>
            </a:r>
            <a:r>
              <a:rPr lang="pl-PL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l-PL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liczniki/</a:t>
            </a:r>
            <a:r>
              <a:rPr lang="pl-PL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timery</a:t>
            </a:r>
            <a:r>
              <a:rPr lang="pl-PL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spcAft>
                <a:spcPts val="1500"/>
              </a:spcAft>
              <a:buFont typeface="+mj-lt"/>
              <a:buAutoNum type="arabicPeriod"/>
            </a:pPr>
            <a:r>
              <a:rPr lang="pl-PL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Domyślnie częstotliwość PWM wynosi 490 </a:t>
            </a:r>
            <a:r>
              <a:rPr lang="pl-PL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r>
              <a:rPr lang="pl-PL" dirty="0">
                <a:ea typeface="Times New Roman" panose="02020603050405020304" pitchFamily="18" charset="0"/>
                <a:cs typeface="Times New Roman" panose="02020603050405020304" pitchFamily="18" charset="0"/>
              </a:rPr>
              <a:t>, okres 2 ms.</a:t>
            </a:r>
            <a:endParaRPr lang="pl-PL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1500"/>
              </a:spcAft>
              <a:buFont typeface="+mj-lt"/>
              <a:buAutoNum type="arabicPeriod"/>
            </a:pPr>
            <a:r>
              <a:rPr lang="pl-PL" dirty="0">
                <a:ea typeface="Times New Roman" panose="02020603050405020304" pitchFamily="18" charset="0"/>
                <a:cs typeface="Times New Roman" panose="02020603050405020304" pitchFamily="18" charset="0"/>
              </a:rPr>
              <a:t>Rejestr programowania PWM jest </a:t>
            </a:r>
            <a:r>
              <a:rPr lang="pl-PL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8 bitowy, umożliwia to ustawienie współczynnika wypełnienia od 0 do 255.</a:t>
            </a:r>
          </a:p>
          <a:p>
            <a:pPr marL="342900" indent="-342900">
              <a:lnSpc>
                <a:spcPct val="150000"/>
              </a:lnSpc>
              <a:spcAft>
                <a:spcPts val="1500"/>
              </a:spcAft>
              <a:buFont typeface="+mj-lt"/>
              <a:buAutoNum type="arabicPeriod"/>
            </a:pPr>
            <a:r>
              <a:rPr lang="pl-PL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Funkcją umożliwiającą ustawienie </a:t>
            </a:r>
            <a:r>
              <a:rPr lang="pl-PL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pinów</a:t>
            </a:r>
            <a:r>
              <a:rPr lang="pl-PL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 trybie PWM jest “</a:t>
            </a:r>
            <a:r>
              <a:rPr lang="pl-PL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pl-PL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”. Pierwszym argumentem funkcji jest numer </a:t>
            </a:r>
            <a:r>
              <a:rPr lang="pl-PL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pinu</a:t>
            </a:r>
            <a:r>
              <a:rPr lang="pl-PL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PWM, a drugim wartość współczynnika wypełnienia od 0 do 255.</a:t>
            </a:r>
            <a:endParaRPr lang="pl-PL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1500"/>
              </a:spcAft>
              <a:buFont typeface="+mj-lt"/>
              <a:buAutoNum type="arabicPeriod"/>
            </a:pPr>
            <a:r>
              <a:rPr lang="pl-PL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Pin musi być ustawiony jako wyjście – „</a:t>
            </a:r>
            <a:r>
              <a:rPr lang="en-US" dirty="0" err="1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pinMode</a:t>
            </a:r>
            <a:r>
              <a:rPr lang="en-US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(PWM_PIN, OUTPUT)</a:t>
            </a:r>
            <a:r>
              <a:rPr lang="pl-PL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”</a:t>
            </a:r>
            <a:r>
              <a:rPr lang="pl-PL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1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208B5C86-5E4F-4902-8577-62FC4732D7FD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Interfejsy </a:t>
            </a:r>
            <a:r>
              <a:rPr lang="pl-PL" sz="2800" b="1" dirty="0" err="1"/>
              <a:t>Arduino</a:t>
            </a:r>
            <a:r>
              <a:rPr lang="pl-PL" sz="2800" b="1" dirty="0"/>
              <a:t> UNO</a:t>
            </a:r>
          </a:p>
        </p:txBody>
      </p:sp>
      <p:grpSp>
        <p:nvGrpSpPr>
          <p:cNvPr id="14" name="Grupa 13">
            <a:extLst>
              <a:ext uri="{FF2B5EF4-FFF2-40B4-BE49-F238E27FC236}">
                <a16:creationId xmlns:a16="http://schemas.microsoft.com/office/drawing/2014/main" id="{174CB678-649F-48F6-BAC9-218C276295A9}"/>
              </a:ext>
            </a:extLst>
          </p:cNvPr>
          <p:cNvGrpSpPr/>
          <p:nvPr/>
        </p:nvGrpSpPr>
        <p:grpSpPr>
          <a:xfrm>
            <a:off x="653746" y="523220"/>
            <a:ext cx="7215636" cy="6099253"/>
            <a:chOff x="653746" y="523220"/>
            <a:chExt cx="7215636" cy="6099253"/>
          </a:xfrm>
        </p:grpSpPr>
        <p:pic>
          <p:nvPicPr>
            <p:cNvPr id="4" name="Obraz 3">
              <a:extLst>
                <a:ext uri="{FF2B5EF4-FFF2-40B4-BE49-F238E27FC236}">
                  <a16:creationId xmlns:a16="http://schemas.microsoft.com/office/drawing/2014/main" id="{805E0AEF-1928-AA07-7C5C-BD34AFEF9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3746" y="523220"/>
              <a:ext cx="6675742" cy="60992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8" name="Łącznik prosty 7">
              <a:extLst>
                <a:ext uri="{FF2B5EF4-FFF2-40B4-BE49-F238E27FC236}">
                  <a16:creationId xmlns:a16="http://schemas.microsoft.com/office/drawing/2014/main" id="{0C766314-3239-0606-8942-582DC8930C4B}"/>
                </a:ext>
              </a:extLst>
            </p:cNvPr>
            <p:cNvCxnSpPr/>
            <p:nvPr/>
          </p:nvCxnSpPr>
          <p:spPr>
            <a:xfrm>
              <a:off x="7222836" y="3805382"/>
              <a:ext cx="646546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>
              <a:extLst>
                <a:ext uri="{FF2B5EF4-FFF2-40B4-BE49-F238E27FC236}">
                  <a16:creationId xmlns:a16="http://schemas.microsoft.com/office/drawing/2014/main" id="{F01B59EE-6C74-9191-CF4B-64F42F0272A9}"/>
                </a:ext>
              </a:extLst>
            </p:cNvPr>
            <p:cNvCxnSpPr/>
            <p:nvPr/>
          </p:nvCxnSpPr>
          <p:spPr>
            <a:xfrm>
              <a:off x="7222836" y="3985491"/>
              <a:ext cx="646546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>
              <a:extLst>
                <a:ext uri="{FF2B5EF4-FFF2-40B4-BE49-F238E27FC236}">
                  <a16:creationId xmlns:a16="http://schemas.microsoft.com/office/drawing/2014/main" id="{51F34986-B52E-FDB1-3C34-8EF33FC631B6}"/>
                </a:ext>
              </a:extLst>
            </p:cNvPr>
            <p:cNvCxnSpPr/>
            <p:nvPr/>
          </p:nvCxnSpPr>
          <p:spPr>
            <a:xfrm>
              <a:off x="7222836" y="4207163"/>
              <a:ext cx="646546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>
              <a:extLst>
                <a:ext uri="{FF2B5EF4-FFF2-40B4-BE49-F238E27FC236}">
                  <a16:creationId xmlns:a16="http://schemas.microsoft.com/office/drawing/2014/main" id="{C90D6F83-B050-29EA-F095-A5AEDDE56DF0}"/>
                </a:ext>
              </a:extLst>
            </p:cNvPr>
            <p:cNvCxnSpPr/>
            <p:nvPr/>
          </p:nvCxnSpPr>
          <p:spPr>
            <a:xfrm>
              <a:off x="7222836" y="4853709"/>
              <a:ext cx="646546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>
              <a:extLst>
                <a:ext uri="{FF2B5EF4-FFF2-40B4-BE49-F238E27FC236}">
                  <a16:creationId xmlns:a16="http://schemas.microsoft.com/office/drawing/2014/main" id="{C59CA118-26AB-56E2-9EE8-1BAFA9AABC90}"/>
                </a:ext>
              </a:extLst>
            </p:cNvPr>
            <p:cNvCxnSpPr/>
            <p:nvPr/>
          </p:nvCxnSpPr>
          <p:spPr>
            <a:xfrm>
              <a:off x="7222836" y="5112328"/>
              <a:ext cx="646546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>
              <a:extLst>
                <a:ext uri="{FF2B5EF4-FFF2-40B4-BE49-F238E27FC236}">
                  <a16:creationId xmlns:a16="http://schemas.microsoft.com/office/drawing/2014/main" id="{2F3FB3A8-D51F-CAAE-F47B-50E70D4102F7}"/>
                </a:ext>
              </a:extLst>
            </p:cNvPr>
            <p:cNvCxnSpPr/>
            <p:nvPr/>
          </p:nvCxnSpPr>
          <p:spPr>
            <a:xfrm>
              <a:off x="7222836" y="5481782"/>
              <a:ext cx="646546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506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58915" y="805125"/>
            <a:ext cx="7688826" cy="54168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#define PWM_PIN </a:t>
            </a:r>
            <a:r>
              <a:rPr lang="pl-PL" dirty="0"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11</a:t>
            </a:r>
            <a:endParaRPr lang="pl-P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CC6600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C6600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setup</a:t>
            </a:r>
            <a:r>
              <a:rPr lang="en-US" dirty="0"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pl-P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solidFill>
                  <a:srgbClr val="CC6600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pinMode</a:t>
            </a:r>
            <a:r>
              <a:rPr lang="en-US" dirty="0"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(PWM_PIN, </a:t>
            </a:r>
            <a:r>
              <a:rPr lang="en-US" dirty="0">
                <a:solidFill>
                  <a:srgbClr val="006699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  <a:r>
              <a:rPr lang="en-US" dirty="0"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dirty="0"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dirty="0"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pl-PL" dirty="0" err="1">
                <a:solidFill>
                  <a:srgbClr val="CC6600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pl-PL" dirty="0"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l-PL" b="1" dirty="0" err="1">
                <a:solidFill>
                  <a:srgbClr val="CC6600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loop</a:t>
            </a:r>
            <a:r>
              <a:rPr lang="pl-PL" dirty="0"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pl-P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dirty="0"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>
              <a:spcAft>
                <a:spcPts val="1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dirty="0"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	// Wypełnienie od 0 do 255</a:t>
            </a:r>
            <a:endParaRPr lang="pl-PL" dirty="0">
              <a:effectLst/>
              <a:latin typeface="Courier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1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1600" dirty="0">
                <a:solidFill>
                  <a:srgbClr val="CC6600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CC6600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analogWrite</a:t>
            </a:r>
            <a:r>
              <a:rPr lang="en-US" sz="1600" dirty="0"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(PWM_PIN, </a:t>
            </a:r>
            <a:r>
              <a:rPr lang="pl-PL" sz="1600" dirty="0"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wypełnienie</a:t>
            </a:r>
            <a:r>
              <a:rPr lang="en-US" sz="1600" dirty="0"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dirty="0"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500"/>
              </a:spcAft>
            </a:pPr>
            <a:r>
              <a:rPr lang="pl-PL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AAE0846-5EF9-4AF9-B1D7-42A79562D6AF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Programowanie sprzętowego PWM</a:t>
            </a:r>
          </a:p>
        </p:txBody>
      </p:sp>
    </p:spTree>
    <p:extLst>
      <p:ext uri="{BB962C8B-B14F-4D97-AF65-F5344CB8AC3E}">
        <p14:creationId xmlns:p14="http://schemas.microsoft.com/office/powerpoint/2010/main" val="193733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C407CBCD-059C-409B-87FD-621F02A99B2C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/>
              <a:t>Zadanie 2 - Konfiguracja dla sprzętowego PWM - Laboratorium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67BE995-E27C-E87C-F0E9-6BBF0E374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61" y="456440"/>
            <a:ext cx="4452677" cy="216332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BACC3913-8CA9-DA51-564C-07BE4E7F6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01" y="2521527"/>
            <a:ext cx="6454560" cy="42568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6953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883</Words>
  <Application>Microsoft Office PowerPoint</Application>
  <PresentationFormat>Pokaz na ekranie (4:3)</PresentationFormat>
  <Paragraphs>146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</vt:lpstr>
      <vt:lpstr>Symbol</vt:lpstr>
      <vt:lpstr>Times New Roman</vt:lpstr>
      <vt:lpstr>Trebuchet MS</vt:lpstr>
      <vt:lpstr>Motyw pakietu Office</vt:lpstr>
      <vt:lpstr>Laboratorium zastosowań elektroniki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Laboratorium zastosowań elektroniki</dc:title>
  <dc:creator>Wojciech Skurzak</dc:creator>
  <cp:lastModifiedBy>Joanna Skurzak</cp:lastModifiedBy>
  <cp:revision>18</cp:revision>
  <dcterms:created xsi:type="dcterms:W3CDTF">2022-12-12T11:04:16Z</dcterms:created>
  <dcterms:modified xsi:type="dcterms:W3CDTF">2024-05-27T21:33:35Z</dcterms:modified>
</cp:coreProperties>
</file>