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91" r:id="rId3"/>
    <p:sldId id="398" r:id="rId4"/>
    <p:sldId id="401" r:id="rId5"/>
    <p:sldId id="385" r:id="rId6"/>
    <p:sldId id="386" r:id="rId7"/>
    <p:sldId id="387" r:id="rId8"/>
    <p:sldId id="399" r:id="rId9"/>
    <p:sldId id="400" r:id="rId10"/>
    <p:sldId id="402" r:id="rId11"/>
    <p:sldId id="403" r:id="rId12"/>
    <p:sldId id="404" r:id="rId13"/>
    <p:sldId id="264" r:id="rId14"/>
    <p:sldId id="392" r:id="rId15"/>
    <p:sldId id="393" r:id="rId16"/>
    <p:sldId id="263" r:id="rId17"/>
    <p:sldId id="38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955B-D6B9-4E30-9ECB-D1BD75A5F1D8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320EF-51AC-4211-A054-9BF34AAEED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29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0556E-1621-4D9D-A722-3B4F875FF64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51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0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95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6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0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0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85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94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17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7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5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0D28-09B2-4E2A-9616-0105020327B5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3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bot.pl/blog/kurs-elektroniki-ii-spis-tresci-praktyczne-projekty-id10746" TargetMode="External"/><Relationship Id="rId2" Type="http://schemas.openxmlformats.org/officeDocument/2006/relationships/hyperlink" Target="https://forbot.pl/blog/kurs-elektroniki-dla-poczatkujacych-id515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ulide.com/p/downloads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828852"/>
            <a:ext cx="7772400" cy="2387600"/>
          </a:xfrm>
        </p:spPr>
        <p:txBody>
          <a:bodyPr>
            <a:normAutofit/>
          </a:bodyPr>
          <a:lstStyle/>
          <a:p>
            <a:r>
              <a:rPr lang="pl-PL" b="1" dirty="0"/>
              <a:t>Laboratorium zastosowań elektroniki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368900"/>
            <a:ext cx="6858000" cy="2460095"/>
          </a:xfrm>
        </p:spPr>
        <p:txBody>
          <a:bodyPr>
            <a:normAutofit fontScale="62500" lnSpcReduction="20000"/>
          </a:bodyPr>
          <a:lstStyle/>
          <a:p>
            <a:endParaRPr lang="pl-PL" sz="2800" b="1" dirty="0"/>
          </a:p>
          <a:p>
            <a:r>
              <a:rPr lang="pl-PL" sz="5800" b="1" dirty="0"/>
              <a:t>Laboratorium 01</a:t>
            </a:r>
          </a:p>
          <a:p>
            <a:r>
              <a:rPr lang="pl-PL" sz="4400" dirty="0"/>
              <a:t>Z-PEL-DB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pPr algn="r"/>
            <a:r>
              <a:rPr lang="pl-PL" sz="2900" b="1" dirty="0"/>
              <a:t>Wojciech </a:t>
            </a:r>
            <a:r>
              <a:rPr lang="pl-PL" sz="2900" b="1" dirty="0" err="1"/>
              <a:t>Skurzak</a:t>
            </a:r>
            <a:endParaRPr lang="pl-PL" sz="29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Akademia WIT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0" y="60621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Warszawa 27.02.2024r.</a:t>
            </a:r>
          </a:p>
        </p:txBody>
      </p:sp>
    </p:spTree>
    <p:extLst>
      <p:ext uri="{BB962C8B-B14F-4D97-AF65-F5344CB8AC3E}">
        <p14:creationId xmlns:p14="http://schemas.microsoft.com/office/powerpoint/2010/main" val="187925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13DEEDD-5E37-4E7D-C0D2-DDE914F67F7C}"/>
              </a:ext>
            </a:extLst>
          </p:cNvPr>
          <p:cNvSpPr txBox="1"/>
          <p:nvPr/>
        </p:nvSpPr>
        <p:spPr>
          <a:xfrm>
            <a:off x="2376487" y="2028825"/>
            <a:ext cx="439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Przyrząd pomiarowy</a:t>
            </a:r>
          </a:p>
          <a:p>
            <a:pPr algn="ctr"/>
            <a:r>
              <a:rPr lang="pl-PL" sz="2800" b="1" dirty="0"/>
              <a:t>Multimetr</a:t>
            </a:r>
          </a:p>
        </p:txBody>
      </p:sp>
    </p:spTree>
    <p:extLst>
      <p:ext uri="{BB962C8B-B14F-4D97-AF65-F5344CB8AC3E}">
        <p14:creationId xmlns:p14="http://schemas.microsoft.com/office/powerpoint/2010/main" val="105097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505B62C-B2B5-17EC-FD49-9C7DB2D3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971550"/>
            <a:ext cx="2657475" cy="49149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A28D687-5FC8-C873-7CB2-6200EEABBCD2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Multimetr</a:t>
            </a:r>
          </a:p>
        </p:txBody>
      </p:sp>
    </p:spTree>
    <p:extLst>
      <p:ext uri="{BB962C8B-B14F-4D97-AF65-F5344CB8AC3E}">
        <p14:creationId xmlns:p14="http://schemas.microsoft.com/office/powerpoint/2010/main" val="100905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C0C5468-EBCC-7D3E-0B54-AC1697F9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828800"/>
            <a:ext cx="2600325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322A243-27E0-6CE5-9FB1-1769F9CB5828}"/>
              </a:ext>
            </a:extLst>
          </p:cNvPr>
          <p:cNvSpPr txBox="1"/>
          <p:nvPr/>
        </p:nvSpPr>
        <p:spPr>
          <a:xfrm>
            <a:off x="800100" y="1381125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Pomiar napięcia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80C4924-76DE-5209-D8A2-68EC1CCA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2219325"/>
            <a:ext cx="40386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EDD3D0D-39ED-5EE0-0255-A077E462EFB1}"/>
              </a:ext>
            </a:extLst>
          </p:cNvPr>
          <p:cNvSpPr txBox="1"/>
          <p:nvPr/>
        </p:nvSpPr>
        <p:spPr>
          <a:xfrm>
            <a:off x="4557712" y="1750457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Pomiar prądu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87203C8-F258-5E4C-85C4-86D8EAB4980B}"/>
              </a:ext>
            </a:extLst>
          </p:cNvPr>
          <p:cNvSpPr txBox="1"/>
          <p:nvPr/>
        </p:nvSpPr>
        <p:spPr>
          <a:xfrm>
            <a:off x="641524" y="5107543"/>
            <a:ext cx="8129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Amperomierz szeregowo z odbiornikiem</a:t>
            </a:r>
          </a:p>
          <a:p>
            <a:endParaRPr lang="pl-PL" sz="3200" b="1" dirty="0">
              <a:solidFill>
                <a:srgbClr val="FF0000"/>
              </a:solidFill>
            </a:endParaRPr>
          </a:p>
          <a:p>
            <a:r>
              <a:rPr lang="pl-PL" sz="3200" b="1" dirty="0">
                <a:solidFill>
                  <a:srgbClr val="FF0000"/>
                </a:solidFill>
              </a:rPr>
              <a:t>Woltomierz równolegle z odbiornikiem</a:t>
            </a:r>
          </a:p>
        </p:txBody>
      </p:sp>
    </p:spTree>
    <p:extLst>
      <p:ext uri="{BB962C8B-B14F-4D97-AF65-F5344CB8AC3E}">
        <p14:creationId xmlns:p14="http://schemas.microsoft.com/office/powerpoint/2010/main" val="152160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150537A-6AB7-4CFB-B2BD-69CBB27F64B3}"/>
              </a:ext>
            </a:extLst>
          </p:cNvPr>
          <p:cNvSpPr txBox="1"/>
          <p:nvPr/>
        </p:nvSpPr>
        <p:spPr>
          <a:xfrm>
            <a:off x="1696453" y="2844225"/>
            <a:ext cx="57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Płytki stykowe</a:t>
            </a:r>
          </a:p>
        </p:txBody>
      </p:sp>
    </p:spTree>
    <p:extLst>
      <p:ext uri="{BB962C8B-B14F-4D97-AF65-F5344CB8AC3E}">
        <p14:creationId xmlns:p14="http://schemas.microsoft.com/office/powerpoint/2010/main" val="301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F101D1E-2A47-4310-AA15-BA06291E7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6535" y="1860753"/>
            <a:ext cx="4494690" cy="3143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0295876-C0CA-4D72-A347-C2FF4FBB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49925" y="1915808"/>
            <a:ext cx="4501336" cy="3026384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E6D6303-0A61-4AB9-A479-E5C0D2D4F5B9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Płytki stykowe</a:t>
            </a:r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E7E76D75-BA61-4028-9E61-970F5620BBCC}"/>
              </a:ext>
            </a:extLst>
          </p:cNvPr>
          <p:cNvCxnSpPr>
            <a:cxnSpLocks/>
          </p:cNvCxnSpPr>
          <p:nvPr/>
        </p:nvCxnSpPr>
        <p:spPr>
          <a:xfrm flipV="1">
            <a:off x="7608277" y="4278924"/>
            <a:ext cx="477457" cy="527538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E9AC463-F4A7-415A-B171-2B6E3369180C}"/>
              </a:ext>
            </a:extLst>
          </p:cNvPr>
          <p:cNvSpPr txBox="1"/>
          <p:nvPr/>
        </p:nvSpPr>
        <p:spPr>
          <a:xfrm>
            <a:off x="8018585" y="3909592"/>
            <a:ext cx="107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FF0000"/>
                </a:solidFill>
              </a:rPr>
              <a:t>Wypusty do połączenia płytek</a:t>
            </a:r>
          </a:p>
        </p:txBody>
      </p:sp>
      <p:sp>
        <p:nvSpPr>
          <p:cNvPr id="10" name="Nawias klamrowy otwierający 9">
            <a:extLst>
              <a:ext uri="{FF2B5EF4-FFF2-40B4-BE49-F238E27FC236}">
                <a16:creationId xmlns:a16="http://schemas.microsoft.com/office/drawing/2014/main" id="{0857FED3-B86B-4927-9462-EFA3BC7DBBA8}"/>
              </a:ext>
            </a:extLst>
          </p:cNvPr>
          <p:cNvSpPr/>
          <p:nvPr/>
        </p:nvSpPr>
        <p:spPr>
          <a:xfrm rot="16200000">
            <a:off x="4743635" y="5395306"/>
            <a:ext cx="504093" cy="33426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Nawias klamrowy otwierający 10">
            <a:extLst>
              <a:ext uri="{FF2B5EF4-FFF2-40B4-BE49-F238E27FC236}">
                <a16:creationId xmlns:a16="http://schemas.microsoft.com/office/drawing/2014/main" id="{5049AD36-B544-4A52-A204-B6EF0A4A7144}"/>
              </a:ext>
            </a:extLst>
          </p:cNvPr>
          <p:cNvSpPr/>
          <p:nvPr/>
        </p:nvSpPr>
        <p:spPr>
          <a:xfrm rot="16200000">
            <a:off x="7082239" y="5395306"/>
            <a:ext cx="504093" cy="33425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A7165BC-2939-441F-B9A5-E67D4BBA1749}"/>
              </a:ext>
            </a:extLst>
          </p:cNvPr>
          <p:cNvSpPr txBox="1"/>
          <p:nvPr/>
        </p:nvSpPr>
        <p:spPr>
          <a:xfrm>
            <a:off x="4581158" y="5814482"/>
            <a:ext cx="829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rgbClr val="FF0000"/>
                </a:solidFill>
              </a:rPr>
              <a:t>Zasilanie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3622305-5C85-4E20-89BD-418E4A3FFF8A}"/>
              </a:ext>
            </a:extLst>
          </p:cNvPr>
          <p:cNvSpPr txBox="1"/>
          <p:nvPr/>
        </p:nvSpPr>
        <p:spPr>
          <a:xfrm>
            <a:off x="6921754" y="5808493"/>
            <a:ext cx="829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rgbClr val="FF0000"/>
                </a:solidFill>
              </a:rPr>
              <a:t>Zasilanie</a:t>
            </a:r>
          </a:p>
        </p:txBody>
      </p:sp>
    </p:spTree>
    <p:extLst>
      <p:ext uri="{BB962C8B-B14F-4D97-AF65-F5344CB8AC3E}">
        <p14:creationId xmlns:p14="http://schemas.microsoft.com/office/powerpoint/2010/main" val="396752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7739414-5596-4F80-93A8-9C7AD5E8D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04" y="1952123"/>
            <a:ext cx="3194342" cy="2150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6DF7ECA-37AF-45DA-A70F-4B87AE5EE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3" y="1141496"/>
            <a:ext cx="5074775" cy="44757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366A60CB-1E6B-4072-A440-57ED79093630}"/>
              </a:ext>
            </a:extLst>
          </p:cNvPr>
          <p:cNvCxnSpPr/>
          <p:nvPr/>
        </p:nvCxnSpPr>
        <p:spPr>
          <a:xfrm flipH="1">
            <a:off x="3128211" y="5005137"/>
            <a:ext cx="13595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A91D7576-13C1-4C49-B93E-2F7168343FB4}"/>
              </a:ext>
            </a:extLst>
          </p:cNvPr>
          <p:cNvCxnSpPr/>
          <p:nvPr/>
        </p:nvCxnSpPr>
        <p:spPr>
          <a:xfrm flipH="1">
            <a:off x="3128211" y="4628148"/>
            <a:ext cx="135956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awias klamrowy otwierający 8">
            <a:extLst>
              <a:ext uri="{FF2B5EF4-FFF2-40B4-BE49-F238E27FC236}">
                <a16:creationId xmlns:a16="http://schemas.microsoft.com/office/drawing/2014/main" id="{F81E5C54-1E45-423F-A073-27A6E29E58AF}"/>
              </a:ext>
            </a:extLst>
          </p:cNvPr>
          <p:cNvSpPr/>
          <p:nvPr/>
        </p:nvSpPr>
        <p:spPr>
          <a:xfrm>
            <a:off x="2817231" y="4475747"/>
            <a:ext cx="288758" cy="6617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D4B7FFF-C28D-4438-AB39-D77C50C2AA9B}"/>
              </a:ext>
            </a:extLst>
          </p:cNvPr>
          <p:cNvSpPr txBox="1"/>
          <p:nvPr/>
        </p:nvSpPr>
        <p:spPr>
          <a:xfrm>
            <a:off x="1780673" y="4628148"/>
            <a:ext cx="1014335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Zasilanie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7F579A6-A9BE-4F8F-AB5A-1549F5167DC4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3 – Laboratorium</a:t>
            </a:r>
          </a:p>
          <a:p>
            <a:pPr algn="ctr"/>
            <a:r>
              <a:rPr lang="pl-PL" sz="3200" b="1" dirty="0"/>
              <a:t>Przykład obwodu na płytce stykowej</a:t>
            </a:r>
          </a:p>
        </p:txBody>
      </p:sp>
    </p:spTree>
    <p:extLst>
      <p:ext uri="{BB962C8B-B14F-4D97-AF65-F5344CB8AC3E}">
        <p14:creationId xmlns:p14="http://schemas.microsoft.com/office/powerpoint/2010/main" val="91862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83" descr="diodyled">
            <a:extLst>
              <a:ext uri="{FF2B5EF4-FFF2-40B4-BE49-F238E27FC236}">
                <a16:creationId xmlns:a16="http://schemas.microsoft.com/office/drawing/2014/main" id="{161C7C0E-B694-460D-BA1A-F5F525D1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99" y="792313"/>
            <a:ext cx="4466035" cy="60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FE7278B-B22F-467E-9544-AC6B6302C26A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Zasada działania diody LED</a:t>
            </a:r>
          </a:p>
        </p:txBody>
      </p:sp>
    </p:spTree>
    <p:extLst>
      <p:ext uri="{BB962C8B-B14F-4D97-AF65-F5344CB8AC3E}">
        <p14:creationId xmlns:p14="http://schemas.microsoft.com/office/powerpoint/2010/main" val="24630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F58A5EF-7B71-4583-A224-049231738268}"/>
              </a:ext>
            </a:extLst>
          </p:cNvPr>
          <p:cNvSpPr txBox="1"/>
          <p:nvPr/>
        </p:nvSpPr>
        <p:spPr>
          <a:xfrm>
            <a:off x="1307054" y="2601232"/>
            <a:ext cx="652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02641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516B24EA-F88A-489E-8E2E-C692428D8F0C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Informacje wstępne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E7A227F-35A8-47AD-B320-87A17455D65B}"/>
              </a:ext>
            </a:extLst>
          </p:cNvPr>
          <p:cNvSpPr txBox="1"/>
          <p:nvPr/>
        </p:nvSpPr>
        <p:spPr>
          <a:xfrm>
            <a:off x="200298" y="620910"/>
            <a:ext cx="87434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1600" dirty="0"/>
              <a:t>Zajęcia – 15 laboratoriów, obecność obowiązkowa. W przypadku nieobecności na laboratorium słuchacz musi je odrobić w terminie uzgodnionym z wykładowca.</a:t>
            </a:r>
          </a:p>
          <a:p>
            <a:pPr marL="342900" indent="-342900">
              <a:buFont typeface="+mj-lt"/>
              <a:buAutoNum type="arabicPeriod"/>
            </a:pPr>
            <a:endParaRPr lang="pl-PL" sz="1600" dirty="0"/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Na każdym laboratorium będą rozwiązywane zadania z wykorzystaniem sprzętu w laboratorium oraz przy pomocy programu </a:t>
            </a:r>
            <a:r>
              <a:rPr lang="pl-PL" sz="1600" dirty="0" err="1"/>
              <a:t>SimulIDE</a:t>
            </a:r>
            <a:r>
              <a:rPr lang="pl-PL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l-PL" sz="1600" dirty="0"/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Z każdego laboratorium słuchacz musi napisać sprawozdanie (wzór będzie podany na zajęciach) i zapisać w MS </a:t>
            </a:r>
            <a:r>
              <a:rPr lang="pl-PL" sz="1600" dirty="0" err="1"/>
              <a:t>Teams</a:t>
            </a:r>
            <a:r>
              <a:rPr lang="pl-PL" sz="1600" dirty="0"/>
              <a:t> – Zespół </a:t>
            </a:r>
            <a:r>
              <a:rPr lang="pl-PL" sz="1600" b="1" i="0" dirty="0">
                <a:effectLst/>
              </a:rPr>
              <a:t>PEL-DB∙L 2023’L TZS04AMS/TZS04IS</a:t>
            </a:r>
            <a:r>
              <a:rPr lang="pl-PL" sz="1600" dirty="0"/>
              <a:t>, dla każdego słuchacza będzie założony katalog.</a:t>
            </a:r>
          </a:p>
          <a:p>
            <a:pPr marL="342900" indent="-342900">
              <a:buFont typeface="+mj-lt"/>
              <a:buAutoNum type="arabicPeriod"/>
            </a:pPr>
            <a:endParaRPr lang="pl-PL" sz="1600" dirty="0"/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Dzień przed następnymi zajęciami każdy słuchacz musi wpisać do katalogu opracowane pliki: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sz="1600" dirty="0"/>
              <a:t>sprawozdanie z poprzedniego laboratorium,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sz="1600" dirty="0"/>
              <a:t>wykonane pliki ze schematami programu </a:t>
            </a:r>
            <a:r>
              <a:rPr lang="pl-PL" sz="1600" dirty="0" err="1"/>
              <a:t>SimulIDE</a:t>
            </a:r>
            <a:r>
              <a:rPr lang="pl-PL" sz="1600" dirty="0"/>
              <a:t> z poprzedniego laboratorium (jeżeli będą),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sz="1600" dirty="0"/>
              <a:t>inną dokumentację opracowaną na poprzednim laboratorium.</a:t>
            </a:r>
          </a:p>
          <a:p>
            <a:pPr marL="800100" lvl="1" indent="-342900">
              <a:buFont typeface="+mj-lt"/>
              <a:buAutoNum type="alphaLcPeriod"/>
            </a:pPr>
            <a:endParaRPr lang="pl-PL" sz="1600" dirty="0"/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Nazwy plików: Z-PEL-DB-TZS07AMS/TZS04IS-Lab_xx-nazwisko-imie-nr_albumu</a:t>
            </a:r>
          </a:p>
          <a:p>
            <a:pPr marL="342900" indent="-342900">
              <a:buFont typeface="+mj-lt"/>
              <a:buAutoNum type="arabicPeriod"/>
            </a:pPr>
            <a:endParaRPr lang="pl-PL" sz="1600" dirty="0"/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Podstawą zaliczenia jest: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sz="1600" dirty="0"/>
              <a:t>obecność na laboratoriach – 3 pkt. za każdą obecność,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sz="1600" dirty="0"/>
              <a:t>oddane sprawozdania wraz z załączonymi materiałami w terminie do dnia poprzedzającego laboratorium. Za każde sprawozdanie słuchacz może uzyskać od 0 do 4 pkt. 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Ocena wystawiana jest na podstawie otrzymanych punktów</a:t>
            </a:r>
          </a:p>
          <a:p>
            <a:pPr lvl="3"/>
            <a:r>
              <a:rPr lang="pl-PL" sz="1600" dirty="0"/>
              <a:t>PKT = obecności*3 + punkty za </a:t>
            </a:r>
            <a:r>
              <a:rPr lang="pl-PL" sz="1600" dirty="0" err="1"/>
              <a:t>sprowozdania</a:t>
            </a:r>
            <a:endParaRPr lang="pl-PL" sz="1600" dirty="0"/>
          </a:p>
          <a:p>
            <a:pPr lvl="3"/>
            <a:r>
              <a:rPr lang="pl-PL" sz="1600" dirty="0"/>
              <a:t>Zaliczenie przedmiotu minimum 60 pkt.</a:t>
            </a:r>
          </a:p>
        </p:txBody>
      </p:sp>
    </p:spTree>
    <p:extLst>
      <p:ext uri="{BB962C8B-B14F-4D97-AF65-F5344CB8AC3E}">
        <p14:creationId xmlns:p14="http://schemas.microsoft.com/office/powerpoint/2010/main" val="342156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2116D3C-C078-0615-1A28-F14DF4725548}"/>
              </a:ext>
            </a:extLst>
          </p:cNvPr>
          <p:cNvSpPr txBox="1"/>
          <p:nvPr/>
        </p:nvSpPr>
        <p:spPr>
          <a:xfrm>
            <a:off x="1323976" y="1236092"/>
            <a:ext cx="688657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Literatura: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Elektronika dla informatyków i studentów kierunków nieelektrycznych; Marcin Olszewski; Helion 2022r.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Sztuka elektroniki tom 1 i 2; Paul Horowitz, </a:t>
            </a:r>
            <a:r>
              <a:rPr lang="pl-PL" dirty="0" err="1"/>
              <a:t>Winfield</a:t>
            </a:r>
            <a:r>
              <a:rPr lang="pl-PL" dirty="0"/>
              <a:t> Hill; WKŁ 2019r.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Elektronik dla bystrzaków; </a:t>
            </a:r>
            <a:r>
              <a:rPr lang="pl-PL" dirty="0" err="1"/>
              <a:t>Cathleen</a:t>
            </a:r>
            <a:r>
              <a:rPr lang="pl-PL" dirty="0"/>
              <a:t> </a:t>
            </a:r>
            <a:r>
              <a:rPr lang="pl-PL" dirty="0" err="1"/>
              <a:t>Shamieh</a:t>
            </a:r>
            <a:r>
              <a:rPr lang="pl-PL" dirty="0"/>
              <a:t>; Helion 2017r.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FORBOT Kurs elektroniki - </a:t>
            </a:r>
            <a:r>
              <a:rPr lang="pl-PL" dirty="0">
                <a:hlinkClick r:id="rId2"/>
              </a:rPr>
              <a:t>https://forbot.pl/blog/kurs-elektroniki-dla-poczatkujacych-id5151</a:t>
            </a:r>
            <a:endParaRPr lang="pl-PL" dirty="0"/>
          </a:p>
          <a:p>
            <a:r>
              <a:rPr lang="pl-PL" dirty="0"/>
              <a:t>	</a:t>
            </a:r>
          </a:p>
          <a:p>
            <a:r>
              <a:rPr lang="pl-PL" dirty="0"/>
              <a:t>	</a:t>
            </a:r>
            <a:r>
              <a:rPr lang="pl-PL" dirty="0">
                <a:hlinkClick r:id="rId3"/>
              </a:rPr>
              <a:t>https://forbot.pl/blog/kurs-elektroniki-ii-spis-tresci-praktyczne-projekty-id10746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74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0DDEAC38-B0AA-9FEA-3665-E3378F24972B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Miejsce elektroniki w hierarchii nauk doświadczalnych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4E3A96C-2E61-5473-E5FC-9BF3F6B8E26B}"/>
              </a:ext>
            </a:extLst>
          </p:cNvPr>
          <p:cNvSpPr txBox="1"/>
          <p:nvPr/>
        </p:nvSpPr>
        <p:spPr>
          <a:xfrm>
            <a:off x="604837" y="5175259"/>
            <a:ext cx="79914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Elektronika</a:t>
            </a:r>
            <a:r>
              <a:rPr lang="pl-PL" dirty="0"/>
              <a:t> – dziedzina techniki i nauki zajmująca się wytwarzaniem i przetwarzaniem sygnałów w postaci prądów i napięć elektrycznych lub pól elektromagnetycznych. </a:t>
            </a:r>
          </a:p>
          <a:p>
            <a:r>
              <a:rPr lang="pl-PL" sz="1200" dirty="0"/>
              <a:t>Źródło: Wikipedia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FAC6FB5-6D7D-BED2-71A0-FBD2FA616BB2}"/>
              </a:ext>
            </a:extLst>
          </p:cNvPr>
          <p:cNvGrpSpPr/>
          <p:nvPr/>
        </p:nvGrpSpPr>
        <p:grpSpPr>
          <a:xfrm>
            <a:off x="1607851" y="723900"/>
            <a:ext cx="5928297" cy="4048125"/>
            <a:chOff x="1607851" y="723900"/>
            <a:chExt cx="5928297" cy="4048125"/>
          </a:xfrm>
        </p:grpSpPr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7A3ABC4E-A834-BF3E-6D94-4F829DB18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0387" y="2424112"/>
              <a:ext cx="2943225" cy="2009775"/>
            </a:xfrm>
            <a:prstGeom prst="rect">
              <a:avLst/>
            </a:prstGeom>
          </p:spPr>
        </p:pic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D36566AC-F776-CA71-B0E5-F73C70076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851" y="723900"/>
              <a:ext cx="5928297" cy="4048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4BC2574-04BF-E61C-5B3D-BD5A654355E6}"/>
                </a:ext>
              </a:extLst>
            </p:cNvPr>
            <p:cNvSpPr/>
            <p:nvPr/>
          </p:nvSpPr>
          <p:spPr>
            <a:xfrm>
              <a:off x="3867150" y="2924175"/>
              <a:ext cx="2514600" cy="10763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2F1CA0D-87B5-5175-F9A4-6D0B54DCB5B3}"/>
              </a:ext>
            </a:extLst>
          </p:cNvPr>
          <p:cNvSpPr txBox="1"/>
          <p:nvPr/>
        </p:nvSpPr>
        <p:spPr>
          <a:xfrm>
            <a:off x="1476375" y="4741872"/>
            <a:ext cx="6248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/>
              <a:t>Źródło: Elektronika dla informatyków i studentów kierunków nieelektrycznych; Marcin Olszewski</a:t>
            </a:r>
          </a:p>
        </p:txBody>
      </p:sp>
    </p:spTree>
    <p:extLst>
      <p:ext uri="{BB962C8B-B14F-4D97-AF65-F5344CB8AC3E}">
        <p14:creationId xmlns:p14="http://schemas.microsoft.com/office/powerpoint/2010/main" val="255442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DF9067E-0B97-40DD-85AA-D38A94A26E9D}"/>
              </a:ext>
            </a:extLst>
          </p:cNvPr>
          <p:cNvSpPr txBox="1"/>
          <p:nvPr/>
        </p:nvSpPr>
        <p:spPr>
          <a:xfrm>
            <a:off x="1082040" y="413393"/>
            <a:ext cx="6979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Napięcie elektryczne</a:t>
            </a:r>
            <a:r>
              <a:rPr lang="pl-PL" dirty="0"/>
              <a:t> – różnica potencjałów elektrycznych między dwoma punktami obwodu elektrycznego lub pola elektrycznego.</a:t>
            </a:r>
          </a:p>
          <a:p>
            <a:r>
              <a:rPr lang="pl-PL" dirty="0"/>
              <a:t>Jednostką napięcia elektrycznego jest Volt [V].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BC89925-C30A-4B42-8D4A-D277D54C55C4}"/>
              </a:ext>
            </a:extLst>
          </p:cNvPr>
          <p:cNvSpPr txBox="1"/>
          <p:nvPr/>
        </p:nvSpPr>
        <p:spPr>
          <a:xfrm>
            <a:off x="1082040" y="1375634"/>
            <a:ext cx="697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Prąd elektryczny</a:t>
            </a:r>
            <a:r>
              <a:rPr lang="pl-PL" dirty="0"/>
              <a:t> – uporządkowany ruch ładunków elektrycznych.</a:t>
            </a:r>
          </a:p>
          <a:p>
            <a:r>
              <a:rPr lang="pl-PL" dirty="0"/>
              <a:t>Jednostką prądu elektrycznego jest Amper [A].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55C2B19-B103-4DBC-BF68-167135A49CF9}"/>
              </a:ext>
            </a:extLst>
          </p:cNvPr>
          <p:cNvSpPr txBox="1"/>
          <p:nvPr/>
        </p:nvSpPr>
        <p:spPr>
          <a:xfrm>
            <a:off x="1082040" y="2021965"/>
            <a:ext cx="69799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Rezystor</a:t>
            </a:r>
            <a:r>
              <a:rPr lang="pl-PL" dirty="0"/>
              <a:t>, </a:t>
            </a:r>
            <a:r>
              <a:rPr lang="pl-PL" b="1" dirty="0"/>
              <a:t>opornik elektryczny</a:t>
            </a:r>
            <a:r>
              <a:rPr lang="pl-PL" dirty="0"/>
              <a:t> (z łac. </a:t>
            </a:r>
            <a:r>
              <a:rPr lang="pl-PL" i="1" dirty="0" err="1"/>
              <a:t>resistere</a:t>
            </a:r>
            <a:r>
              <a:rPr lang="pl-PL" dirty="0"/>
              <a:t>) – element bierny obwodu elektrycznego, wykorzystywany jest do ograniczenia prądu w nim płynącego. Jest elementem liniowym: występujący na nim spadek napięcia jest wprost proporcjonalny do prądu płynącego przez opornik. Przy przepływie prądu zamienia energię elektryczną w ciepło.</a:t>
            </a:r>
          </a:p>
          <a:p>
            <a:r>
              <a:rPr lang="pl-PL" dirty="0"/>
              <a:t>Jednostka Ohm (Om) [Ω]. 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52C55B2-E1D3-40F2-8B4A-72F424900A15}"/>
              </a:ext>
            </a:extLst>
          </p:cNvPr>
          <p:cNvSpPr txBox="1"/>
          <p:nvPr/>
        </p:nvSpPr>
        <p:spPr>
          <a:xfrm>
            <a:off x="1082040" y="3809793"/>
            <a:ext cx="697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Obwód elektryczny</a:t>
            </a:r>
            <a:r>
              <a:rPr lang="pl-PL" dirty="0"/>
              <a:t> – układ elementów tworzących drogę zamkniętą dla prądu elektrycznego.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E85A579D-8E43-4904-B968-F4A3C8CD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8" y="4446606"/>
            <a:ext cx="2987040" cy="2326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93B0B0E-43C2-446F-B743-D39402AC027A}"/>
              </a:ext>
            </a:extLst>
          </p:cNvPr>
          <p:cNvSpPr txBox="1"/>
          <p:nvPr/>
        </p:nvSpPr>
        <p:spPr>
          <a:xfrm>
            <a:off x="5779008" y="4906782"/>
            <a:ext cx="29870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U</a:t>
            </a:r>
            <a:r>
              <a:rPr lang="pl-PL" sz="800" dirty="0"/>
              <a:t>0</a:t>
            </a:r>
            <a:r>
              <a:rPr lang="pl-PL" sz="1600" dirty="0"/>
              <a:t> – </a:t>
            </a:r>
            <a:r>
              <a:rPr lang="pl-PL" sz="1400" dirty="0"/>
              <a:t>Napięcie ogniwa</a:t>
            </a:r>
          </a:p>
          <a:p>
            <a:r>
              <a:rPr lang="pl-PL" sz="1400" dirty="0"/>
              <a:t>U</a:t>
            </a:r>
            <a:r>
              <a:rPr lang="pl-PL" sz="800" dirty="0"/>
              <a:t>R</a:t>
            </a:r>
            <a:r>
              <a:rPr lang="pl-PL" sz="1400" dirty="0"/>
              <a:t> – Spadek napięcia na oporniku</a:t>
            </a:r>
          </a:p>
          <a:p>
            <a:r>
              <a:rPr lang="pl-PL" sz="1400" dirty="0"/>
              <a:t>I – Natężenie prądu</a:t>
            </a:r>
          </a:p>
          <a:p>
            <a:r>
              <a:rPr lang="pl-PL" sz="1400" dirty="0"/>
              <a:t>R - Rezystor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AA413054-6609-4BA3-91E4-48B9C9D7C2B7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Podstawowe pojęcia w elektronice</a:t>
            </a:r>
          </a:p>
        </p:txBody>
      </p:sp>
    </p:spTree>
    <p:extLst>
      <p:ext uri="{BB962C8B-B14F-4D97-AF65-F5344CB8AC3E}">
        <p14:creationId xmlns:p14="http://schemas.microsoft.com/office/powerpoint/2010/main" val="256889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4FD4225-D03E-4E12-B589-6CE38C08B4D4}"/>
              </a:ext>
            </a:extLst>
          </p:cNvPr>
          <p:cNvSpPr txBox="1"/>
          <p:nvPr/>
        </p:nvSpPr>
        <p:spPr>
          <a:xfrm>
            <a:off x="2130552" y="2104751"/>
            <a:ext cx="53941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Oprogramowanie znajduje się na UBI-&gt;Dokumenty</a:t>
            </a:r>
          </a:p>
          <a:p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ub</a:t>
            </a:r>
          </a:p>
          <a:p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Oprogramowanie można ściągnąć ze strony:</a:t>
            </a:r>
          </a:p>
          <a:p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l-PL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https://www.simulide.com/p/downloads.html</a:t>
            </a:r>
            <a:endParaRPr lang="pl-PL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9BE8863-293C-4061-B743-392A6B5B6E5F}"/>
              </a:ext>
            </a:extLst>
          </p:cNvPr>
          <p:cNvSpPr txBox="1"/>
          <p:nvPr/>
        </p:nvSpPr>
        <p:spPr>
          <a:xfrm>
            <a:off x="1371600" y="1212854"/>
            <a:ext cx="6736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Oprogramowaniu 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SimulIDE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umożliwia modelowanie </a:t>
            </a:r>
            <a:r>
              <a:rPr lang="pl-PL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obwodów elektronicznych metodą symulacyjną.</a:t>
            </a:r>
          </a:p>
          <a:p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EB43AEB-6C5B-4C50-AFFE-7C104371A77E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Oprogramowanie symulatora </a:t>
            </a:r>
            <a:r>
              <a:rPr lang="pl-PL" sz="3200" b="1" dirty="0" err="1"/>
              <a:t>SimulIDE</a:t>
            </a:r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149198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7EB86A2-7003-448D-A245-4C8177054230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Ekran programu </a:t>
            </a:r>
            <a:r>
              <a:rPr lang="pl-PL" sz="3200" b="1" dirty="0" err="1"/>
              <a:t>SimulIDE</a:t>
            </a:r>
            <a:endParaRPr lang="pl-PL" sz="3200" b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4BD33D8-026A-5146-FC66-6859D29D6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1" y="484806"/>
            <a:ext cx="7499677" cy="6258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66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FD26A8E-7640-4F55-7196-589935B2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42" y="855765"/>
            <a:ext cx="5800915" cy="5687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871E981-5C12-39C4-D88D-D491F7591FFF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Zadanie 1 - Pomiar napięcia (symulator)</a:t>
            </a:r>
          </a:p>
        </p:txBody>
      </p:sp>
    </p:spTree>
    <p:extLst>
      <p:ext uri="{BB962C8B-B14F-4D97-AF65-F5344CB8AC3E}">
        <p14:creationId xmlns:p14="http://schemas.microsoft.com/office/powerpoint/2010/main" val="214946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B8790DC-0908-F9C4-B180-B8555D66C14A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Zadanie 2 - Pomiar natężenia prądu (symulator)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7159224-8EFC-3F4F-51D5-39132CB6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31" y="900112"/>
            <a:ext cx="6510337" cy="5405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936631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</TotalTime>
  <Words>543</Words>
  <Application>Microsoft Office PowerPoint</Application>
  <PresentationFormat>Экран (4:3)</PresentationFormat>
  <Paragraphs>84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Motyw pakietu Office</vt:lpstr>
      <vt:lpstr>Laboratorium zastosowań elektroniki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wojtek20201@outlook.com</dc:creator>
  <cp:lastModifiedBy>Ivan Ihnatsenkau</cp:lastModifiedBy>
  <cp:revision>44</cp:revision>
  <dcterms:created xsi:type="dcterms:W3CDTF">2021-03-03T07:39:51Z</dcterms:created>
  <dcterms:modified xsi:type="dcterms:W3CDTF">2024-03-06T12:01:29Z</dcterms:modified>
</cp:coreProperties>
</file>