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89" r:id="rId4"/>
    <p:sldId id="390" r:id="rId5"/>
    <p:sldId id="401" r:id="rId6"/>
    <p:sldId id="404" r:id="rId7"/>
    <p:sldId id="402" r:id="rId8"/>
    <p:sldId id="405" r:id="rId9"/>
    <p:sldId id="445" r:id="rId10"/>
    <p:sldId id="492" r:id="rId11"/>
    <p:sldId id="450" r:id="rId12"/>
    <p:sldId id="451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9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6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7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1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07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183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3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120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70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6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8F9-FF6E-41EC-B1B8-B0BB7C3962EE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1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E424995D-F961-D8C3-EA5E-59EF7A5E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F56A76E1-B040-6FAF-59DA-92E3F25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09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E085DF6-2C22-14BA-1A8E-E775F8BCE68E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72F0C6-1B68-6F50-EBFE-6F8627A2A16C}"/>
              </a:ext>
            </a:extLst>
          </p:cNvPr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07.05.2024r.</a:t>
            </a:r>
          </a:p>
        </p:txBody>
      </p:sp>
    </p:spTree>
    <p:extLst>
      <p:ext uri="{BB962C8B-B14F-4D97-AF65-F5344CB8AC3E}">
        <p14:creationId xmlns:p14="http://schemas.microsoft.com/office/powerpoint/2010/main" val="19139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16D2086-BF87-782A-A607-9DA36A27A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136"/>
              </p:ext>
            </p:extLst>
          </p:nvPr>
        </p:nvGraphicFramePr>
        <p:xfrm>
          <a:off x="1758456" y="1607185"/>
          <a:ext cx="589011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94">
                  <a:extLst>
                    <a:ext uri="{9D8B030D-6E8A-4147-A177-3AD203B41FA5}">
                      <a16:colId xmlns:a16="http://schemas.microsoft.com/office/drawing/2014/main" val="221534721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04313350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565251149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1593639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Odczyt A/C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Napięcie U woltomierza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Napięcie wyliczone z odczytu A/C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7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855258"/>
                  </a:ext>
                </a:extLst>
              </a:tr>
              <a:tr h="212493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83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09189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F05D17D4-96E3-B63F-CABE-BA5DD252ACE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1 – wejścia analogowe</a:t>
            </a:r>
          </a:p>
        </p:txBody>
      </p:sp>
    </p:spTree>
    <p:extLst>
      <p:ext uri="{BB962C8B-B14F-4D97-AF65-F5344CB8AC3E}">
        <p14:creationId xmlns:p14="http://schemas.microsoft.com/office/powerpoint/2010/main" val="327173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D7A1436-15AC-0176-31CD-CB4D5C645CF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Termistor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72DCFED-6B44-5A83-5EC9-F59AA5D68160}"/>
              </a:ext>
            </a:extLst>
          </p:cNvPr>
          <p:cNvSpPr txBox="1"/>
          <p:nvPr/>
        </p:nvSpPr>
        <p:spPr>
          <a:xfrm>
            <a:off x="474132" y="523220"/>
            <a:ext cx="83904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Termistory zamieniają swoją rezystancję wraz ze zmianą temperatury.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Termistor, podobnie jak rezystor, nie ma polaryzacji. Prąd może płynąć przez niego w dowolnym kierunku.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Podstawowe parametry termistora, to rezystancja nominalna (podawana typowo przy temperaturze 25°C) oraz jego rodzaj.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Rodzaje termistorów: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  PTC</a:t>
            </a:r>
            <a:r>
              <a:rPr lang="pl-PL" dirty="0"/>
              <a:t> (ang. </a:t>
            </a:r>
            <a:r>
              <a:rPr lang="pl-PL" i="1" dirty="0" err="1"/>
              <a:t>positive</a:t>
            </a:r>
            <a:r>
              <a:rPr lang="pl-PL" i="1" dirty="0"/>
              <a:t> </a:t>
            </a:r>
            <a:r>
              <a:rPr lang="pl-PL" i="1" dirty="0" err="1"/>
              <a:t>temperature</a:t>
            </a:r>
            <a:r>
              <a:rPr lang="pl-PL" i="1" dirty="0"/>
              <a:t> </a:t>
            </a:r>
            <a:r>
              <a:rPr lang="pl-PL" i="1" dirty="0" err="1"/>
              <a:t>coefficient</a:t>
            </a:r>
            <a:r>
              <a:rPr lang="pl-PL" dirty="0"/>
              <a:t>) – temperatura i rezystancja zachowują się współbieżnie, tj. kiedy temperatura rośnie, rezystancja również się zwiększa.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  NTC</a:t>
            </a:r>
            <a:r>
              <a:rPr lang="pl-PL" dirty="0"/>
              <a:t> (ang. </a:t>
            </a:r>
            <a:r>
              <a:rPr lang="pl-PL" i="1" dirty="0" err="1"/>
              <a:t>negative</a:t>
            </a:r>
            <a:r>
              <a:rPr lang="pl-PL" i="1" dirty="0"/>
              <a:t> </a:t>
            </a:r>
            <a:r>
              <a:rPr lang="pl-PL" i="1" dirty="0" err="1"/>
              <a:t>temperature</a:t>
            </a:r>
            <a:r>
              <a:rPr lang="pl-PL" i="1" dirty="0"/>
              <a:t> </a:t>
            </a:r>
            <a:r>
              <a:rPr lang="pl-PL" i="1" dirty="0" err="1"/>
              <a:t>coefficient</a:t>
            </a:r>
            <a:r>
              <a:rPr lang="pl-PL" dirty="0"/>
              <a:t>) – rezystancja i temperatura mają przeciwne kierunki przyrostu, tj. wzrost temperatury oznacza spadek rezystancji.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27762E6-4C58-F1DA-64BE-34A2B7AD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04" y="4896505"/>
            <a:ext cx="160972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61786A4-C89C-C47D-6C2B-A903164005A6}"/>
              </a:ext>
            </a:extLst>
          </p:cNvPr>
          <p:cNvSpPr txBox="1"/>
          <p:nvPr/>
        </p:nvSpPr>
        <p:spPr>
          <a:xfrm>
            <a:off x="4283606" y="5292476"/>
            <a:ext cx="250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zadaniu zastosowano termistor NTC 110 47k</a:t>
            </a:r>
            <a:r>
              <a:rPr lang="el-GR" dirty="0"/>
              <a:t>Ω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311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>
            <a:extLst>
              <a:ext uri="{FF2B5EF4-FFF2-40B4-BE49-F238E27FC236}">
                <a16:creationId xmlns:a16="http://schemas.microsoft.com/office/drawing/2014/main" id="{4CAF92D1-F853-44C9-6915-6A67190F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8" y="654435"/>
            <a:ext cx="5219700" cy="6105525"/>
          </a:xfrm>
          <a:prstGeom prst="rect">
            <a:avLst/>
          </a:prstGeom>
          <a:ln>
            <a:noFill/>
          </a:ln>
        </p:spPr>
      </p:pic>
      <p:sp>
        <p:nvSpPr>
          <p:cNvPr id="40" name="pole tekstowe 39">
            <a:extLst>
              <a:ext uri="{FF2B5EF4-FFF2-40B4-BE49-F238E27FC236}">
                <a16:creationId xmlns:a16="http://schemas.microsoft.com/office/drawing/2014/main" id="{9F818E93-767E-C354-A1A0-BFEB9ABFB666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2 – Termistor</a:t>
            </a: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3289215E-4873-B5D8-2EA8-DE2CB210B442}"/>
              </a:ext>
            </a:extLst>
          </p:cNvPr>
          <p:cNvGrpSpPr/>
          <p:nvPr/>
        </p:nvGrpSpPr>
        <p:grpSpPr>
          <a:xfrm>
            <a:off x="3911001" y="2981484"/>
            <a:ext cx="4969933" cy="2893174"/>
            <a:chOff x="1798421" y="1489016"/>
            <a:chExt cx="4969933" cy="2893174"/>
          </a:xfrm>
        </p:grpSpPr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68CED58D-A029-0D22-6256-A54DEF837EAC}"/>
                </a:ext>
              </a:extLst>
            </p:cNvPr>
            <p:cNvSpPr/>
            <p:nvPr/>
          </p:nvSpPr>
          <p:spPr>
            <a:xfrm>
              <a:off x="4459597" y="1631439"/>
              <a:ext cx="1794933" cy="218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7E93FCD2-22A5-A864-8278-0DCBC6A4234B}"/>
                </a:ext>
              </a:extLst>
            </p:cNvPr>
            <p:cNvSpPr txBox="1"/>
            <p:nvPr/>
          </p:nvSpPr>
          <p:spPr>
            <a:xfrm>
              <a:off x="4632520" y="2544380"/>
              <a:ext cx="146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Arduino</a:t>
              </a:r>
              <a:r>
                <a:rPr lang="pl-PL" b="1" dirty="0"/>
                <a:t> UNO</a:t>
              </a:r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12A42D76-6E2D-671E-97CE-089B1E2FF933}"/>
                </a:ext>
              </a:extLst>
            </p:cNvPr>
            <p:cNvSpPr/>
            <p:nvPr/>
          </p:nvSpPr>
          <p:spPr>
            <a:xfrm>
              <a:off x="4391863" y="3451772"/>
              <a:ext cx="135467" cy="1354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572DC3D-454B-229B-34E2-29B4D6FB7684}"/>
                </a:ext>
              </a:extLst>
            </p:cNvPr>
            <p:cNvSpPr txBox="1"/>
            <p:nvPr/>
          </p:nvSpPr>
          <p:spPr>
            <a:xfrm>
              <a:off x="4499550" y="3380090"/>
              <a:ext cx="39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A0</a:t>
              </a:r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2F66764F-9B7B-826B-E955-733CB4DE78FC}"/>
                </a:ext>
              </a:extLst>
            </p:cNvPr>
            <p:cNvSpPr/>
            <p:nvPr/>
          </p:nvSpPr>
          <p:spPr>
            <a:xfrm>
              <a:off x="4383400" y="3054265"/>
              <a:ext cx="135467" cy="1354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CE56326B-EC67-5C46-1675-EED17A38FC6B}"/>
                </a:ext>
              </a:extLst>
            </p:cNvPr>
            <p:cNvSpPr txBox="1"/>
            <p:nvPr/>
          </p:nvSpPr>
          <p:spPr>
            <a:xfrm>
              <a:off x="4491087" y="2982583"/>
              <a:ext cx="5442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GND</a:t>
              </a:r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43F9225A-5A2D-B184-87F5-EE8626F6CDF9}"/>
                </a:ext>
              </a:extLst>
            </p:cNvPr>
            <p:cNvSpPr/>
            <p:nvPr/>
          </p:nvSpPr>
          <p:spPr>
            <a:xfrm>
              <a:off x="4370701" y="2365716"/>
              <a:ext cx="135467" cy="1354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D121B21B-C81E-81BB-C981-5F22490F2339}"/>
                </a:ext>
              </a:extLst>
            </p:cNvPr>
            <p:cNvSpPr txBox="1"/>
            <p:nvPr/>
          </p:nvSpPr>
          <p:spPr>
            <a:xfrm>
              <a:off x="4459596" y="2294949"/>
              <a:ext cx="39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5V</a:t>
              </a:r>
            </a:p>
          </p:txBody>
        </p: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CF186783-7943-2373-B8AB-734FB5F52F0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601" y="3536439"/>
              <a:ext cx="1388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6690F726-458C-BB65-1169-BF102A58FABA}"/>
                </a:ext>
              </a:extLst>
            </p:cNvPr>
            <p:cNvSpPr/>
            <p:nvPr/>
          </p:nvSpPr>
          <p:spPr>
            <a:xfrm>
              <a:off x="3022651" y="2689345"/>
              <a:ext cx="174219" cy="4487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9B798F1C-FA74-0BB0-4767-56034B3F3BB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3097665" y="3138079"/>
              <a:ext cx="12096" cy="423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1A985177-09FC-588C-EBB3-704C692AB9AA}"/>
                </a:ext>
              </a:extLst>
            </p:cNvPr>
            <p:cNvSpPr/>
            <p:nvPr/>
          </p:nvSpPr>
          <p:spPr>
            <a:xfrm>
              <a:off x="3022651" y="3468705"/>
              <a:ext cx="135467" cy="1354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4D89CB9D-E1CC-4131-AB4B-368600133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760" y="2427306"/>
              <a:ext cx="607095" cy="6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3C74C994-E643-70A2-4CDD-A81FA7BDDD1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109761" y="2427306"/>
              <a:ext cx="3636" cy="262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D9B07DF1-892C-3C41-18C1-123601B8AF60}"/>
                </a:ext>
              </a:extLst>
            </p:cNvPr>
            <p:cNvSpPr txBox="1"/>
            <p:nvPr/>
          </p:nvSpPr>
          <p:spPr>
            <a:xfrm>
              <a:off x="2317535" y="2799839"/>
              <a:ext cx="74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R1 10k</a:t>
              </a:r>
              <a:r>
                <a:rPr lang="el-GR" sz="1200" dirty="0"/>
                <a:t>Ω</a:t>
              </a:r>
              <a:endParaRPr lang="pl-PL" sz="1200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78A0A4A-D986-E343-E733-0F1E3F8062F6}"/>
                </a:ext>
              </a:extLst>
            </p:cNvPr>
            <p:cNvSpPr/>
            <p:nvPr/>
          </p:nvSpPr>
          <p:spPr>
            <a:xfrm rot="1970567">
              <a:off x="3745938" y="3458559"/>
              <a:ext cx="164592" cy="155757"/>
            </a:xfrm>
            <a:custGeom>
              <a:avLst/>
              <a:gdLst>
                <a:gd name="connsiteX0" fmla="*/ 0 w 315614"/>
                <a:gd name="connsiteY0" fmla="*/ 88456 h 223789"/>
                <a:gd name="connsiteX1" fmla="*/ 304800 w 315614"/>
                <a:gd name="connsiteY1" fmla="*/ 3789 h 223789"/>
                <a:gd name="connsiteX2" fmla="*/ 245534 w 315614"/>
                <a:gd name="connsiteY2" fmla="*/ 198523 h 223789"/>
                <a:gd name="connsiteX3" fmla="*/ 228600 w 315614"/>
                <a:gd name="connsiteY3" fmla="*/ 215456 h 22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614" h="223789">
                  <a:moveTo>
                    <a:pt x="0" y="88456"/>
                  </a:moveTo>
                  <a:cubicBezTo>
                    <a:pt x="131939" y="36950"/>
                    <a:pt x="263878" y="-14556"/>
                    <a:pt x="304800" y="3789"/>
                  </a:cubicBezTo>
                  <a:cubicBezTo>
                    <a:pt x="345722" y="22134"/>
                    <a:pt x="258234" y="163245"/>
                    <a:pt x="245534" y="198523"/>
                  </a:cubicBezTo>
                  <a:cubicBezTo>
                    <a:pt x="232834" y="233801"/>
                    <a:pt x="230717" y="224628"/>
                    <a:pt x="228600" y="2154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54C83D49-BB2F-C5FA-8293-A20A6B161C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0384" y="4314456"/>
              <a:ext cx="737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80624A1E-2A34-F664-0835-1456C95DD23C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824599" y="3611905"/>
              <a:ext cx="9372" cy="702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66E9CD48-10D3-4332-6251-6B023F88DC9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3754802" y="3101404"/>
              <a:ext cx="13137" cy="376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E058B6E7-117D-EB2C-1C50-37C2D628A68D}"/>
                </a:ext>
              </a:extLst>
            </p:cNvPr>
            <p:cNvCxnSpPr>
              <a:cxnSpLocks/>
            </p:cNvCxnSpPr>
            <p:nvPr/>
          </p:nvCxnSpPr>
          <p:spPr>
            <a:xfrm>
              <a:off x="3767939" y="3084929"/>
              <a:ext cx="738229" cy="8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68D10A24-9153-78AC-4417-A70A01565B2F}"/>
                </a:ext>
              </a:extLst>
            </p:cNvPr>
            <p:cNvSpPr txBox="1"/>
            <p:nvPr/>
          </p:nvSpPr>
          <p:spPr>
            <a:xfrm>
              <a:off x="2145015" y="3812302"/>
              <a:ext cx="814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Termistor</a:t>
              </a:r>
            </a:p>
          </p:txBody>
        </p:sp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4766386A-9564-A230-E2AA-0F22C8E28209}"/>
                </a:ext>
              </a:extLst>
            </p:cNvPr>
            <p:cNvSpPr/>
            <p:nvPr/>
          </p:nvSpPr>
          <p:spPr>
            <a:xfrm>
              <a:off x="1798421" y="1489016"/>
              <a:ext cx="4969933" cy="2893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1113843E-C23D-E876-5F44-E4D96DBEFD9A}"/>
                </a:ext>
              </a:extLst>
            </p:cNvPr>
            <p:cNvSpPr txBox="1"/>
            <p:nvPr/>
          </p:nvSpPr>
          <p:spPr>
            <a:xfrm>
              <a:off x="3316088" y="3768336"/>
              <a:ext cx="51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U1</a:t>
              </a:r>
            </a:p>
          </p:txBody>
        </p: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109B9D26-3956-86EB-94BB-4EC9FEAD72F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739023" y="2433448"/>
              <a:ext cx="720573" cy="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EBEFF1C0-E6F2-EFEF-4919-568C7D5EC372}"/>
                </a:ext>
              </a:extLst>
            </p:cNvPr>
            <p:cNvSpPr txBox="1"/>
            <p:nvPr/>
          </p:nvSpPr>
          <p:spPr>
            <a:xfrm>
              <a:off x="3619432" y="2118851"/>
              <a:ext cx="51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I1</a:t>
              </a:r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9D496A81-ADFE-6D22-BFC7-3D1B0F564D8A}"/>
                </a:ext>
              </a:extLst>
            </p:cNvPr>
            <p:cNvSpPr/>
            <p:nvPr/>
          </p:nvSpPr>
          <p:spPr>
            <a:xfrm>
              <a:off x="2990148" y="3721789"/>
              <a:ext cx="174219" cy="4487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31399256-5391-CA6A-8B24-D1300E48E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64" y="3815839"/>
              <a:ext cx="355090" cy="218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31CE1FC8-B5FC-13A7-A4B4-9CA1DB15B2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1931" y="3760553"/>
              <a:ext cx="101181" cy="1108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081AA87A-7562-42BA-86E3-8191FA836E4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077258" y="3571174"/>
              <a:ext cx="1386" cy="150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8769156D-E101-6E7E-03E5-06F9F538380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077258" y="4170523"/>
              <a:ext cx="0" cy="166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Łącznik prosty 1">
              <a:extLst>
                <a:ext uri="{FF2B5EF4-FFF2-40B4-BE49-F238E27FC236}">
                  <a16:creationId xmlns:a16="http://schemas.microsoft.com/office/drawing/2014/main" id="{CE398A41-882D-439D-BD49-C62F44EF5089}"/>
                </a:ext>
              </a:extLst>
            </p:cNvPr>
            <p:cNvCxnSpPr/>
            <p:nvPr/>
          </p:nvCxnSpPr>
          <p:spPr>
            <a:xfrm>
              <a:off x="3340408" y="2637692"/>
              <a:ext cx="0" cy="500387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E715635-6967-D221-4EE9-BF9E06572E14}"/>
                </a:ext>
              </a:extLst>
            </p:cNvPr>
            <p:cNvCxnSpPr/>
            <p:nvPr/>
          </p:nvCxnSpPr>
          <p:spPr>
            <a:xfrm>
              <a:off x="3355751" y="3670136"/>
              <a:ext cx="0" cy="500387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C01B4A43-FEAB-8D94-2916-160B083AF0E7}"/>
                </a:ext>
              </a:extLst>
            </p:cNvPr>
            <p:cNvSpPr txBox="1"/>
            <p:nvPr/>
          </p:nvSpPr>
          <p:spPr>
            <a:xfrm>
              <a:off x="3294853" y="2745512"/>
              <a:ext cx="51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0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AA79301-8FA4-4DCB-AEEC-8EDB844E9F51}"/>
              </a:ext>
            </a:extLst>
          </p:cNvPr>
          <p:cNvSpPr txBox="1"/>
          <p:nvPr/>
        </p:nvSpPr>
        <p:spPr>
          <a:xfrm>
            <a:off x="1207477" y="2063262"/>
            <a:ext cx="697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3767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4499EDE-ED3D-4E6C-975A-A2D6229869C7}"/>
              </a:ext>
            </a:extLst>
          </p:cNvPr>
          <p:cNvSpPr txBox="1"/>
          <p:nvPr/>
        </p:nvSpPr>
        <p:spPr>
          <a:xfrm>
            <a:off x="1343464" y="2144120"/>
            <a:ext cx="645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Interfejs analogowy</a:t>
            </a:r>
          </a:p>
        </p:txBody>
      </p:sp>
    </p:spTree>
    <p:extLst>
      <p:ext uri="{BB962C8B-B14F-4D97-AF65-F5344CB8AC3E}">
        <p14:creationId xmlns:p14="http://schemas.microsoft.com/office/powerpoint/2010/main" val="17107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D6A7E65-4950-41A9-BC27-9DEB8619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48" y="1762445"/>
            <a:ext cx="3437068" cy="3532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6019807-9906-4F48-8C8F-B1B70621F998}"/>
              </a:ext>
            </a:extLst>
          </p:cNvPr>
          <p:cNvSpPr txBox="1"/>
          <p:nvPr/>
        </p:nvSpPr>
        <p:spPr>
          <a:xfrm>
            <a:off x="1143000" y="85725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Przetworniki analog-cyfra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B3E23AD-77CC-49EE-B0A4-CAA1AACF413C}"/>
              </a:ext>
            </a:extLst>
          </p:cNvPr>
          <p:cNvSpPr txBox="1"/>
          <p:nvPr/>
        </p:nvSpPr>
        <p:spPr>
          <a:xfrm>
            <a:off x="6193716" y="2317600"/>
            <a:ext cx="16378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Sygnał analogowy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1209EE3-DE12-4137-9DF9-36C8CC94E207}"/>
              </a:ext>
            </a:extLst>
          </p:cNvPr>
          <p:cNvSpPr txBox="1"/>
          <p:nvPr/>
        </p:nvSpPr>
        <p:spPr>
          <a:xfrm>
            <a:off x="6193715" y="3011255"/>
            <a:ext cx="16378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Sygnał próbkujący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5799164-286B-46C5-95EE-F4C61CB041C6}"/>
              </a:ext>
            </a:extLst>
          </p:cNvPr>
          <p:cNvSpPr txBox="1"/>
          <p:nvPr/>
        </p:nvSpPr>
        <p:spPr>
          <a:xfrm>
            <a:off x="6221953" y="3835234"/>
            <a:ext cx="16378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Sygnał </a:t>
            </a:r>
            <a:r>
              <a:rPr lang="pl-PL" sz="1350" dirty="0" err="1"/>
              <a:t>spróbkowany</a:t>
            </a:r>
            <a:endParaRPr lang="pl-PL" sz="135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86B6769-FBBB-4311-AB0E-5DB42BBFDD51}"/>
              </a:ext>
            </a:extLst>
          </p:cNvPr>
          <p:cNvSpPr txBox="1"/>
          <p:nvPr/>
        </p:nvSpPr>
        <p:spPr>
          <a:xfrm>
            <a:off x="6193715" y="4537065"/>
            <a:ext cx="16378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Sygnał po wyjściu z układu</a:t>
            </a:r>
          </a:p>
        </p:txBody>
      </p:sp>
    </p:spTree>
    <p:extLst>
      <p:ext uri="{BB962C8B-B14F-4D97-AF65-F5344CB8AC3E}">
        <p14:creationId xmlns:p14="http://schemas.microsoft.com/office/powerpoint/2010/main" val="391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Wyższa Szkoła Informatyki Stosowanej i Zarządzania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6C4-8B60-4832-8788-F61A80F68955}" type="slidenum">
              <a:rPr lang="pl-PL" smtClean="0"/>
              <a:t>4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1305544" y="1052408"/>
            <a:ext cx="653291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b="1" dirty="0"/>
              <a:t>Próbkowanie (kwantowanie)</a:t>
            </a:r>
            <a:r>
              <a:rPr lang="pl-PL" sz="1350" dirty="0"/>
              <a:t> – proces tworzenia sygnału dyskretnego, reprezentującego sygnał ciągły za pomocą ciągu wartości nazywanych </a:t>
            </a:r>
            <a:r>
              <a:rPr lang="pl-PL" sz="1350" b="1" dirty="0"/>
              <a:t>próbkami</a:t>
            </a:r>
            <a:r>
              <a:rPr lang="pl-PL" sz="1350" dirty="0"/>
              <a:t>. Jest to jeden z etapów przetwarzania sygnału analogowego na sygnał cyfrowy. </a:t>
            </a:r>
          </a:p>
        </p:txBody>
      </p:sp>
      <p:sp>
        <p:nvSpPr>
          <p:cNvPr id="5" name="Prostokąt 4"/>
          <p:cNvSpPr/>
          <p:nvPr/>
        </p:nvSpPr>
        <p:spPr>
          <a:xfrm>
            <a:off x="1490354" y="3259570"/>
            <a:ext cx="651064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W ustalonych odstępach czasu mierzona jest wartość chwilowa sygnału i na jej podstawie tworzone są tak zwane próbki. </a:t>
            </a:r>
          </a:p>
          <a:p>
            <a:r>
              <a:rPr lang="pl-PL" sz="1350" dirty="0"/>
              <a:t>Sygnał przekształcony do postaci </a:t>
            </a:r>
            <a:r>
              <a:rPr lang="pl-PL" sz="1350" dirty="0" err="1"/>
              <a:t>spróbkowanej</a:t>
            </a:r>
            <a:r>
              <a:rPr lang="pl-PL" sz="1350" dirty="0"/>
              <a:t> jest sygnałem dyskretnym.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55" y="1666168"/>
            <a:ext cx="2308206" cy="1670906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468087" y="3952068"/>
            <a:ext cx="65329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Z twierdzenia o próbkowaniu (</a:t>
            </a:r>
            <a:r>
              <a:rPr lang="pl-PL" sz="1350" b="1" dirty="0"/>
              <a:t>twierdzenie </a:t>
            </a:r>
            <a:r>
              <a:rPr lang="pl-PL" sz="1350" b="1" dirty="0" err="1"/>
              <a:t>Nyquista-Shannona</a:t>
            </a:r>
            <a:r>
              <a:rPr lang="pl-PL" sz="1350" b="1" dirty="0"/>
              <a:t>) </a:t>
            </a:r>
            <a:r>
              <a:rPr lang="pl-PL" sz="1350" dirty="0"/>
              <a:t>wynika, że pełne odtworzenie sygnału ciągłego w czasie jest możliwe, jeśli częstotliwość próbkowania sygnału cyfrowego jest wyższa niż dwukrotność najwyższej częstotliwości sygnału próbkowanego. </a:t>
            </a:r>
          </a:p>
          <a:p>
            <a:r>
              <a:rPr lang="pl-PL" sz="1350" dirty="0"/>
              <a:t>Pełny zakres pasma dźwięków słyszalnego przez człowieka mieści się w granicach od 20 </a:t>
            </a:r>
            <a:r>
              <a:rPr lang="pl-PL" sz="1350" dirty="0" err="1"/>
              <a:t>Hz</a:t>
            </a:r>
            <a:r>
              <a:rPr lang="pl-PL" sz="1350" dirty="0"/>
              <a:t> do 20 kHz. </a:t>
            </a:r>
          </a:p>
          <a:p>
            <a:endParaRPr lang="pl-PL" sz="1350" dirty="0"/>
          </a:p>
          <a:p>
            <a:r>
              <a:rPr lang="pl-PL" sz="1350" dirty="0"/>
              <a:t>Minimalna częstotliwość próbkowania spełniająca ten warunek to 40 kHz. </a:t>
            </a:r>
          </a:p>
          <a:p>
            <a:r>
              <a:rPr lang="pl-PL" sz="1350" dirty="0"/>
              <a:t>Dlatego na płycie kompaktowej dźwięk zapisany jest z częstotliwością próbkowania 44,1 kHz.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156535" y="85725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rgbClr val="00B0F0"/>
                </a:solidFill>
              </a:rPr>
              <a:t>Cyfryzacja sygnału analogowego</a:t>
            </a:r>
          </a:p>
        </p:txBody>
      </p:sp>
      <p:cxnSp>
        <p:nvCxnSpPr>
          <p:cNvPr id="10" name="Łącznik prosty 9"/>
          <p:cNvCxnSpPr/>
          <p:nvPr/>
        </p:nvCxnSpPr>
        <p:spPr>
          <a:xfrm>
            <a:off x="2347622" y="2207575"/>
            <a:ext cx="1170314" cy="12793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2073125" y="1988285"/>
            <a:ext cx="46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5V</a:t>
            </a:r>
          </a:p>
          <a:p>
            <a:r>
              <a:rPr lang="pl-PL" sz="1200" dirty="0"/>
              <a:t>0101</a:t>
            </a:r>
          </a:p>
        </p:txBody>
      </p:sp>
      <p:cxnSp>
        <p:nvCxnSpPr>
          <p:cNvPr id="13" name="Łącznik prosty 12"/>
          <p:cNvCxnSpPr/>
          <p:nvPr/>
        </p:nvCxnSpPr>
        <p:spPr>
          <a:xfrm flipV="1">
            <a:off x="2244400" y="2386198"/>
            <a:ext cx="1373444" cy="2200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2073124" y="2396396"/>
            <a:ext cx="46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8V</a:t>
            </a:r>
          </a:p>
          <a:p>
            <a:r>
              <a:rPr lang="pl-PL" sz="1200" dirty="0"/>
              <a:t>1000</a:t>
            </a:r>
          </a:p>
        </p:txBody>
      </p:sp>
      <p:cxnSp>
        <p:nvCxnSpPr>
          <p:cNvPr id="16" name="Łącznik prosty 15"/>
          <p:cNvCxnSpPr/>
          <p:nvPr/>
        </p:nvCxnSpPr>
        <p:spPr>
          <a:xfrm flipV="1">
            <a:off x="2347624" y="2418601"/>
            <a:ext cx="1383527" cy="5683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2073124" y="2800110"/>
            <a:ext cx="46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3V</a:t>
            </a:r>
          </a:p>
          <a:p>
            <a:r>
              <a:rPr lang="pl-PL" sz="1200" dirty="0"/>
              <a:t>0011</a:t>
            </a:r>
          </a:p>
        </p:txBody>
      </p:sp>
      <p:cxnSp>
        <p:nvCxnSpPr>
          <p:cNvPr id="20" name="Łącznik prosty 19"/>
          <p:cNvCxnSpPr/>
          <p:nvPr/>
        </p:nvCxnSpPr>
        <p:spPr>
          <a:xfrm flipH="1">
            <a:off x="5053085" y="2072083"/>
            <a:ext cx="933378" cy="263423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976008" y="1934686"/>
            <a:ext cx="7819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>
                <a:solidFill>
                  <a:srgbClr val="0070C0"/>
                </a:solidFill>
              </a:rPr>
              <a:t>Próbki</a:t>
            </a:r>
          </a:p>
        </p:txBody>
      </p:sp>
    </p:spTree>
    <p:extLst>
      <p:ext uri="{BB962C8B-B14F-4D97-AF65-F5344CB8AC3E}">
        <p14:creationId xmlns:p14="http://schemas.microsoft.com/office/powerpoint/2010/main" val="36482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0EE9B82-184F-41C9-95A9-9CA1673E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48" y="1836220"/>
            <a:ext cx="3759451" cy="4027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Nawias klamrowy zamykający 5">
            <a:extLst>
              <a:ext uri="{FF2B5EF4-FFF2-40B4-BE49-F238E27FC236}">
                <a16:creationId xmlns:a16="http://schemas.microsoft.com/office/drawing/2014/main" id="{9E39BA4C-8051-4C67-BE71-793784A8026D}"/>
              </a:ext>
            </a:extLst>
          </p:cNvPr>
          <p:cNvSpPr/>
          <p:nvPr/>
        </p:nvSpPr>
        <p:spPr>
          <a:xfrm>
            <a:off x="5745362" y="2089547"/>
            <a:ext cx="546497" cy="1457325"/>
          </a:xfrm>
          <a:prstGeom prst="rightBrace">
            <a:avLst>
              <a:gd name="adj1" fmla="val 6372"/>
              <a:gd name="adj2" fmla="val 5220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0A81A9C-23CE-4D14-845C-B6528D88F8D5}"/>
              </a:ext>
            </a:extLst>
          </p:cNvPr>
          <p:cNvSpPr txBox="1"/>
          <p:nvPr/>
        </p:nvSpPr>
        <p:spPr>
          <a:xfrm>
            <a:off x="6291858" y="2575836"/>
            <a:ext cx="1157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b="1" dirty="0">
                <a:solidFill>
                  <a:srgbClr val="FF0000"/>
                </a:solidFill>
              </a:rPr>
              <a:t>Wejścia analog-cyfra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8C815CF-71A1-4300-8B84-321CA1ED4666}"/>
              </a:ext>
            </a:extLst>
          </p:cNvPr>
          <p:cNvSpPr txBox="1"/>
          <p:nvPr/>
        </p:nvSpPr>
        <p:spPr>
          <a:xfrm>
            <a:off x="1143000" y="85725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Mikroprocesor </a:t>
            </a:r>
            <a:r>
              <a:rPr lang="pl-PL" sz="2400" b="1" dirty="0" err="1"/>
              <a:t>ATmega</a:t>
            </a:r>
            <a:r>
              <a:rPr lang="pl-PL" sz="2400" b="1" dirty="0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160763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D1A49EB0-41A0-D9D1-6349-881D2E32CF47}"/>
              </a:ext>
            </a:extLst>
          </p:cNvPr>
          <p:cNvGrpSpPr/>
          <p:nvPr/>
        </p:nvGrpSpPr>
        <p:grpSpPr>
          <a:xfrm>
            <a:off x="1034474" y="1368460"/>
            <a:ext cx="7490258" cy="4500406"/>
            <a:chOff x="1034474" y="1368460"/>
            <a:chExt cx="7490258" cy="4500406"/>
          </a:xfrm>
        </p:grpSpPr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B786FD1B-3D08-4127-9BD5-1D966C85E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474" y="1368460"/>
              <a:ext cx="7490258" cy="4500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Owal 2">
              <a:extLst>
                <a:ext uri="{FF2B5EF4-FFF2-40B4-BE49-F238E27FC236}">
                  <a16:creationId xmlns:a16="http://schemas.microsoft.com/office/drawing/2014/main" id="{CA73B39A-E3F0-B96C-3EC8-B056058BAEC0}"/>
                </a:ext>
              </a:extLst>
            </p:cNvPr>
            <p:cNvSpPr/>
            <p:nvPr/>
          </p:nvSpPr>
          <p:spPr>
            <a:xfrm>
              <a:off x="2623126" y="4590472"/>
              <a:ext cx="738910" cy="10344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11561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C694488-B567-44E3-8504-77948B704851}"/>
              </a:ext>
            </a:extLst>
          </p:cNvPr>
          <p:cNvSpPr txBox="1"/>
          <p:nvPr/>
        </p:nvSpPr>
        <p:spPr>
          <a:xfrm>
            <a:off x="698937" y="1466625"/>
            <a:ext cx="7746125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Przetwornik A/C Mikrokontrolera </a:t>
            </a:r>
            <a:r>
              <a:rPr lang="pl-PL" sz="2000" dirty="0" err="1"/>
              <a:t>ATmega</a:t>
            </a:r>
            <a:r>
              <a:rPr lang="pl-PL" sz="2000" dirty="0"/>
              <a:t> 32 ma następujące parametry:</a:t>
            </a:r>
          </a:p>
          <a:p>
            <a:endParaRPr lang="pl-PL" sz="2000" dirty="0"/>
          </a:p>
          <a:p>
            <a:pPr marL="257175" indent="-257175">
              <a:buFont typeface="+mj-lt"/>
              <a:buAutoNum type="arabicPeriod"/>
            </a:pPr>
            <a:r>
              <a:rPr lang="pl-PL" sz="2000" dirty="0"/>
              <a:t>Sześć wejść analogowych z przetwornikami A/C.</a:t>
            </a:r>
          </a:p>
          <a:p>
            <a:pPr marL="257175" indent="-257175">
              <a:buFont typeface="+mj-lt"/>
              <a:buAutoNum type="arabicPeriod"/>
            </a:pPr>
            <a:endParaRPr lang="pl-PL" sz="2000" dirty="0"/>
          </a:p>
          <a:p>
            <a:pPr marL="257175" indent="-257175">
              <a:buFont typeface="+mj-lt"/>
              <a:buAutoNum type="arabicPeriod"/>
            </a:pPr>
            <a:r>
              <a:rPr lang="pl-PL" sz="2000" dirty="0"/>
              <a:t>Przetworniki A/C są 10-bitowe (kwant = 1/1024)</a:t>
            </a: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pl-PL" sz="2000" dirty="0"/>
              <a:t>Pomiar A/C trwa 0,0001 sek. Czyli możliwe jest wykonanie 10.000 pomiarów na sek.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9DEDA10-0A87-4121-8DA0-E7936696E64C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Mikrokontroler </a:t>
            </a:r>
            <a:r>
              <a:rPr lang="pl-PL" sz="2400" b="1" dirty="0" err="1"/>
              <a:t>ATmega</a:t>
            </a:r>
            <a:r>
              <a:rPr lang="pl-PL" sz="2400" b="1" dirty="0"/>
              <a:t> 32 przetwornik A/C </a:t>
            </a:r>
          </a:p>
          <a:p>
            <a:pPr algn="ctr"/>
            <a:r>
              <a:rPr lang="pl-PL" sz="2400" b="1" dirty="0"/>
              <a:t>Parametry</a:t>
            </a:r>
          </a:p>
        </p:txBody>
      </p:sp>
    </p:spTree>
    <p:extLst>
      <p:ext uri="{BB962C8B-B14F-4D97-AF65-F5344CB8AC3E}">
        <p14:creationId xmlns:p14="http://schemas.microsoft.com/office/powerpoint/2010/main" val="70036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CD07D8D-F65E-42EC-A292-E5C1CB87D987}"/>
              </a:ext>
            </a:extLst>
          </p:cNvPr>
          <p:cNvSpPr txBox="1"/>
          <p:nvPr/>
        </p:nvSpPr>
        <p:spPr>
          <a:xfrm>
            <a:off x="1014491" y="1942807"/>
            <a:ext cx="711501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dirty="0"/>
              <a:t>Interfejs Analogowy</a:t>
            </a:r>
          </a:p>
          <a:p>
            <a:pPr marL="342900" lvl="1"/>
            <a:r>
              <a:rPr lang="pl-PL" sz="2000" b="1" dirty="0">
                <a:solidFill>
                  <a:schemeClr val="accent1">
                    <a:lumMod val="75000"/>
                  </a:schemeClr>
                </a:solidFill>
              </a:rPr>
              <a:t>z = </a:t>
            </a:r>
            <a:r>
              <a:rPr lang="pl-PL" sz="2000" b="1" dirty="0" err="1">
                <a:solidFill>
                  <a:schemeClr val="accent1">
                    <a:lumMod val="75000"/>
                  </a:schemeClr>
                </a:solidFill>
              </a:rPr>
              <a:t>analogRead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l-PL" sz="2000" b="1" dirty="0" err="1">
                <a:solidFill>
                  <a:schemeClr val="accent1">
                    <a:lumMod val="75000"/>
                  </a:schemeClr>
                </a:solidFill>
              </a:rPr>
              <a:t>Pinx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</a:rPr>
              <a:t>)   //</a:t>
            </a:r>
            <a:r>
              <a:rPr lang="pl-PL" sz="2000" dirty="0"/>
              <a:t> Odczyt wartości z </a:t>
            </a:r>
            <a:r>
              <a:rPr lang="pl-PL" sz="2000" dirty="0" err="1"/>
              <a:t>pinu</a:t>
            </a:r>
            <a:r>
              <a:rPr lang="pl-PL" sz="2000" dirty="0"/>
              <a:t> „</a:t>
            </a:r>
            <a:r>
              <a:rPr lang="pl-PL" sz="2000" dirty="0" err="1"/>
              <a:t>Pinx</a:t>
            </a:r>
            <a:r>
              <a:rPr lang="pl-PL" sz="2000" dirty="0"/>
              <a:t>”</a:t>
            </a:r>
          </a:p>
          <a:p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W </a:t>
            </a:r>
            <a:r>
              <a:rPr lang="pl-PL" sz="2000" dirty="0" err="1">
                <a:solidFill>
                  <a:srgbClr val="FF0000"/>
                </a:solidFill>
              </a:rPr>
              <a:t>Arduino</a:t>
            </a:r>
            <a:r>
              <a:rPr lang="pl-PL" sz="2000" dirty="0">
                <a:solidFill>
                  <a:srgbClr val="FF0000"/>
                </a:solidFill>
              </a:rPr>
              <a:t> przetwornik A/C jest 10-bitowy co umożliwia wczytanie liczb 0-1023.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BFF0928-A93A-48C1-BC72-56744A5CA261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Programowanie Interfejsu analogowego</a:t>
            </a:r>
          </a:p>
        </p:txBody>
      </p:sp>
    </p:spTree>
    <p:extLst>
      <p:ext uri="{BB962C8B-B14F-4D97-AF65-F5344CB8AC3E}">
        <p14:creationId xmlns:p14="http://schemas.microsoft.com/office/powerpoint/2010/main" val="157349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11D3D5E-5107-AB68-3B76-1A324F13030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1 – wejścia analogowe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F269082E-08BF-4806-EC47-3AFBC9946362}"/>
              </a:ext>
            </a:extLst>
          </p:cNvPr>
          <p:cNvGrpSpPr/>
          <p:nvPr/>
        </p:nvGrpSpPr>
        <p:grpSpPr>
          <a:xfrm>
            <a:off x="0" y="479728"/>
            <a:ext cx="9132754" cy="6236381"/>
            <a:chOff x="0" y="479728"/>
            <a:chExt cx="9132754" cy="6236381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637477B4-7248-A5AB-41F9-CEBA4A1E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9728"/>
              <a:ext cx="6466487" cy="4828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E66A4F5C-FFBC-B115-B99E-B8F5B1346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070" y="2893882"/>
              <a:ext cx="5450573" cy="3822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15FE8731-A5EE-C1C6-0A57-25EA1498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2239" y="1547447"/>
              <a:ext cx="666009" cy="1282577"/>
            </a:xfrm>
            <a:prstGeom prst="rect">
              <a:avLst/>
            </a:prstGeom>
          </p:spPr>
        </p:pic>
        <p:cxnSp>
          <p:nvCxnSpPr>
            <p:cNvPr id="4" name="Łącznik prosty 3">
              <a:extLst>
                <a:ext uri="{FF2B5EF4-FFF2-40B4-BE49-F238E27FC236}">
                  <a16:creationId xmlns:a16="http://schemas.microsoft.com/office/drawing/2014/main" id="{9467316F-C759-5257-6D51-236118263B09}"/>
                </a:ext>
              </a:extLst>
            </p:cNvPr>
            <p:cNvCxnSpPr/>
            <p:nvPr/>
          </p:nvCxnSpPr>
          <p:spPr>
            <a:xfrm>
              <a:off x="7974623" y="2716823"/>
              <a:ext cx="378069" cy="23651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0885AD3F-1CE3-499E-A43F-0E61F9E5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869" y="2716823"/>
              <a:ext cx="1099039" cy="9407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7706C16C-938B-F311-E72B-3FBADE8DAEBA}"/>
                </a:ext>
              </a:extLst>
            </p:cNvPr>
            <p:cNvSpPr txBox="1"/>
            <p:nvPr/>
          </p:nvSpPr>
          <p:spPr>
            <a:xfrm>
              <a:off x="7328388" y="881357"/>
              <a:ext cx="1804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Miernik ustawić na pomiar napięcia (woltomierz)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825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451</Words>
  <Application>Microsoft Office PowerPoint</Application>
  <PresentationFormat>Pokaz na ekranie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Skurzak</dc:creator>
  <cp:lastModifiedBy>Joanna Skurzak</cp:lastModifiedBy>
  <cp:revision>22</cp:revision>
  <dcterms:created xsi:type="dcterms:W3CDTF">2022-11-12T09:26:02Z</dcterms:created>
  <dcterms:modified xsi:type="dcterms:W3CDTF">2024-05-10T05:51:15Z</dcterms:modified>
</cp:coreProperties>
</file>