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452" r:id="rId4"/>
    <p:sldId id="453" r:id="rId5"/>
    <p:sldId id="454" r:id="rId6"/>
    <p:sldId id="396" r:id="rId7"/>
    <p:sldId id="492" r:id="rId8"/>
    <p:sldId id="493" r:id="rId9"/>
    <p:sldId id="397" r:id="rId10"/>
    <p:sldId id="394" r:id="rId11"/>
    <p:sldId id="409" r:id="rId12"/>
    <p:sldId id="494" r:id="rId13"/>
    <p:sldId id="495" r:id="rId14"/>
    <p:sldId id="496" r:id="rId15"/>
    <p:sldId id="391" r:id="rId16"/>
    <p:sldId id="392" r:id="rId17"/>
    <p:sldId id="497" r:id="rId18"/>
    <p:sldId id="498" r:id="rId19"/>
    <p:sldId id="501" r:id="rId20"/>
    <p:sldId id="45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95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6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7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1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07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183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3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120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70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62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8F9-FF6E-41EC-B1B8-B0BB7C3962EE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DCA5-AB71-44C5-9DAB-74D3048B3E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1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E424995D-F961-D8C3-EA5E-59EF7A5E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F56A76E1-B040-6FAF-59DA-92E3F25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10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E085DF6-2C22-14BA-1A8E-E775F8BCE68E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72F0C6-1B68-6F50-EBFE-6F8627A2A16C}"/>
              </a:ext>
            </a:extLst>
          </p:cNvPr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14.05.2024r.</a:t>
            </a:r>
          </a:p>
        </p:txBody>
      </p:sp>
    </p:spTree>
    <p:extLst>
      <p:ext uri="{BB962C8B-B14F-4D97-AF65-F5344CB8AC3E}">
        <p14:creationId xmlns:p14="http://schemas.microsoft.com/office/powerpoint/2010/main" val="19139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D9558CD-980A-4F9F-9D84-7B3B55E3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76" y="1559859"/>
            <a:ext cx="6228876" cy="390502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6B9E4B4-024C-4929-A4F3-CF095708D1DC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Parametry sygnału pulsu</a:t>
            </a:r>
          </a:p>
        </p:txBody>
      </p:sp>
    </p:spTree>
    <p:extLst>
      <p:ext uri="{BB962C8B-B14F-4D97-AF65-F5344CB8AC3E}">
        <p14:creationId xmlns:p14="http://schemas.microsoft.com/office/powerpoint/2010/main" val="186719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4EC9D00-3DBF-410C-A2D6-92B5E459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9" y="808419"/>
            <a:ext cx="7063002" cy="5008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6062BB5-1751-47AF-81A2-CA784CFA70BB}"/>
              </a:ext>
            </a:extLst>
          </p:cNvPr>
          <p:cNvSpPr txBox="1"/>
          <p:nvPr/>
        </p:nvSpPr>
        <p:spPr>
          <a:xfrm>
            <a:off x="962167" y="5957248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Źródło: Sztywność tętnic, ciśnienie centralne, 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współczynnik wzmocnienia-kompendium nie tylko dla </a:t>
            </a:r>
            <a:r>
              <a:rPr lang="pl-PL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hipertensjologa</a:t>
            </a:r>
            <a:r>
              <a:rPr lang="pl-PL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pl-PL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Piotr Kubalski, Jacek Manitius </a:t>
            </a:r>
            <a:endParaRPr lang="pl-PL" sz="11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D581A83-A68B-40B9-B51A-31DBA90C0792}"/>
              </a:ext>
            </a:extLst>
          </p:cNvPr>
          <p:cNvSpPr txBox="1"/>
          <p:nvPr/>
        </p:nvSpPr>
        <p:spPr>
          <a:xfrm>
            <a:off x="184244" y="-22578"/>
            <a:ext cx="8836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Zmiana amplitudy i kształtu fali tętna w poszczególnych odcinkach układu tętniczego w zależności od wieku 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61573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9496531-8AAE-4EDD-A537-7FF7F5F0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64" y="1292206"/>
            <a:ext cx="4811699" cy="4354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A79221D-64CF-412C-859B-BCA8256775A0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 - pulsometr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3AB012-6EE5-4B3E-96B4-A0C6FD7582FB}"/>
              </a:ext>
            </a:extLst>
          </p:cNvPr>
          <p:cNvSpPr txBox="1"/>
          <p:nvPr/>
        </p:nvSpPr>
        <p:spPr>
          <a:xfrm>
            <a:off x="3045049" y="5646857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PulseSensor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2607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00ED47-C95C-4790-873C-22717DD2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385887"/>
            <a:ext cx="5819775" cy="40862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4C711E-3137-42B0-A370-A84BB49D397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 - pulsometr</a:t>
            </a:r>
          </a:p>
        </p:txBody>
      </p:sp>
    </p:spTree>
    <p:extLst>
      <p:ext uri="{BB962C8B-B14F-4D97-AF65-F5344CB8AC3E}">
        <p14:creationId xmlns:p14="http://schemas.microsoft.com/office/powerpoint/2010/main" val="382071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3D3C9EB-2434-4A91-AB43-1EBAAF25156B}"/>
              </a:ext>
            </a:extLst>
          </p:cNvPr>
          <p:cNvSpPr txBox="1"/>
          <p:nvPr/>
        </p:nvSpPr>
        <p:spPr>
          <a:xfrm>
            <a:off x="3657599" y="671513"/>
            <a:ext cx="20216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4595981-02DA-4B60-A038-C458765277C3}"/>
              </a:ext>
            </a:extLst>
          </p:cNvPr>
          <p:cNvSpPr txBox="1"/>
          <p:nvPr/>
        </p:nvSpPr>
        <p:spPr>
          <a:xfrm>
            <a:off x="3657599" y="1293525"/>
            <a:ext cx="20216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Odczyt A/C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9033F9-BE1F-4D28-9008-21119E0852EA}"/>
              </a:ext>
            </a:extLst>
          </p:cNvPr>
          <p:cNvSpPr txBox="1"/>
          <p:nvPr/>
        </p:nvSpPr>
        <p:spPr>
          <a:xfrm>
            <a:off x="3707606" y="2496827"/>
            <a:ext cx="2021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Zapamiętaj dane w tablicy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BA2E0F9-5A05-46C7-9096-D515A8F8B1DE}"/>
              </a:ext>
            </a:extLst>
          </p:cNvPr>
          <p:cNvSpPr txBox="1"/>
          <p:nvPr/>
        </p:nvSpPr>
        <p:spPr>
          <a:xfrm>
            <a:off x="3707606" y="4404527"/>
            <a:ext cx="20216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Oblicz IBI oraz BPM</a:t>
            </a:r>
          </a:p>
        </p:txBody>
      </p:sp>
      <p:sp>
        <p:nvSpPr>
          <p:cNvPr id="6" name="Schemat blokowy: decyzja 5">
            <a:extLst>
              <a:ext uri="{FF2B5EF4-FFF2-40B4-BE49-F238E27FC236}">
                <a16:creationId xmlns:a16="http://schemas.microsoft.com/office/drawing/2014/main" id="{6CA2CB89-D8EF-4A64-97B9-230E41163034}"/>
              </a:ext>
            </a:extLst>
          </p:cNvPr>
          <p:cNvSpPr/>
          <p:nvPr/>
        </p:nvSpPr>
        <p:spPr>
          <a:xfrm>
            <a:off x="3707606" y="3300018"/>
            <a:ext cx="2021681" cy="7939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/>
                </a:solidFill>
              </a:rPr>
              <a:t>Czy można obliczyć IBI, BPM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9E8D6B-AE0B-4453-8CB7-184A06304ADF}"/>
              </a:ext>
            </a:extLst>
          </p:cNvPr>
          <p:cNvSpPr txBox="1"/>
          <p:nvPr/>
        </p:nvSpPr>
        <p:spPr>
          <a:xfrm>
            <a:off x="3657599" y="1909079"/>
            <a:ext cx="20216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Filtrowanie danych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A1F049-4FCC-412B-A257-7EFB3054AB60}"/>
              </a:ext>
            </a:extLst>
          </p:cNvPr>
          <p:cNvSpPr txBox="1"/>
          <p:nvPr/>
        </p:nvSpPr>
        <p:spPr>
          <a:xfrm>
            <a:off x="3707606" y="5048292"/>
            <a:ext cx="20216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Wyświetl na LCD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C378B01-68C4-480C-806E-A896961BF6B8}"/>
              </a:ext>
            </a:extLst>
          </p:cNvPr>
          <p:cNvSpPr txBox="1"/>
          <p:nvPr/>
        </p:nvSpPr>
        <p:spPr>
          <a:xfrm>
            <a:off x="3727845" y="5692057"/>
            <a:ext cx="2021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Wyślij do stacji nadrzędnej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3E0034C0-4634-4955-AD4C-B11A2F789E00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668440" y="979290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28F15850-DA13-4AC3-A73B-1277A8B4549A}"/>
              </a:ext>
            </a:extLst>
          </p:cNvPr>
          <p:cNvCxnSpPr/>
          <p:nvPr/>
        </p:nvCxnSpPr>
        <p:spPr>
          <a:xfrm>
            <a:off x="4724399" y="1601302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921164E-424B-424E-B113-9AA03E179926}"/>
              </a:ext>
            </a:extLst>
          </p:cNvPr>
          <p:cNvCxnSpPr/>
          <p:nvPr/>
        </p:nvCxnSpPr>
        <p:spPr>
          <a:xfrm>
            <a:off x="4718447" y="2216856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3F087A54-6A63-4FF0-A5E6-96C5EB4DF0FD}"/>
              </a:ext>
            </a:extLst>
          </p:cNvPr>
          <p:cNvCxnSpPr/>
          <p:nvPr/>
        </p:nvCxnSpPr>
        <p:spPr>
          <a:xfrm>
            <a:off x="4724398" y="3020047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E972688C-694E-49AB-BB6E-668940F154D9}"/>
              </a:ext>
            </a:extLst>
          </p:cNvPr>
          <p:cNvCxnSpPr/>
          <p:nvPr/>
        </p:nvCxnSpPr>
        <p:spPr>
          <a:xfrm>
            <a:off x="4718446" y="4093982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0F044A03-4DE9-4906-A3B7-F69C39BBDC9C}"/>
              </a:ext>
            </a:extLst>
          </p:cNvPr>
          <p:cNvCxnSpPr/>
          <p:nvPr/>
        </p:nvCxnSpPr>
        <p:spPr>
          <a:xfrm>
            <a:off x="4738686" y="4712304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1CE45940-1582-4B34-B77C-1D2D7C77264C}"/>
              </a:ext>
            </a:extLst>
          </p:cNvPr>
          <p:cNvCxnSpPr/>
          <p:nvPr/>
        </p:nvCxnSpPr>
        <p:spPr>
          <a:xfrm>
            <a:off x="4773213" y="5377822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59C204D2-5DF2-4EF1-81A0-62164AA0749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28963" y="3697000"/>
            <a:ext cx="57864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BDDC0FE8-EC38-49DD-909C-05A58624B616}"/>
              </a:ext>
            </a:extLst>
          </p:cNvPr>
          <p:cNvCxnSpPr>
            <a:cxnSpLocks/>
          </p:cNvCxnSpPr>
          <p:nvPr/>
        </p:nvCxnSpPr>
        <p:spPr>
          <a:xfrm flipH="1" flipV="1">
            <a:off x="3128963" y="1136407"/>
            <a:ext cx="1" cy="256059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F2FEB53F-B2B8-4852-8D70-BB006217F9C6}"/>
              </a:ext>
            </a:extLst>
          </p:cNvPr>
          <p:cNvCxnSpPr>
            <a:cxnSpLocks/>
          </p:cNvCxnSpPr>
          <p:nvPr/>
        </p:nvCxnSpPr>
        <p:spPr>
          <a:xfrm>
            <a:off x="3128963" y="1136407"/>
            <a:ext cx="1539476" cy="91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7E6ADBE0-BE7F-47FA-8D7D-1210265089EA}"/>
              </a:ext>
            </a:extLst>
          </p:cNvPr>
          <p:cNvCxnSpPr/>
          <p:nvPr/>
        </p:nvCxnSpPr>
        <p:spPr>
          <a:xfrm>
            <a:off x="4807740" y="6215277"/>
            <a:ext cx="0" cy="3142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FB415E47-6EEE-4DCA-973E-179351475D2A}"/>
              </a:ext>
            </a:extLst>
          </p:cNvPr>
          <p:cNvCxnSpPr>
            <a:cxnSpLocks/>
          </p:cNvCxnSpPr>
          <p:nvPr/>
        </p:nvCxnSpPr>
        <p:spPr>
          <a:xfrm flipH="1" flipV="1">
            <a:off x="3186113" y="6529388"/>
            <a:ext cx="1621628" cy="1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EFB784C-570C-4126-B092-41DE87A02094}"/>
              </a:ext>
            </a:extLst>
          </p:cNvPr>
          <p:cNvCxnSpPr>
            <a:cxnSpLocks/>
          </p:cNvCxnSpPr>
          <p:nvPr/>
        </p:nvCxnSpPr>
        <p:spPr>
          <a:xfrm flipH="1" flipV="1">
            <a:off x="3109913" y="3697001"/>
            <a:ext cx="45837" cy="28325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8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00ED47-C95C-4790-873C-22717DD2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385887"/>
            <a:ext cx="5819775" cy="40862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4C711E-3137-42B0-A370-A84BB49D397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 - pulsometr</a:t>
            </a:r>
          </a:p>
        </p:txBody>
      </p:sp>
    </p:spTree>
    <p:extLst>
      <p:ext uri="{BB962C8B-B14F-4D97-AF65-F5344CB8AC3E}">
        <p14:creationId xmlns:p14="http://schemas.microsoft.com/office/powerpoint/2010/main" val="269612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4D4A5ED-F4EA-4900-B317-C92C0A66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676400"/>
            <a:ext cx="58578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31FADE8-3DDD-49BC-AEFC-C247D4F26F0D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Przykład – przebieg sygnału pulsu</a:t>
            </a:r>
          </a:p>
        </p:txBody>
      </p:sp>
    </p:spTree>
    <p:extLst>
      <p:ext uri="{BB962C8B-B14F-4D97-AF65-F5344CB8AC3E}">
        <p14:creationId xmlns:p14="http://schemas.microsoft.com/office/powerpoint/2010/main" val="214531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228D8B7-6F08-FCB0-FA28-F1AD1E6741DB}"/>
              </a:ext>
            </a:extLst>
          </p:cNvPr>
          <p:cNvSpPr txBox="1"/>
          <p:nvPr/>
        </p:nvSpPr>
        <p:spPr>
          <a:xfrm>
            <a:off x="3666477" y="3034355"/>
            <a:ext cx="181104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r>
              <a:rPr lang="pl-PL" b="1" dirty="0"/>
              <a:t>ARDUINO UNO</a:t>
            </a:r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endParaRPr lang="pl-PL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367CF30-6382-177C-1EE8-A0B8DE94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1" y="1521499"/>
            <a:ext cx="2257425" cy="20669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3D7ABEA-9FCA-B4D0-A362-3FD05D2B3907}"/>
              </a:ext>
            </a:extLst>
          </p:cNvPr>
          <p:cNvSpPr txBox="1"/>
          <p:nvPr/>
        </p:nvSpPr>
        <p:spPr>
          <a:xfrm>
            <a:off x="3666477" y="3684233"/>
            <a:ext cx="64297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/>
              <a:t>3.3V</a:t>
            </a: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F2165AB-DEA0-CC78-443E-0C0D9B1982B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624614" y="3822732"/>
            <a:ext cx="20418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01219C2-0E86-B85B-51A6-D12BAEA01942}"/>
              </a:ext>
            </a:extLst>
          </p:cNvPr>
          <p:cNvCxnSpPr>
            <a:cxnSpLocks/>
          </p:cNvCxnSpPr>
          <p:nvPr/>
        </p:nvCxnSpPr>
        <p:spPr>
          <a:xfrm flipV="1">
            <a:off x="1624614" y="3545734"/>
            <a:ext cx="0" cy="2769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FCD84EE-C998-2AB2-A4E2-7456CB44F2D5}"/>
              </a:ext>
            </a:extLst>
          </p:cNvPr>
          <p:cNvSpPr txBox="1"/>
          <p:nvPr/>
        </p:nvSpPr>
        <p:spPr>
          <a:xfrm>
            <a:off x="3666476" y="4076330"/>
            <a:ext cx="642971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/>
              <a:t>GND</a:t>
            </a:r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6E0878E5-14E8-610B-A832-3039558BB784}"/>
              </a:ext>
            </a:extLst>
          </p:cNvPr>
          <p:cNvCxnSpPr>
            <a:cxnSpLocks/>
          </p:cNvCxnSpPr>
          <p:nvPr/>
        </p:nvCxnSpPr>
        <p:spPr>
          <a:xfrm flipH="1" flipV="1">
            <a:off x="1970843" y="4195540"/>
            <a:ext cx="1695634" cy="1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40ED6BE4-A081-03D7-F6DA-00850F5740D9}"/>
              </a:ext>
            </a:extLst>
          </p:cNvPr>
          <p:cNvCxnSpPr>
            <a:cxnSpLocks/>
          </p:cNvCxnSpPr>
          <p:nvPr/>
        </p:nvCxnSpPr>
        <p:spPr>
          <a:xfrm flipV="1">
            <a:off x="1970843" y="3528236"/>
            <a:ext cx="0" cy="686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E4074D7-683E-8DDF-87D2-9657B9802583}"/>
              </a:ext>
            </a:extLst>
          </p:cNvPr>
          <p:cNvSpPr txBox="1"/>
          <p:nvPr/>
        </p:nvSpPr>
        <p:spPr>
          <a:xfrm>
            <a:off x="3666477" y="5125003"/>
            <a:ext cx="559294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b="1" dirty="0"/>
              <a:t>A0</a:t>
            </a:r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5727E85F-AC00-5147-06DC-BCDD1FA24E5C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5263502"/>
            <a:ext cx="2370337" cy="50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F6E0A93B-448E-D77F-C265-43E214AB3890}"/>
              </a:ext>
            </a:extLst>
          </p:cNvPr>
          <p:cNvCxnSpPr>
            <a:cxnSpLocks/>
          </p:cNvCxnSpPr>
          <p:nvPr/>
        </p:nvCxnSpPr>
        <p:spPr>
          <a:xfrm flipV="1">
            <a:off x="1296140" y="3528236"/>
            <a:ext cx="0" cy="17352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301C5A8-EAED-6A0D-E9C5-3F816DCB86B8}"/>
              </a:ext>
            </a:extLst>
          </p:cNvPr>
          <p:cNvSpPr txBox="1"/>
          <p:nvPr/>
        </p:nvSpPr>
        <p:spPr>
          <a:xfrm>
            <a:off x="575798" y="1221735"/>
            <a:ext cx="225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dirty="0" err="1">
                <a:effectLst/>
                <a:latin typeface="Arial" panose="020B0604020202020204" pitchFamily="34" charset="0"/>
              </a:rPr>
              <a:t>Pulse</a:t>
            </a:r>
            <a:r>
              <a:rPr lang="pl-PL" b="1" dirty="0">
                <a:effectLst/>
                <a:latin typeface="Arial" panose="020B0604020202020204" pitchFamily="34" charset="0"/>
              </a:rPr>
              <a:t> Sensor</a:t>
            </a:r>
            <a:endParaRPr lang="pl-PL" b="1" dirty="0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47A12128-F259-5DFF-93EC-5027C969A0D9}"/>
              </a:ext>
            </a:extLst>
          </p:cNvPr>
          <p:cNvSpPr txBox="1"/>
          <p:nvPr/>
        </p:nvSpPr>
        <p:spPr>
          <a:xfrm>
            <a:off x="4925085" y="2951168"/>
            <a:ext cx="4617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C60F6383-114C-9F85-87EE-276CD571A1F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55949" y="2145671"/>
            <a:ext cx="0" cy="8054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5E89FE56-663E-97F1-DCAA-3DA928C0D6C8}"/>
              </a:ext>
            </a:extLst>
          </p:cNvPr>
          <p:cNvSpPr txBox="1"/>
          <p:nvPr/>
        </p:nvSpPr>
        <p:spPr>
          <a:xfrm>
            <a:off x="4390931" y="1591067"/>
            <a:ext cx="161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USB do komputera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C51E51C-8088-6ECA-ECC1-EC3947E72FE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2 – Czujnik pulsu - Laboratorium</a:t>
            </a:r>
          </a:p>
        </p:txBody>
      </p:sp>
    </p:spTree>
    <p:extLst>
      <p:ext uri="{BB962C8B-B14F-4D97-AF65-F5344CB8AC3E}">
        <p14:creationId xmlns:p14="http://schemas.microsoft.com/office/powerpoint/2010/main" val="328970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05F42C0-CA27-A8ED-576B-7A26C5BCA72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2 – Czujnik pulsu - Laboratorium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3D54085-70F2-37D7-9469-51FD9016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" y="523220"/>
            <a:ext cx="9012586" cy="5180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17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F714BF-698E-F4C5-D626-C0704B26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62" y="771525"/>
            <a:ext cx="5382476" cy="608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E3DB521-F6B4-ADA9-A45A-33EAE34162A4}"/>
              </a:ext>
            </a:extLst>
          </p:cNvPr>
          <p:cNvSpPr txBox="1"/>
          <p:nvPr/>
        </p:nvSpPr>
        <p:spPr>
          <a:xfrm>
            <a:off x="466725" y="0"/>
            <a:ext cx="825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Instalacja biblioteki </a:t>
            </a:r>
            <a:r>
              <a:rPr lang="pl-PL" dirty="0" err="1"/>
              <a:t>PulseSensorPlayground.h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94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4499EDE-ED3D-4E6C-975A-A2D6229869C7}"/>
              </a:ext>
            </a:extLst>
          </p:cNvPr>
          <p:cNvSpPr txBox="1"/>
          <p:nvPr/>
        </p:nvSpPr>
        <p:spPr>
          <a:xfrm>
            <a:off x="1343464" y="2144120"/>
            <a:ext cx="645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Interfejs analogowy</a:t>
            </a:r>
          </a:p>
        </p:txBody>
      </p:sp>
    </p:spTree>
    <p:extLst>
      <p:ext uri="{BB962C8B-B14F-4D97-AF65-F5344CB8AC3E}">
        <p14:creationId xmlns:p14="http://schemas.microsoft.com/office/powerpoint/2010/main" val="17107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6E127D1-0F27-382F-52F9-587826D7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230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482BA31-A6FC-8A37-1B9F-C9C5306F2588}"/>
              </a:ext>
            </a:extLst>
          </p:cNvPr>
          <p:cNvSpPr txBox="1"/>
          <p:nvPr/>
        </p:nvSpPr>
        <p:spPr>
          <a:xfrm>
            <a:off x="6382693" y="525101"/>
            <a:ext cx="24263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800" b="1"/>
              <a:t>Zadanie 3 </a:t>
            </a:r>
            <a:r>
              <a:rPr lang="pl-PL" sz="2800" b="1" dirty="0"/>
              <a:t>- Lab</a:t>
            </a:r>
          </a:p>
        </p:txBody>
      </p:sp>
    </p:spTree>
    <p:extLst>
      <p:ext uri="{BB962C8B-B14F-4D97-AF65-F5344CB8AC3E}">
        <p14:creationId xmlns:p14="http://schemas.microsoft.com/office/powerpoint/2010/main" val="15535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AA79301-8FA4-4DCB-AEEC-8EDB844E9F51}"/>
              </a:ext>
            </a:extLst>
          </p:cNvPr>
          <p:cNvSpPr txBox="1"/>
          <p:nvPr/>
        </p:nvSpPr>
        <p:spPr>
          <a:xfrm>
            <a:off x="1207477" y="2063262"/>
            <a:ext cx="697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3767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03B7BA5-6042-E0A6-C9DB-522928A2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54" y="1346200"/>
            <a:ext cx="2766663" cy="1853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B8A9D6C-ABFD-FF64-F9CD-DCC22C861D06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Analogowy czujnik temperatury LM35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AB3A9A7-9BB2-2747-4284-F8FBBF2D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66" y="1310447"/>
            <a:ext cx="2188633" cy="187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B487741-5130-04F2-831E-04206714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99" y="3845653"/>
            <a:ext cx="8415867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Parametry czujnika LM35: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l-PL" altLang="pl-PL" dirty="0">
                <a:latin typeface="Arial" panose="020B0604020202020204" pitchFamily="34" charset="0"/>
              </a:rPr>
              <a:t>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kalibrowany dla skali Celsjusza (10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/°C),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l-PL" altLang="pl-PL" dirty="0">
                <a:latin typeface="Arial" panose="020B0604020202020204" pitchFamily="34" charset="0"/>
              </a:rPr>
              <a:t>P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omiar w zakresie od 0 do 100°C,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l-PL" altLang="pl-PL" dirty="0">
                <a:latin typeface="Arial" panose="020B0604020202020204" pitchFamily="34" charset="0"/>
              </a:rPr>
              <a:t>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apięcie zasilania od 4 do 30V,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Charakterystyka czujnika liniowa</a:t>
            </a:r>
          </a:p>
        </p:txBody>
      </p:sp>
    </p:spTree>
    <p:extLst>
      <p:ext uri="{BB962C8B-B14F-4D97-AF65-F5344CB8AC3E}">
        <p14:creationId xmlns:p14="http://schemas.microsoft.com/office/powerpoint/2010/main" val="117282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531C1679-6E47-5A33-1A88-07B937DAD62C}"/>
              </a:ext>
            </a:extLst>
          </p:cNvPr>
          <p:cNvSpPr/>
          <p:nvPr/>
        </p:nvSpPr>
        <p:spPr>
          <a:xfrm>
            <a:off x="4732866" y="948267"/>
            <a:ext cx="1794933" cy="218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DA19DF5-DDAC-930F-F5F9-BBA512FFC230}"/>
              </a:ext>
            </a:extLst>
          </p:cNvPr>
          <p:cNvSpPr txBox="1"/>
          <p:nvPr/>
        </p:nvSpPr>
        <p:spPr>
          <a:xfrm>
            <a:off x="4905789" y="1861208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Arduino</a:t>
            </a:r>
            <a:r>
              <a:rPr lang="pl-PL" b="1" dirty="0"/>
              <a:t> UNO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B0D8D603-EE8D-33F7-BC05-53D1A808CF76}"/>
              </a:ext>
            </a:extLst>
          </p:cNvPr>
          <p:cNvSpPr/>
          <p:nvPr/>
        </p:nvSpPr>
        <p:spPr>
          <a:xfrm>
            <a:off x="4665132" y="2768600"/>
            <a:ext cx="135467" cy="1354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E88A45A-8FE0-FF0A-8643-61BF9672197E}"/>
              </a:ext>
            </a:extLst>
          </p:cNvPr>
          <p:cNvSpPr txBox="1"/>
          <p:nvPr/>
        </p:nvSpPr>
        <p:spPr>
          <a:xfrm>
            <a:off x="4772819" y="2696918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A0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CD29E099-F533-9EBA-5515-EF9221D099AF}"/>
              </a:ext>
            </a:extLst>
          </p:cNvPr>
          <p:cNvSpPr/>
          <p:nvPr/>
        </p:nvSpPr>
        <p:spPr>
          <a:xfrm>
            <a:off x="4656669" y="2371093"/>
            <a:ext cx="135467" cy="1354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6E52D42-9C94-2587-CDD5-3C31EA5C3091}"/>
              </a:ext>
            </a:extLst>
          </p:cNvPr>
          <p:cNvSpPr txBox="1"/>
          <p:nvPr/>
        </p:nvSpPr>
        <p:spPr>
          <a:xfrm>
            <a:off x="4764356" y="2299411"/>
            <a:ext cx="54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GND</a:t>
            </a: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372FA59B-2DD0-EB37-8CBD-C858A2CDF721}"/>
              </a:ext>
            </a:extLst>
          </p:cNvPr>
          <p:cNvSpPr/>
          <p:nvPr/>
        </p:nvSpPr>
        <p:spPr>
          <a:xfrm>
            <a:off x="4643970" y="1682544"/>
            <a:ext cx="135467" cy="1354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BD66D9F-B7A7-4100-ED58-26BA6B8B579B}"/>
              </a:ext>
            </a:extLst>
          </p:cNvPr>
          <p:cNvSpPr txBox="1"/>
          <p:nvPr/>
        </p:nvSpPr>
        <p:spPr>
          <a:xfrm>
            <a:off x="4732865" y="1611777"/>
            <a:ext cx="39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5V</a:t>
            </a:r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756610BA-CE58-09AF-FB43-E8158BA37FC5}"/>
              </a:ext>
            </a:extLst>
          </p:cNvPr>
          <p:cNvCxnSpPr>
            <a:cxnSpLocks/>
          </p:cNvCxnSpPr>
          <p:nvPr/>
        </p:nvCxnSpPr>
        <p:spPr>
          <a:xfrm>
            <a:off x="3944583" y="2853267"/>
            <a:ext cx="779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>
            <a:extLst>
              <a:ext uri="{FF2B5EF4-FFF2-40B4-BE49-F238E27FC236}">
                <a16:creationId xmlns:a16="http://schemas.microsoft.com/office/drawing/2014/main" id="{B9548758-08DC-0E9B-1406-9D55EE0A4179}"/>
              </a:ext>
            </a:extLst>
          </p:cNvPr>
          <p:cNvSpPr/>
          <p:nvPr/>
        </p:nvSpPr>
        <p:spPr>
          <a:xfrm>
            <a:off x="2071690" y="805844"/>
            <a:ext cx="4969933" cy="2893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9B42E49-BB40-24AA-A6A2-EBFF28030626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– czujnik temperatury LM35 - Laboratorium</a:t>
            </a:r>
          </a:p>
        </p:txBody>
      </p:sp>
      <p:pic>
        <p:nvPicPr>
          <p:cNvPr id="31" name="Obraz 30">
            <a:extLst>
              <a:ext uri="{FF2B5EF4-FFF2-40B4-BE49-F238E27FC236}">
                <a16:creationId xmlns:a16="http://schemas.microsoft.com/office/drawing/2014/main" id="{7468EF4B-5288-BAF4-C1D5-FB78DE90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32549" y="1517150"/>
            <a:ext cx="1447800" cy="1028700"/>
          </a:xfrm>
          <a:prstGeom prst="rect">
            <a:avLst/>
          </a:prstGeom>
        </p:spPr>
      </p:pic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38DB6A71-C670-D871-6B90-DE28D1F6CE1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245196" y="1750278"/>
            <a:ext cx="1398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5BBF8DF8-C5C9-1814-57B4-8E9DE8EA0BCD}"/>
              </a:ext>
            </a:extLst>
          </p:cNvPr>
          <p:cNvCxnSpPr>
            <a:cxnSpLocks/>
          </p:cNvCxnSpPr>
          <p:nvPr/>
        </p:nvCxnSpPr>
        <p:spPr>
          <a:xfrm>
            <a:off x="3183467" y="2386915"/>
            <a:ext cx="1595970" cy="23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olny kształt: kształt 36">
            <a:extLst>
              <a:ext uri="{FF2B5EF4-FFF2-40B4-BE49-F238E27FC236}">
                <a16:creationId xmlns:a16="http://schemas.microsoft.com/office/drawing/2014/main" id="{020A371E-030E-5E90-7EC0-1FB16405C3B1}"/>
              </a:ext>
            </a:extLst>
          </p:cNvPr>
          <p:cNvSpPr/>
          <p:nvPr/>
        </p:nvSpPr>
        <p:spPr>
          <a:xfrm rot="15111392">
            <a:off x="3908714" y="2320996"/>
            <a:ext cx="145477" cy="138067"/>
          </a:xfrm>
          <a:custGeom>
            <a:avLst/>
            <a:gdLst>
              <a:gd name="connsiteX0" fmla="*/ 9261 w 178430"/>
              <a:gd name="connsiteY0" fmla="*/ 0 h 127269"/>
              <a:gd name="connsiteX1" fmla="*/ 17728 w 178430"/>
              <a:gd name="connsiteY1" fmla="*/ 127000 h 127269"/>
              <a:gd name="connsiteX2" fmla="*/ 170128 w 178430"/>
              <a:gd name="connsiteY2" fmla="*/ 33867 h 127269"/>
              <a:gd name="connsiteX3" fmla="*/ 144728 w 178430"/>
              <a:gd name="connsiteY3" fmla="*/ 42333 h 12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430" h="127269">
                <a:moveTo>
                  <a:pt x="9261" y="0"/>
                </a:moveTo>
                <a:cubicBezTo>
                  <a:pt x="89" y="60678"/>
                  <a:pt x="-9083" y="121356"/>
                  <a:pt x="17728" y="127000"/>
                </a:cubicBezTo>
                <a:cubicBezTo>
                  <a:pt x="44539" y="132644"/>
                  <a:pt x="148961" y="47978"/>
                  <a:pt x="170128" y="33867"/>
                </a:cubicBezTo>
                <a:cubicBezTo>
                  <a:pt x="191295" y="19756"/>
                  <a:pt x="168011" y="31044"/>
                  <a:pt x="144728" y="42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D2495326-88C5-1673-6040-ED01087F684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 flipV="1">
            <a:off x="3936151" y="2473473"/>
            <a:ext cx="9316" cy="371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F6954C16-C6CE-6F6F-61DC-A556941BDCC4}"/>
              </a:ext>
            </a:extLst>
          </p:cNvPr>
          <p:cNvCxnSpPr>
            <a:cxnSpLocks/>
          </p:cNvCxnSpPr>
          <p:nvPr/>
        </p:nvCxnSpPr>
        <p:spPr>
          <a:xfrm flipH="1">
            <a:off x="3245196" y="2040467"/>
            <a:ext cx="648004" cy="19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>
            <a:extLst>
              <a:ext uri="{FF2B5EF4-FFF2-40B4-BE49-F238E27FC236}">
                <a16:creationId xmlns:a16="http://schemas.microsoft.com/office/drawing/2014/main" id="{439215F0-5356-814C-D86E-3855C2077086}"/>
              </a:ext>
            </a:extLst>
          </p:cNvPr>
          <p:cNvCxnSpPr>
            <a:cxnSpLocks/>
          </p:cNvCxnSpPr>
          <p:nvPr/>
        </p:nvCxnSpPr>
        <p:spPr>
          <a:xfrm flipV="1">
            <a:off x="3902516" y="2040467"/>
            <a:ext cx="0" cy="278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D2DDC57A-9499-47E8-FB61-6EE8C928A2EA}"/>
              </a:ext>
            </a:extLst>
          </p:cNvPr>
          <p:cNvSpPr txBox="1"/>
          <p:nvPr/>
        </p:nvSpPr>
        <p:spPr>
          <a:xfrm>
            <a:off x="2802467" y="1176867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LM35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364FEAB-9C46-9803-188E-ADA9C4BE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61" y="3829751"/>
            <a:ext cx="4402018" cy="2877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889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6591725-2E02-F40D-69AD-FCC75A339D23}"/>
              </a:ext>
            </a:extLst>
          </p:cNvPr>
          <p:cNvSpPr txBox="1"/>
          <p:nvPr/>
        </p:nvSpPr>
        <p:spPr>
          <a:xfrm>
            <a:off x="977900" y="714578"/>
            <a:ext cx="71882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l-PL" dirty="0">
                <a:effectLst/>
              </a:rPr>
              <a:t>#define LM35 A0</a:t>
            </a:r>
          </a:p>
          <a:p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void</a:t>
            </a:r>
            <a:r>
              <a:rPr lang="pl-PL" dirty="0">
                <a:effectLst/>
              </a:rPr>
              <a:t> setup(){</a:t>
            </a:r>
          </a:p>
          <a:p>
            <a:r>
              <a:rPr lang="pl-PL" dirty="0">
                <a:effectLst/>
              </a:rPr>
              <a:t>  </a:t>
            </a:r>
            <a:r>
              <a:rPr lang="pl-PL" dirty="0" err="1">
                <a:effectLst/>
              </a:rPr>
              <a:t>Serial.begin</a:t>
            </a:r>
            <a:r>
              <a:rPr lang="pl-PL" dirty="0">
                <a:effectLst/>
              </a:rPr>
              <a:t>(9600);</a:t>
            </a:r>
          </a:p>
          <a:p>
            <a:r>
              <a:rPr lang="pl-PL" dirty="0">
                <a:effectLst/>
              </a:rPr>
              <a:t>}</a:t>
            </a:r>
          </a:p>
          <a:p>
            <a:endParaRPr lang="pl-PL" dirty="0">
              <a:effectLst/>
            </a:endParaRPr>
          </a:p>
          <a:p>
            <a:r>
              <a:rPr lang="pl-PL" dirty="0" err="1">
                <a:effectLst/>
              </a:rPr>
              <a:t>void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loop</a:t>
            </a:r>
            <a:r>
              <a:rPr lang="pl-PL" dirty="0">
                <a:effectLst/>
              </a:rPr>
              <a:t>(){</a:t>
            </a:r>
          </a:p>
          <a:p>
            <a:r>
              <a:rPr lang="pl-PL" dirty="0">
                <a:effectLst/>
              </a:rPr>
              <a:t>  // odczytu ADC</a:t>
            </a:r>
          </a:p>
          <a:p>
            <a:r>
              <a:rPr lang="pl-PL" dirty="0">
                <a:effectLst/>
              </a:rPr>
              <a:t>  </a:t>
            </a:r>
            <a:r>
              <a:rPr lang="pl-PL" dirty="0" err="1">
                <a:effectLst/>
              </a:rPr>
              <a:t>int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odczyt_ADC</a:t>
            </a:r>
            <a:r>
              <a:rPr lang="pl-PL" dirty="0">
                <a:effectLst/>
              </a:rPr>
              <a:t> = (</a:t>
            </a:r>
            <a:r>
              <a:rPr lang="pl-PL" dirty="0" err="1">
                <a:effectLst/>
              </a:rPr>
              <a:t>analogRead</a:t>
            </a:r>
            <a:r>
              <a:rPr lang="pl-PL" dirty="0">
                <a:effectLst/>
              </a:rPr>
              <a:t>(LM35));</a:t>
            </a:r>
          </a:p>
          <a:p>
            <a:r>
              <a:rPr lang="pl-PL" dirty="0">
                <a:effectLst/>
              </a:rPr>
              <a:t> </a:t>
            </a:r>
          </a:p>
          <a:p>
            <a:r>
              <a:rPr lang="pl-PL" dirty="0">
                <a:effectLst/>
              </a:rPr>
              <a:t>  //</a:t>
            </a:r>
            <a:r>
              <a:rPr lang="pl-PL" dirty="0" err="1">
                <a:effectLst/>
              </a:rPr>
              <a:t>Wyslanie</a:t>
            </a:r>
            <a:r>
              <a:rPr lang="pl-PL" dirty="0">
                <a:effectLst/>
              </a:rPr>
              <a:t> przez UART odczytu ADC</a:t>
            </a:r>
          </a:p>
          <a:p>
            <a:r>
              <a:rPr lang="pl-PL" dirty="0">
                <a:effectLst/>
              </a:rPr>
              <a:t>  </a:t>
            </a:r>
            <a:r>
              <a:rPr lang="pl-PL" dirty="0" err="1">
                <a:effectLst/>
              </a:rPr>
              <a:t>Serial.print</a:t>
            </a:r>
            <a:r>
              <a:rPr lang="pl-PL" dirty="0">
                <a:effectLst/>
              </a:rPr>
              <a:t>("Aktualna ADC =  ");</a:t>
            </a:r>
          </a:p>
          <a:p>
            <a:r>
              <a:rPr lang="pl-PL" dirty="0">
                <a:effectLst/>
              </a:rPr>
              <a:t>  </a:t>
            </a:r>
            <a:r>
              <a:rPr lang="pl-PL" dirty="0" err="1">
                <a:effectLst/>
              </a:rPr>
              <a:t>Serial.println</a:t>
            </a:r>
            <a:r>
              <a:rPr lang="pl-PL" dirty="0">
                <a:effectLst/>
              </a:rPr>
              <a:t>(</a:t>
            </a:r>
            <a:r>
              <a:rPr lang="pl-PL" dirty="0" err="1">
                <a:effectLst/>
              </a:rPr>
              <a:t>odczyt_ADC</a:t>
            </a:r>
            <a:r>
              <a:rPr lang="pl-PL" dirty="0">
                <a:effectLst/>
              </a:rPr>
              <a:t>);</a:t>
            </a:r>
          </a:p>
          <a:p>
            <a:endParaRPr lang="pl-PL" dirty="0">
              <a:effectLst/>
            </a:endParaRPr>
          </a:p>
          <a:p>
            <a:r>
              <a:rPr lang="pl-PL" dirty="0">
                <a:effectLst/>
              </a:rPr>
              <a:t>   //Wstawić program przeliczania </a:t>
            </a:r>
            <a:r>
              <a:rPr lang="pl-PL" dirty="0" err="1">
                <a:effectLst/>
              </a:rPr>
              <a:t>odczyt_ADC</a:t>
            </a:r>
            <a:r>
              <a:rPr lang="pl-PL" dirty="0">
                <a:effectLst/>
              </a:rPr>
              <a:t> na temperaturę</a:t>
            </a:r>
          </a:p>
          <a:p>
            <a:r>
              <a:rPr lang="pl-PL" dirty="0"/>
              <a:t>  //skala -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/°C</a:t>
            </a:r>
          </a:p>
          <a:p>
            <a:r>
              <a:rPr lang="pl-PL" altLang="pl-PL" dirty="0">
                <a:latin typeface="Arial" panose="020B0604020202020204" pitchFamily="34" charset="0"/>
              </a:rPr>
              <a:t>  //Wydrukować temperaturę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dirty="0">
              <a:effectLst/>
            </a:endParaRPr>
          </a:p>
          <a:p>
            <a:r>
              <a:rPr lang="pl-PL" dirty="0">
                <a:effectLst/>
              </a:rPr>
              <a:t>  </a:t>
            </a:r>
            <a:r>
              <a:rPr lang="pl-PL" dirty="0" err="1">
                <a:effectLst/>
              </a:rPr>
              <a:t>delay</a:t>
            </a:r>
            <a:r>
              <a:rPr lang="pl-PL" dirty="0">
                <a:effectLst/>
              </a:rPr>
              <a:t>(</a:t>
            </a:r>
            <a:r>
              <a:rPr lang="pl-PL" dirty="0"/>
              <a:t>4</a:t>
            </a:r>
            <a:r>
              <a:rPr lang="pl-PL" dirty="0">
                <a:effectLst/>
              </a:rPr>
              <a:t>000);</a:t>
            </a:r>
          </a:p>
          <a:p>
            <a:r>
              <a:rPr lang="pl-PL" dirty="0">
                <a:effectLst/>
              </a:rPr>
              <a:t>}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F8674B-4567-FD9D-AB56-06483078FE50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Zadanie 1 – czujnik temperatury LM35 - Laboratorium</a:t>
            </a:r>
          </a:p>
        </p:txBody>
      </p:sp>
    </p:spTree>
    <p:extLst>
      <p:ext uri="{BB962C8B-B14F-4D97-AF65-F5344CB8AC3E}">
        <p14:creationId xmlns:p14="http://schemas.microsoft.com/office/powerpoint/2010/main" val="22178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0F60A5D-F44A-48C0-849D-6216EB3D8A8D}"/>
              </a:ext>
            </a:extLst>
          </p:cNvPr>
          <p:cNvSpPr txBox="1"/>
          <p:nvPr/>
        </p:nvSpPr>
        <p:spPr>
          <a:xfrm>
            <a:off x="542925" y="2160270"/>
            <a:ext cx="8058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Przykład akwizycji danych pomiarowych</a:t>
            </a:r>
          </a:p>
          <a:p>
            <a:pPr algn="ctr"/>
            <a:r>
              <a:rPr lang="pl-PL" sz="3200" b="1" dirty="0"/>
              <a:t>z czujnika analogowego pulsu krwi</a:t>
            </a:r>
          </a:p>
        </p:txBody>
      </p:sp>
    </p:spTree>
    <p:extLst>
      <p:ext uri="{BB962C8B-B14F-4D97-AF65-F5344CB8AC3E}">
        <p14:creationId xmlns:p14="http://schemas.microsoft.com/office/powerpoint/2010/main" val="181353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13">
            <a:extLst>
              <a:ext uri="{FF2B5EF4-FFF2-40B4-BE49-F238E27FC236}">
                <a16:creationId xmlns:a16="http://schemas.microsoft.com/office/drawing/2014/main" id="{8BA563B7-FE51-4377-AC68-C7B733F35C84}"/>
              </a:ext>
            </a:extLst>
          </p:cNvPr>
          <p:cNvSpPr/>
          <p:nvPr/>
        </p:nvSpPr>
        <p:spPr>
          <a:xfrm>
            <a:off x="1228725" y="1189023"/>
            <a:ext cx="7200900" cy="2139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88697B7-0751-4BA2-A4E5-769DB93F41DB}"/>
              </a:ext>
            </a:extLst>
          </p:cNvPr>
          <p:cNvSpPr txBox="1"/>
          <p:nvPr/>
        </p:nvSpPr>
        <p:spPr>
          <a:xfrm>
            <a:off x="1457325" y="1876039"/>
            <a:ext cx="14430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l-PL" b="1" dirty="0"/>
              <a:t>Czujnik pulsu</a:t>
            </a:r>
          </a:p>
          <a:p>
            <a:pPr algn="ctr"/>
            <a:r>
              <a:rPr lang="pl-PL" b="1" dirty="0"/>
              <a:t>analogowy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300DD57-D886-4C67-947A-0B0B8AF10D57}"/>
              </a:ext>
            </a:extLst>
          </p:cNvPr>
          <p:cNvSpPr txBox="1"/>
          <p:nvPr/>
        </p:nvSpPr>
        <p:spPr>
          <a:xfrm>
            <a:off x="3228976" y="1876039"/>
            <a:ext cx="22860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l-PL" b="1" dirty="0"/>
              <a:t>Mikrokontroler</a:t>
            </a:r>
          </a:p>
          <a:p>
            <a:pPr algn="ctr"/>
            <a:r>
              <a:rPr lang="pl-PL" b="1" dirty="0"/>
              <a:t>Przetwornik A/C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78C66C-918E-421E-BBFF-6324859D0C56}"/>
              </a:ext>
            </a:extLst>
          </p:cNvPr>
          <p:cNvSpPr txBox="1"/>
          <p:nvPr/>
        </p:nvSpPr>
        <p:spPr>
          <a:xfrm>
            <a:off x="3228976" y="1352551"/>
            <a:ext cx="2286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l-PL" b="1" dirty="0"/>
              <a:t>Wyświetlacz LCD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5CE37F0-14C6-4589-A9E7-E64DCFB2DB53}"/>
              </a:ext>
            </a:extLst>
          </p:cNvPr>
          <p:cNvSpPr txBox="1"/>
          <p:nvPr/>
        </p:nvSpPr>
        <p:spPr>
          <a:xfrm>
            <a:off x="5843589" y="1876039"/>
            <a:ext cx="228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l-PL" b="1" dirty="0"/>
              <a:t>Mikrokontroler </a:t>
            </a:r>
            <a:r>
              <a:rPr lang="pl-PL" b="1" dirty="0" err="1"/>
              <a:t>WiFi</a:t>
            </a:r>
            <a:endParaRPr lang="pl-PL" b="1" dirty="0"/>
          </a:p>
          <a:p>
            <a:pPr algn="ctr"/>
            <a:endParaRPr lang="pl-PL" b="1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B51B7651-BF58-42A1-AABB-E935B4F7EE4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00363" y="2199205"/>
            <a:ext cx="328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68E90050-A407-43EB-8DE5-33D404AD771A}"/>
              </a:ext>
            </a:extLst>
          </p:cNvPr>
          <p:cNvCxnSpPr/>
          <p:nvPr/>
        </p:nvCxnSpPr>
        <p:spPr>
          <a:xfrm>
            <a:off x="5514976" y="2234090"/>
            <a:ext cx="328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9563E8FE-B4CE-4FA0-86C0-EA2F9D5CD6D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4371976" y="1721883"/>
            <a:ext cx="0" cy="15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348BB825-B459-4674-B9A0-818AA2281F12}"/>
              </a:ext>
            </a:extLst>
          </p:cNvPr>
          <p:cNvSpPr/>
          <p:nvPr/>
        </p:nvSpPr>
        <p:spPr>
          <a:xfrm rot="5400000">
            <a:off x="6601435" y="1333727"/>
            <a:ext cx="916628" cy="16799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2C93CD0-7D0E-4759-869D-2BD5F36EE9E4}"/>
              </a:ext>
            </a:extLst>
          </p:cNvPr>
          <p:cNvSpPr txBox="1"/>
          <p:nvPr/>
        </p:nvSpPr>
        <p:spPr>
          <a:xfrm>
            <a:off x="6122195" y="702233"/>
            <a:ext cx="17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Internet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C64B12D-48DD-471E-8111-0B888FF5121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Zestaw pomiaru pulsu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53D9DCE-E45D-49E7-9A73-E97B17D3E41C}"/>
              </a:ext>
            </a:extLst>
          </p:cNvPr>
          <p:cNvSpPr txBox="1"/>
          <p:nvPr/>
        </p:nvSpPr>
        <p:spPr>
          <a:xfrm>
            <a:off x="1228725" y="3529013"/>
            <a:ext cx="7058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Założenia: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Urządzenie musi pracować autonomicznie.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Pomiar pulsu wykonywany będzie za pomocą czujnika analogowego.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Na wyświetlaczu będzie wyświetlany parametr IBI (okres pulsu) oraz BPM (ilość uderzeń na sek.)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Do stanowiska monitorowania przesyłane będą wszystkie próbki pomiaru lub tylko IBI oraz BPM.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Lokalny mikroprocesor lub stacja nadrzędna podłączona przez Internet będzie przechowywać historię pomiarów. 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022DB57-1CC8-4CF3-A791-BE1797F1AA91}"/>
              </a:ext>
            </a:extLst>
          </p:cNvPr>
          <p:cNvSpPr txBox="1"/>
          <p:nvPr/>
        </p:nvSpPr>
        <p:spPr>
          <a:xfrm>
            <a:off x="3650457" y="2774990"/>
            <a:ext cx="14430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l-PL" b="1" dirty="0"/>
              <a:t>Zasilanie</a:t>
            </a:r>
          </a:p>
        </p:txBody>
      </p:sp>
    </p:spTree>
    <p:extLst>
      <p:ext uri="{BB962C8B-B14F-4D97-AF65-F5344CB8AC3E}">
        <p14:creationId xmlns:p14="http://schemas.microsoft.com/office/powerpoint/2010/main" val="32545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EA1EB53-028F-42D2-ABCE-C2F9C9D6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00" y="667479"/>
            <a:ext cx="5039399" cy="3162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07A6CC9-48E6-42A8-B304-B8217B7958C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pulsometru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73E4940-926B-49CE-A699-CD15956678BD}"/>
              </a:ext>
            </a:extLst>
          </p:cNvPr>
          <p:cNvSpPr txBox="1"/>
          <p:nvPr/>
        </p:nvSpPr>
        <p:spPr>
          <a:xfrm>
            <a:off x="985837" y="4151589"/>
            <a:ext cx="7558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Fotopletyzmograf</a:t>
            </a: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pl-PL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l-PL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hoto</a:t>
            </a:r>
            <a:r>
              <a:rPr lang="pl-PL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pl-PL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lethysmo</a:t>
            </a:r>
            <a:r>
              <a:rPr lang="pl-PL" sz="18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pl-PL" sz="18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raphy</a:t>
            </a:r>
            <a:r>
              <a:rPr lang="pl-PL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PPG) – metoda pomiaru zmian przepływu krwi przez naczynia krwionośne położone blisko powierzchni ciała poprzez pomiar przechodzącego/odbitego światła.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292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33C22C6-BB12-42D2-965D-2C02A163774F}"/>
              </a:ext>
            </a:extLst>
          </p:cNvPr>
          <p:cNvSpPr txBox="1"/>
          <p:nvPr/>
        </p:nvSpPr>
        <p:spPr>
          <a:xfrm>
            <a:off x="907256" y="184245"/>
            <a:ext cx="7329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Zadanie:</a:t>
            </a:r>
          </a:p>
          <a:p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Znalezienie kolejnych impulsów bicia serca i pomiar interwału pomiędzy uderzeniami (IBI).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Obliczenie parametru BPM (</a:t>
            </a:r>
            <a:r>
              <a:rPr lang="pl-PL" i="1" dirty="0" err="1"/>
              <a:t>beats</a:t>
            </a:r>
            <a:r>
              <a:rPr lang="pl-PL" i="1" dirty="0"/>
              <a:t> per </a:t>
            </a:r>
            <a:r>
              <a:rPr lang="pl-PL" i="1" dirty="0" err="1"/>
              <a:t>minute</a:t>
            </a:r>
            <a:r>
              <a:rPr lang="pl-PL" i="1" dirty="0"/>
              <a:t>) </a:t>
            </a:r>
            <a:r>
              <a:rPr lang="pl-PL" dirty="0"/>
              <a:t>– ile uderzeń serca na minutę.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Obserwacja kształtu przebiegu.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D988032-60CA-4005-8F30-8EE35FD5F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" y="2374710"/>
            <a:ext cx="7493261" cy="4299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116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425</Words>
  <Application>Microsoft Office PowerPoint</Application>
  <PresentationFormat>Pokaz na ekranie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Skurzak</dc:creator>
  <cp:lastModifiedBy>Joanna Skurzak</cp:lastModifiedBy>
  <cp:revision>23</cp:revision>
  <dcterms:created xsi:type="dcterms:W3CDTF">2022-11-12T09:26:02Z</dcterms:created>
  <dcterms:modified xsi:type="dcterms:W3CDTF">2024-05-14T06:50:52Z</dcterms:modified>
</cp:coreProperties>
</file>