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423" r:id="rId3"/>
    <p:sldId id="424" r:id="rId4"/>
    <p:sldId id="396" r:id="rId5"/>
    <p:sldId id="397" r:id="rId6"/>
    <p:sldId id="398" r:id="rId7"/>
    <p:sldId id="399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53" r:id="rId17"/>
    <p:sldId id="410" r:id="rId18"/>
    <p:sldId id="411" r:id="rId19"/>
    <p:sldId id="426" r:id="rId20"/>
    <p:sldId id="429" r:id="rId21"/>
    <p:sldId id="428" r:id="rId22"/>
    <p:sldId id="430" r:id="rId23"/>
    <p:sldId id="427" r:id="rId24"/>
    <p:sldId id="431" r:id="rId25"/>
    <p:sldId id="452" r:id="rId26"/>
    <p:sldId id="38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955B-D6B9-4E30-9ECB-D1BD75A5F1D8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20EF-51AC-4211-A054-9BF34AAEED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0556E-1621-4D9D-A722-3B4F875FF64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6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0D28-09B2-4E2A-9616-0105020327B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03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Wyższa Szkoła Informatyki Stosowanej i Zarządzania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12-15.03.2024r.</a:t>
            </a:r>
          </a:p>
        </p:txBody>
      </p:sp>
    </p:spTree>
    <p:extLst>
      <p:ext uri="{BB962C8B-B14F-4D97-AF65-F5344CB8AC3E}">
        <p14:creationId xmlns:p14="http://schemas.microsoft.com/office/powerpoint/2010/main" val="18792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7749652-2D15-4768-A692-07FC81FBCCBC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Magnes trwały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E9236F7-4362-4C9C-9A2F-62D795C0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906" y="1366020"/>
            <a:ext cx="1606187" cy="16018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3B129BC-7677-4F4E-AFEE-34DED1F22170}"/>
              </a:ext>
            </a:extLst>
          </p:cNvPr>
          <p:cNvSpPr txBox="1"/>
          <p:nvPr/>
        </p:nvSpPr>
        <p:spPr>
          <a:xfrm>
            <a:off x="3513908" y="2967889"/>
            <a:ext cx="228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/>
              <a:t>Źródło: Anita </a:t>
            </a:r>
            <a:r>
              <a:rPr lang="pl-PL" sz="900" dirty="0" err="1"/>
              <a:t>Mowczan</a:t>
            </a:r>
            <a:r>
              <a:rPr lang="pl-PL" sz="900" dirty="0"/>
              <a:t>, licencja: CC BY 3.0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880D82C-1EA2-4212-9327-4D0DFF0EF999}"/>
              </a:ext>
            </a:extLst>
          </p:cNvPr>
          <p:cNvSpPr txBox="1"/>
          <p:nvPr/>
        </p:nvSpPr>
        <p:spPr>
          <a:xfrm>
            <a:off x="566056" y="3659280"/>
            <a:ext cx="80118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b="1" dirty="0"/>
              <a:t>Magnes</a:t>
            </a:r>
            <a:r>
              <a:rPr lang="pl-PL" dirty="0"/>
              <a:t> – ciało, które przyciąga żelazo albo przyciąga lub odpycha inne magnesy.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effectLst/>
              </a:rPr>
              <a:t>Każdy magnes posiada dwa bieguny: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dirty="0">
                <a:effectLst/>
              </a:rPr>
              <a:t>północny – oznaczony symbolem N;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dirty="0">
                <a:effectLst/>
              </a:rPr>
              <a:t>południowy – oznaczony symbolem S.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effectLst/>
              </a:rPr>
              <a:t>Magnes podzielony na pół utworzy dwa magnesy, z których każdy będzie miał dwa bieguny.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effectLst/>
              </a:rPr>
              <a:t>Bieguny magnesów oddziałują wzajemnie jeden na drugi: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dirty="0">
                <a:effectLst/>
              </a:rPr>
              <a:t>jednoimienne się odpychają;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dirty="0">
                <a:effectLst/>
              </a:rPr>
              <a:t>różnoimienne się przyciągają.</a:t>
            </a:r>
          </a:p>
        </p:txBody>
      </p:sp>
    </p:spTree>
    <p:extLst>
      <p:ext uri="{BB962C8B-B14F-4D97-AF65-F5344CB8AC3E}">
        <p14:creationId xmlns:p14="http://schemas.microsoft.com/office/powerpoint/2010/main" val="355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46F985D-7EC7-4081-B71F-A6C72F0A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122" y="989375"/>
            <a:ext cx="2843756" cy="2142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3F677D4-BCEA-4212-8DA7-9B543DF4A045}"/>
              </a:ext>
            </a:extLst>
          </p:cNvPr>
          <p:cNvSpPr txBox="1"/>
          <p:nvPr/>
        </p:nvSpPr>
        <p:spPr>
          <a:xfrm>
            <a:off x="3037114" y="3132174"/>
            <a:ext cx="30697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/>
              <a:t>Źródło: </a:t>
            </a:r>
            <a:r>
              <a:rPr lang="pl-PL" sz="900" dirty="0" err="1"/>
              <a:t>oskay</a:t>
            </a:r>
            <a:r>
              <a:rPr lang="pl-PL" sz="900" dirty="0"/>
              <a:t> (https://www.flickr.com), licencja: CC BY 2.0.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363A7D0-A3FF-4E34-BE28-F71080610C7C}"/>
              </a:ext>
            </a:extLst>
          </p:cNvPr>
          <p:cNvSpPr txBox="1"/>
          <p:nvPr/>
        </p:nvSpPr>
        <p:spPr>
          <a:xfrm>
            <a:off x="439782" y="3603935"/>
            <a:ext cx="82644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>
                <a:effectLst/>
              </a:rPr>
              <a:t>Przestrzeń wokół magnesu nazywana jest </a:t>
            </a:r>
            <a:r>
              <a:rPr lang="pl-PL" b="1" dirty="0">
                <a:effectLst/>
              </a:rPr>
              <a:t>polem magnetycznym</a:t>
            </a:r>
            <a:r>
              <a:rPr lang="pl-PL" dirty="0">
                <a:effectLst/>
              </a:rPr>
              <a:t>. Na umieszczone przedmioty żelazne lub inne magnesy umieszczone w tej przestrzeni działa siła magnetyczna.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effectLst/>
              </a:rPr>
              <a:t>Pole to można przedstawić graficznie za pomocą linii sił pola. Ich kształt najłatwiej pokazać za pomocą opiłków żelaznych rozsypanych wokół magnesu.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effectLst/>
              </a:rPr>
              <a:t>Pole magnetyczne jest najsilniejsze w pobliżu biegunów i właśnie tam linie sił pola są najbardziej zagęszczone.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effectLst/>
              </a:rPr>
              <a:t>Liniom pola nadaje się zwrot od bieguna północnego (N) do bieguna południowego (S).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C33A610-003D-498E-A183-7D86992012CC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Pole magnetyczne magnesu</a:t>
            </a:r>
          </a:p>
        </p:txBody>
      </p:sp>
    </p:spTree>
    <p:extLst>
      <p:ext uri="{BB962C8B-B14F-4D97-AF65-F5344CB8AC3E}">
        <p14:creationId xmlns:p14="http://schemas.microsoft.com/office/powerpoint/2010/main" val="153540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6B00165-EB9F-4F60-A77F-4C41FD1FA736}"/>
              </a:ext>
            </a:extLst>
          </p:cNvPr>
          <p:cNvSpPr txBox="1"/>
          <p:nvPr/>
        </p:nvSpPr>
        <p:spPr>
          <a:xfrm>
            <a:off x="0" y="147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Pole magnetyczne Ziemi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CA5B6E3-0385-46C7-99F1-C34393DC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06" y="1025707"/>
            <a:ext cx="3971788" cy="3084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6201315-27C4-48AD-84FE-DC2B114D65E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1841" y="4377523"/>
            <a:ext cx="868236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Pole magnetyczne Ziemi ma taki kształt, jakby wewnątrz Ziemi znajdował się ogromny magnes sztabkowy.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Południowy biegun magnetyczny Ziemi znajduje się w pobliżu północnego bieguna geograficznego, a północny biegun magnetyczny w pobliżu geograficznego bieguna południowego.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Pole magnetyczne Ziemi, zwane też magnetosferą, sięga daleko w przestrzeń kosmiczną – znacznie dalej niż atmosfera.</a:t>
            </a:r>
          </a:p>
        </p:txBody>
      </p:sp>
    </p:spTree>
    <p:extLst>
      <p:ext uri="{BB962C8B-B14F-4D97-AF65-F5344CB8AC3E}">
        <p14:creationId xmlns:p14="http://schemas.microsoft.com/office/powerpoint/2010/main" val="256401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0D31D27-0A1F-4EB9-8773-1F34B3F0EE72}"/>
              </a:ext>
            </a:extLst>
          </p:cNvPr>
          <p:cNvSpPr txBox="1"/>
          <p:nvPr/>
        </p:nvSpPr>
        <p:spPr>
          <a:xfrm>
            <a:off x="0" y="147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Pole magnetyczne prądu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4C6468-5B54-4986-A7AD-9A21F4A8D2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3126" y="599548"/>
            <a:ext cx="7057747" cy="44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Jeśli przez przewodnik płynie prąd, to wokół tego przewodnika powstaje pole magnetyczne.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Obecność oraz kierunek linii tego pola można wykryć za pocą igły magnetycznej.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Zmiana kierunku przepływu prądu w przewodniku wywołuje zmianę kierunku pola magnetycznego wokół niego.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Układ linii pola magnetycznego wokół przewodnika z prądem zależy od kształtu przewodnika.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Powstające wokół prostoliniowego przewodnika z prądem pole magnetyczne ma kształt współśrodkowych okręgów.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pl-PL" sz="1600" dirty="0"/>
              <a:t>Pole magnetyczne wokół zwojnicy przypomina kształtem pole wokół magnesu sztabkowego.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0406A4D-D972-4DB1-AEE3-AAFC89A2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11" y="4763693"/>
            <a:ext cx="3694822" cy="200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B306E3E-BAF3-44B4-8D41-7FE09D8ED73E}"/>
              </a:ext>
            </a:extLst>
          </p:cNvPr>
          <p:cNvSpPr txBox="1"/>
          <p:nvPr/>
        </p:nvSpPr>
        <p:spPr>
          <a:xfrm>
            <a:off x="2783150" y="6595431"/>
            <a:ext cx="21528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800" dirty="0"/>
              <a:t>Źródło: Krzysztof Jaworski, licencja: CC BY 3.0.</a:t>
            </a:r>
          </a:p>
        </p:txBody>
      </p:sp>
    </p:spTree>
    <p:extLst>
      <p:ext uri="{BB962C8B-B14F-4D97-AF65-F5344CB8AC3E}">
        <p14:creationId xmlns:p14="http://schemas.microsoft.com/office/powerpoint/2010/main" val="109413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337932F-BD29-4AF9-B8C3-7AEC3FDC804F}"/>
              </a:ext>
            </a:extLst>
          </p:cNvPr>
          <p:cNvSpPr txBox="1"/>
          <p:nvPr/>
        </p:nvSpPr>
        <p:spPr>
          <a:xfrm>
            <a:off x="0" y="147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Zastosowanie pola magnetycznego prądu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1DB4C5B-40F5-4D24-AA00-FD76B1AB9202}"/>
              </a:ext>
            </a:extLst>
          </p:cNvPr>
          <p:cNvSpPr txBox="1"/>
          <p:nvPr/>
        </p:nvSpPr>
        <p:spPr>
          <a:xfrm>
            <a:off x="1430215" y="1576251"/>
            <a:ext cx="43152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800" dirty="0"/>
              <a:t>Cewki, dławiki</a:t>
            </a:r>
          </a:p>
          <a:p>
            <a:pPr marL="342900" indent="-342900">
              <a:buFont typeface="+mj-lt"/>
              <a:buAutoNum type="arabicPeriod"/>
            </a:pPr>
            <a:endParaRPr lang="pl-PL" sz="2800" dirty="0"/>
          </a:p>
          <a:p>
            <a:pPr marL="342900" indent="-342900">
              <a:buFont typeface="+mj-lt"/>
              <a:buAutoNum type="arabicPeriod"/>
            </a:pPr>
            <a:r>
              <a:rPr lang="pl-PL" sz="2800" dirty="0"/>
              <a:t>Elektromagnesy</a:t>
            </a:r>
          </a:p>
          <a:p>
            <a:pPr marL="342900" indent="-342900">
              <a:buFont typeface="+mj-lt"/>
              <a:buAutoNum type="arabicPeriod"/>
            </a:pPr>
            <a:endParaRPr lang="pl-PL" sz="2800" dirty="0"/>
          </a:p>
          <a:p>
            <a:pPr marL="342900" indent="-342900">
              <a:buFont typeface="+mj-lt"/>
              <a:buAutoNum type="arabicPeriod"/>
            </a:pPr>
            <a:r>
              <a:rPr lang="pl-PL" sz="2800" dirty="0"/>
              <a:t>Silniki</a:t>
            </a:r>
          </a:p>
          <a:p>
            <a:pPr marL="342900" indent="-342900">
              <a:buFont typeface="+mj-lt"/>
              <a:buAutoNum type="arabicPeriod"/>
            </a:pPr>
            <a:endParaRPr lang="pl-PL" sz="2800" dirty="0"/>
          </a:p>
          <a:p>
            <a:pPr marL="342900" indent="-342900">
              <a:buFont typeface="+mj-lt"/>
              <a:buAutoNum type="arabicPeriod"/>
            </a:pPr>
            <a:r>
              <a:rPr lang="pl-PL" sz="2800" dirty="0"/>
              <a:t>Transformatory</a:t>
            </a:r>
          </a:p>
        </p:txBody>
      </p:sp>
    </p:spTree>
    <p:extLst>
      <p:ext uri="{BB962C8B-B14F-4D97-AF65-F5344CB8AC3E}">
        <p14:creationId xmlns:p14="http://schemas.microsoft.com/office/powerpoint/2010/main" val="97179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C1575FD-FEC1-4150-A317-294F6A6F51F7}"/>
              </a:ext>
            </a:extLst>
          </p:cNvPr>
          <p:cNvSpPr txBox="1"/>
          <p:nvPr/>
        </p:nvSpPr>
        <p:spPr>
          <a:xfrm>
            <a:off x="0" y="147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Cewki i dławiki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062231A-E15C-46D5-9AD0-4CBFF419604E}"/>
              </a:ext>
            </a:extLst>
          </p:cNvPr>
          <p:cNvSpPr txBox="1"/>
          <p:nvPr/>
        </p:nvSpPr>
        <p:spPr>
          <a:xfrm>
            <a:off x="661850" y="4962584"/>
            <a:ext cx="7306491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Cewki odgrywają bardzo ważną rolę w wielu układach elektronicznych, ponieważ jeżeli przez cewkę przepuścimy prąd, a potem nagle go odłączymy, to </a:t>
            </a:r>
            <a:r>
              <a:rPr lang="pl-PL" b="1" dirty="0"/>
              <a:t>wygeneruje ona na swoich zaciskach napięcie</a:t>
            </a:r>
            <a:r>
              <a:rPr lang="pl-PL" dirty="0"/>
              <a:t>.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64D959A-7C0F-4879-960F-86E8E0F72C07}"/>
              </a:ext>
            </a:extLst>
          </p:cNvPr>
          <p:cNvSpPr txBox="1"/>
          <p:nvPr/>
        </p:nvSpPr>
        <p:spPr>
          <a:xfrm>
            <a:off x="583473" y="599548"/>
            <a:ext cx="8142515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Pojęcia „cewka” i „dławik” są stosowane zamiennie. </a:t>
            </a:r>
            <a:r>
              <a:rPr lang="pl-PL" b="1" dirty="0"/>
              <a:t>Cewka</a:t>
            </a:r>
            <a:r>
              <a:rPr lang="pl-PL" dirty="0"/>
              <a:t> określa w sposób ogólny element indukcyjny, a </a:t>
            </a:r>
            <a:r>
              <a:rPr lang="pl-PL" b="1" dirty="0"/>
              <a:t>dławik</a:t>
            </a:r>
            <a:r>
              <a:rPr lang="pl-PL" dirty="0"/>
              <a:t> to cewka użyta do filtracji zakłóceń, ale należy być przygotowanym na to, że określenia te są używane właśnie wymiennie.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Budowa cewki jest prosta.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b="1" dirty="0"/>
              <a:t>Składa się ona z odcinka drutu nawiniętego spiralnie.</a:t>
            </a:r>
            <a:r>
              <a:rPr lang="pl-PL" dirty="0"/>
              <a:t> Niekiedy wewnątrz tej spirali może znajdować się: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pl-PL" b="1" dirty="0"/>
              <a:t>rdzeń</a:t>
            </a:r>
            <a:r>
              <a:rPr lang="pl-PL" dirty="0"/>
              <a:t> z materiału magnetycznego,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pl-PL" b="1" dirty="0"/>
              <a:t>powietrze</a:t>
            </a:r>
            <a:r>
              <a:rPr lang="pl-PL" dirty="0"/>
              <a:t>, jeżeli drut jest na tyle sztywny, aby spirala się nie rozwinęła,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pl-PL" b="1" dirty="0"/>
              <a:t>karkas</a:t>
            </a:r>
            <a:r>
              <a:rPr lang="pl-PL" dirty="0"/>
              <a:t> z papieru lub tworzywa sztucznego (to też jest cewka powietrzna, ponieważ te materiały są magnetycznie obojętne).</a:t>
            </a:r>
          </a:p>
        </p:txBody>
      </p:sp>
    </p:spTree>
    <p:extLst>
      <p:ext uri="{BB962C8B-B14F-4D97-AF65-F5344CB8AC3E}">
        <p14:creationId xmlns:p14="http://schemas.microsoft.com/office/powerpoint/2010/main" val="312975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9F2B6CB-2DB1-02FE-5B8C-B76EB2C3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572213"/>
            <a:ext cx="4841631" cy="3490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EC2E5C2-8921-40D1-2BC3-B6DE0C9A1948}"/>
              </a:ext>
            </a:extLst>
          </p:cNvPr>
          <p:cNvSpPr txBox="1"/>
          <p:nvPr/>
        </p:nvSpPr>
        <p:spPr>
          <a:xfrm>
            <a:off x="83607" y="4142858"/>
            <a:ext cx="55098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Wykresy prądu i spadku napięcia na zaciskach cewki indukcyjnej. </a:t>
            </a:r>
          </a:p>
          <a:p>
            <a:r>
              <a:rPr lang="pl-PL" dirty="0"/>
              <a:t>Napięcie jest największe w momencie załączenia zasilania i maleje z upływam czasu. </a:t>
            </a:r>
          </a:p>
          <a:p>
            <a:r>
              <a:rPr lang="pl-PL" dirty="0"/>
              <a:t>Prądu jest najmniejszy w chwili załączenia zasilania.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0AAB944-A456-91F5-6B8C-0BE314F3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080" y="1099404"/>
            <a:ext cx="2400300" cy="79057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238AD143-0A3E-5BF4-5E4F-991B3B7B05AA}"/>
              </a:ext>
            </a:extLst>
          </p:cNvPr>
          <p:cNvSpPr txBox="1"/>
          <p:nvPr/>
        </p:nvSpPr>
        <p:spPr>
          <a:xfrm>
            <a:off x="5029200" y="1689016"/>
            <a:ext cx="411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1600" i="1" dirty="0"/>
              <a:t>L</a:t>
            </a:r>
            <a:r>
              <a:rPr lang="pl-PL" sz="1600" dirty="0"/>
              <a:t> - indukcyjność w Henrach,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i="1" dirty="0"/>
              <a:t>μ</a:t>
            </a:r>
            <a:r>
              <a:rPr lang="pl-PL" sz="1600" i="1" baseline="-25000" dirty="0"/>
              <a:t>0</a:t>
            </a:r>
            <a:r>
              <a:rPr lang="pl-PL" sz="1600" dirty="0"/>
              <a:t> - przenikalność magnetyczna próżni,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i="1" dirty="0"/>
              <a:t>μ</a:t>
            </a:r>
            <a:r>
              <a:rPr lang="pl-PL" sz="1600" dirty="0"/>
              <a:t> - przenikalność względna materiału rdzenia,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i="1" dirty="0"/>
              <a:t>Z</a:t>
            </a:r>
            <a:r>
              <a:rPr lang="pl-PL" sz="1600" dirty="0"/>
              <a:t> - liczba zwojów cewki,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i="1" dirty="0"/>
              <a:t>S</a:t>
            </a:r>
            <a:r>
              <a:rPr lang="pl-PL" sz="1600" dirty="0"/>
              <a:t> - pole przekroju poprzecznego cewki,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i="1" dirty="0"/>
              <a:t>l</a:t>
            </a:r>
            <a:r>
              <a:rPr lang="pl-PL" sz="1600" dirty="0"/>
              <a:t> - długość cewki.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4D3735D-C10F-4447-9ADB-738C425A3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188" y="3204031"/>
            <a:ext cx="2210100" cy="1982318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3F3663B-D5DF-3ABD-567C-6AEB8D577852}"/>
              </a:ext>
            </a:extLst>
          </p:cNvPr>
          <p:cNvSpPr txBox="1"/>
          <p:nvPr/>
        </p:nvSpPr>
        <p:spPr>
          <a:xfrm>
            <a:off x="187569" y="6116510"/>
            <a:ext cx="301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i="1" dirty="0"/>
              <a:t>Źródło: www.tme.eu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2978896-C42E-CBFB-6F50-2E53612C0F3B}"/>
              </a:ext>
            </a:extLst>
          </p:cNvPr>
          <p:cNvSpPr txBox="1"/>
          <p:nvPr/>
        </p:nvSpPr>
        <p:spPr>
          <a:xfrm>
            <a:off x="5251606" y="5031006"/>
            <a:ext cx="33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Schemat zastępczy cewki: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DBC8D8C-60EF-A44B-7C6D-E11A5F4369A7}"/>
              </a:ext>
            </a:extLst>
          </p:cNvPr>
          <p:cNvSpPr txBox="1"/>
          <p:nvPr/>
        </p:nvSpPr>
        <p:spPr>
          <a:xfrm>
            <a:off x="0" y="147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Indukcyjność cewki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EED02B17-B63C-C02B-D793-4EABD561A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606" y="5400338"/>
            <a:ext cx="3669988" cy="9869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B70CE94-5D2C-B2D7-0F11-223C22D925B4}"/>
              </a:ext>
            </a:extLst>
          </p:cNvPr>
          <p:cNvSpPr txBox="1"/>
          <p:nvPr/>
        </p:nvSpPr>
        <p:spPr>
          <a:xfrm>
            <a:off x="5181600" y="1027146"/>
            <a:ext cx="33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Indukcyjność cewki:</a:t>
            </a:r>
          </a:p>
        </p:txBody>
      </p:sp>
    </p:spTree>
    <p:extLst>
      <p:ext uri="{BB962C8B-B14F-4D97-AF65-F5344CB8AC3E}">
        <p14:creationId xmlns:p14="http://schemas.microsoft.com/office/powerpoint/2010/main" val="12071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FBD2FEA-FB23-4C09-B232-3BABB4410BF4}"/>
              </a:ext>
            </a:extLst>
          </p:cNvPr>
          <p:cNvSpPr txBox="1"/>
          <p:nvPr/>
        </p:nvSpPr>
        <p:spPr>
          <a:xfrm>
            <a:off x="0" y="147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Parametry cewki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0E308FE-B849-4487-9EA6-07C97D561959}"/>
              </a:ext>
            </a:extLst>
          </p:cNvPr>
          <p:cNvSpPr txBox="1"/>
          <p:nvPr/>
        </p:nvSpPr>
        <p:spPr>
          <a:xfrm>
            <a:off x="1031631" y="923108"/>
            <a:ext cx="684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Indukcyjność cewki – jednostka Henr [H].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Rezystancja cewki – mierzona dla prądu stałego jest bardzo mała.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Prąd maksymalny cewki.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Prąd nasycenia cewki – maksymalna wartość prądu jaka może płynąć przez cewkę, aby nie straciła swojej indukcyjności.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A3F50E0-68EB-4053-80DD-8E87A9AC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58" y="3508431"/>
            <a:ext cx="3722684" cy="2854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838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CBF75393-88F4-4D67-9E28-E9323BB134A9}"/>
              </a:ext>
            </a:extLst>
          </p:cNvPr>
          <p:cNvGrpSpPr/>
          <p:nvPr/>
        </p:nvGrpSpPr>
        <p:grpSpPr>
          <a:xfrm>
            <a:off x="1059310" y="719408"/>
            <a:ext cx="3036856" cy="3077528"/>
            <a:chOff x="3053572" y="1598974"/>
            <a:chExt cx="3036856" cy="3077528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D2612A11-2160-46C8-841E-C02CA7C70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3572" y="1598974"/>
              <a:ext cx="3036856" cy="30775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" name="Łącznik prosty 4">
              <a:extLst>
                <a:ext uri="{FF2B5EF4-FFF2-40B4-BE49-F238E27FC236}">
                  <a16:creationId xmlns:a16="http://schemas.microsoft.com/office/drawing/2014/main" id="{A5312CE6-3334-4054-9F43-6C1B714BC446}"/>
                </a:ext>
              </a:extLst>
            </p:cNvPr>
            <p:cNvCxnSpPr/>
            <p:nvPr/>
          </p:nvCxnSpPr>
          <p:spPr>
            <a:xfrm>
              <a:off x="3683726" y="4232366"/>
              <a:ext cx="426720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50F75B70-2EB2-4160-93CE-A01E3E01F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0446" y="4101737"/>
              <a:ext cx="226423" cy="13062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690D0BAE-7592-474E-96EA-9F53FA529B42}"/>
                </a:ext>
              </a:extLst>
            </p:cNvPr>
            <p:cNvCxnSpPr>
              <a:cxnSpLocks/>
            </p:cNvCxnSpPr>
            <p:nvPr/>
          </p:nvCxnSpPr>
          <p:spPr>
            <a:xfrm>
              <a:off x="4288972" y="4232366"/>
              <a:ext cx="28302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C63F7810-CF93-4FB3-BC83-5744AEB93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918857"/>
              <a:ext cx="0" cy="31350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853C9E8-DCE9-45E6-B406-C86CF4446456}"/>
              </a:ext>
            </a:extLst>
          </p:cNvPr>
          <p:cNvSpPr txBox="1"/>
          <p:nvPr/>
        </p:nvSpPr>
        <p:spPr>
          <a:xfrm>
            <a:off x="-1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3: Testowanie dławika - symulator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AF24491-3723-4A52-A23A-99FFD0E7191D}"/>
              </a:ext>
            </a:extLst>
          </p:cNvPr>
          <p:cNvSpPr txBox="1"/>
          <p:nvPr/>
        </p:nvSpPr>
        <p:spPr>
          <a:xfrm>
            <a:off x="727165" y="4110445"/>
            <a:ext cx="768966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Cewka, dąży do utrzymania stałego natężenia prądu.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Jeżeli nie płynie przez cewkę prąd, to cewka zrobi wszystko, co tylko może, aby </a:t>
            </a:r>
            <a:r>
              <a:rPr lang="pl-PL" b="1" dirty="0"/>
              <a:t>nadal tak było</a:t>
            </a:r>
            <a:r>
              <a:rPr lang="pl-PL" dirty="0"/>
              <a:t>. Czyli cewka stawia duży opór dla prądu.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Jeżeli jednak dopuści do przepływu prądu o określonym natężeniu to później będzie się starała </a:t>
            </a:r>
            <a:r>
              <a:rPr lang="pl-PL" b="1" dirty="0"/>
              <a:t>reagować na jego zmiany</a:t>
            </a:r>
            <a:r>
              <a:rPr lang="pl-PL" dirty="0"/>
              <a:t>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3B61E11-F4D9-A8AF-53D6-F680F75B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85" y="620691"/>
            <a:ext cx="3780703" cy="3530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39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02E070F-60B0-FFA5-D293-054CB97D9F63}"/>
              </a:ext>
            </a:extLst>
          </p:cNvPr>
          <p:cNvSpPr txBox="1"/>
          <p:nvPr/>
        </p:nvSpPr>
        <p:spPr>
          <a:xfrm>
            <a:off x="1667691" y="1965733"/>
            <a:ext cx="5808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Przekaźniki</a:t>
            </a:r>
          </a:p>
        </p:txBody>
      </p:sp>
    </p:spTree>
    <p:extLst>
      <p:ext uri="{BB962C8B-B14F-4D97-AF65-F5344CB8AC3E}">
        <p14:creationId xmlns:p14="http://schemas.microsoft.com/office/powerpoint/2010/main" val="97156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E1275B0-56AB-4842-B89B-80B5D558220E}"/>
              </a:ext>
            </a:extLst>
          </p:cNvPr>
          <p:cNvSpPr txBox="1"/>
          <p:nvPr/>
        </p:nvSpPr>
        <p:spPr>
          <a:xfrm>
            <a:off x="1802674" y="2231885"/>
            <a:ext cx="553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Kondensatory</a:t>
            </a:r>
          </a:p>
        </p:txBody>
      </p:sp>
    </p:spTree>
    <p:extLst>
      <p:ext uri="{BB962C8B-B14F-4D97-AF65-F5344CB8AC3E}">
        <p14:creationId xmlns:p14="http://schemas.microsoft.com/office/powerpoint/2010/main" val="341279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569E232-43BF-1CA9-FBAB-04C6B84011EE}"/>
              </a:ext>
            </a:extLst>
          </p:cNvPr>
          <p:cNvSpPr txBox="1"/>
          <p:nvPr/>
        </p:nvSpPr>
        <p:spPr>
          <a:xfrm>
            <a:off x="1341120" y="1261463"/>
            <a:ext cx="6766560" cy="4121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Przekaźnik</a:t>
            </a:r>
            <a:r>
              <a:rPr lang="pl-PL" dirty="0"/>
              <a:t> – urządzenie elektryczne lub elektroniczne zaprojektowane do wywołania ustalonej nagłej zmiany stanu w jednym lub więcej obwodach wyjściowych przy spełnieniu odpowiednich warunków wejściowych. </a:t>
            </a:r>
          </a:p>
          <a:p>
            <a:pPr>
              <a:lnSpc>
                <a:spcPct val="150000"/>
              </a:lnSpc>
            </a:pPr>
            <a:r>
              <a:rPr lang="pl-PL" dirty="0"/>
              <a:t>Przekaźnik reaguje na zmianę pewnej wejściowej wielkości fizycznej (na przykład napięcia, natężenia prądu, ciśnienia płynu, temperatury) w taki sposób, że po przekroczeniu pewnej jej wartości sygnał wyjściowy zmienia się skokowo (z reguły z </a:t>
            </a:r>
            <a:r>
              <a:rPr lang="pl-PL" i="1" dirty="0"/>
              <a:t>włącz</a:t>
            </a:r>
            <a:r>
              <a:rPr lang="pl-PL" dirty="0"/>
              <a:t> na </a:t>
            </a:r>
            <a:r>
              <a:rPr lang="pl-PL" i="1" dirty="0"/>
              <a:t>wyłącz</a:t>
            </a:r>
            <a:r>
              <a:rPr lang="pl-PL" dirty="0"/>
              <a:t> albo odwrotnie). </a:t>
            </a:r>
          </a:p>
          <a:p>
            <a:pPr>
              <a:lnSpc>
                <a:spcPct val="150000"/>
              </a:lnSpc>
            </a:pPr>
            <a:r>
              <a:rPr lang="pl-PL" sz="1400" i="1" dirty="0"/>
              <a:t>Wg Wikipedia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375A252-301C-B447-3CF7-3641CD6C4318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Określenie przekaźnika</a:t>
            </a:r>
          </a:p>
        </p:txBody>
      </p:sp>
    </p:spTree>
    <p:extLst>
      <p:ext uri="{BB962C8B-B14F-4D97-AF65-F5344CB8AC3E}">
        <p14:creationId xmlns:p14="http://schemas.microsoft.com/office/powerpoint/2010/main" val="38369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3554653-ED92-4473-82E3-7D3515F76E48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Zasada działania przekaźnika elektromagnetycznego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33966D2-DF8F-9315-B7F7-C522B7C4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72" y="818142"/>
            <a:ext cx="4591050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42217-D8CE-6ECD-EF62-632795E5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72" y="3585159"/>
            <a:ext cx="4591050" cy="242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1D00169-DFF3-DE5A-AAFC-138B3654B00D}"/>
              </a:ext>
            </a:extLst>
          </p:cNvPr>
          <p:cNvSpPr txBox="1"/>
          <p:nvPr/>
        </p:nvSpPr>
        <p:spPr>
          <a:xfrm>
            <a:off x="722812" y="6015841"/>
            <a:ext cx="198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dirty="0"/>
              <a:t>Wg Wikipedia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C265A42-4C78-B3A1-0359-EDC52FE22666}"/>
              </a:ext>
            </a:extLst>
          </p:cNvPr>
          <p:cNvSpPr txBox="1"/>
          <p:nvPr/>
        </p:nvSpPr>
        <p:spPr>
          <a:xfrm>
            <a:off x="520882" y="1761801"/>
            <a:ext cx="18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Obwód załączany otwarty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7A43003-FDAC-2CB0-8B70-A2E746BCDED3}"/>
              </a:ext>
            </a:extLst>
          </p:cNvPr>
          <p:cNvSpPr txBox="1"/>
          <p:nvPr/>
        </p:nvSpPr>
        <p:spPr>
          <a:xfrm>
            <a:off x="520882" y="4360651"/>
            <a:ext cx="18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Obwód załączany zamknięty</a:t>
            </a:r>
          </a:p>
        </p:txBody>
      </p:sp>
    </p:spTree>
    <p:extLst>
      <p:ext uri="{BB962C8B-B14F-4D97-AF65-F5344CB8AC3E}">
        <p14:creationId xmlns:p14="http://schemas.microsoft.com/office/powerpoint/2010/main" val="4157597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39342DA-DF8F-BEA8-CE3F-1342ACC0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25" y="982387"/>
            <a:ext cx="2386149" cy="4158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C7ED41A-A7F7-B89B-3AD8-2AC5A9142BC1}"/>
              </a:ext>
            </a:extLst>
          </p:cNvPr>
          <p:cNvSpPr txBox="1"/>
          <p:nvPr/>
        </p:nvSpPr>
        <p:spPr>
          <a:xfrm>
            <a:off x="2429691" y="5434149"/>
            <a:ext cx="452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Elektromagnes (cewka)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Kotwica (zwora)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Styki robocze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B26A1F6-13AF-1F7B-079E-0EF431A6D2F5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Zasada działania przekaźnika elektromagnetycznego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CBF3C9F-1FC7-FCC2-D939-CE12FA478A00}"/>
              </a:ext>
            </a:extLst>
          </p:cNvPr>
          <p:cNvSpPr txBox="1"/>
          <p:nvPr/>
        </p:nvSpPr>
        <p:spPr>
          <a:xfrm>
            <a:off x="618309" y="6203590"/>
            <a:ext cx="198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dirty="0"/>
              <a:t>Wg Wikipedia</a:t>
            </a:r>
          </a:p>
        </p:txBody>
      </p:sp>
    </p:spTree>
    <p:extLst>
      <p:ext uri="{BB962C8B-B14F-4D97-AF65-F5344CB8AC3E}">
        <p14:creationId xmlns:p14="http://schemas.microsoft.com/office/powerpoint/2010/main" val="122184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BC07A0-AE02-3BD6-15BA-0EC19718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3" y="1833971"/>
            <a:ext cx="2532698" cy="333045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37D93E5-16EB-F52A-1245-A0F6682AE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64" y="997587"/>
            <a:ext cx="2457178" cy="188002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D081FEE-50C3-8D8D-081B-E88C5BD9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77614"/>
            <a:ext cx="2446052" cy="273884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9FB972A-1355-0857-4FC8-0F20AAEA116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Przykłady przekaźników</a:t>
            </a:r>
          </a:p>
        </p:txBody>
      </p:sp>
    </p:spTree>
    <p:extLst>
      <p:ext uri="{BB962C8B-B14F-4D97-AF65-F5344CB8AC3E}">
        <p14:creationId xmlns:p14="http://schemas.microsoft.com/office/powerpoint/2010/main" val="97246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48F11D2F-C633-8849-C2C3-966C77444CDA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4 -  Przykład działania przekaźnika - symulator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9D7B521-1229-4584-84AB-E2221539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38" y="870857"/>
            <a:ext cx="7205524" cy="375875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6D8BE0D8-9F03-F2E3-C5C0-57C28925AF7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767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154">
                  <a:extLst>
                    <a:ext uri="{9D8B030D-6E8A-4147-A177-3AD203B41FA5}">
                      <a16:colId xmlns:a16="http://schemas.microsoft.com/office/drawing/2014/main" val="36327077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80810225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255191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Przycisk W-1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Amp-1 [A]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Amp-2 [A]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96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Rozwarty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9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Zwarty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3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83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7EBC85B-A5E7-39A4-FC82-FDB43F26E58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5 -  Działanie kontaktronu - laboratorium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38CDF36-2A94-C904-AB94-8E624769C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62112"/>
            <a:ext cx="5029200" cy="3533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09A12ECF-9880-6F54-B7FB-04E65AB2F7AB}"/>
              </a:ext>
            </a:extLst>
          </p:cNvPr>
          <p:cNvSpPr txBox="1"/>
          <p:nvPr/>
        </p:nvSpPr>
        <p:spPr>
          <a:xfrm>
            <a:off x="711200" y="5375564"/>
            <a:ext cx="53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Opisać działanie układu</a:t>
            </a:r>
          </a:p>
        </p:txBody>
      </p:sp>
    </p:spTree>
    <p:extLst>
      <p:ext uri="{BB962C8B-B14F-4D97-AF65-F5344CB8AC3E}">
        <p14:creationId xmlns:p14="http://schemas.microsoft.com/office/powerpoint/2010/main" val="2906048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58A5EF-7B71-4583-A224-049231738268}"/>
              </a:ext>
            </a:extLst>
          </p:cNvPr>
          <p:cNvSpPr txBox="1"/>
          <p:nvPr/>
        </p:nvSpPr>
        <p:spPr>
          <a:xfrm>
            <a:off x="1307054" y="2601232"/>
            <a:ext cx="652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2641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A5F92DB-3841-46E6-9F67-42073B08AD73}"/>
              </a:ext>
            </a:extLst>
          </p:cNvPr>
          <p:cNvSpPr txBox="1"/>
          <p:nvPr/>
        </p:nvSpPr>
        <p:spPr>
          <a:xfrm>
            <a:off x="1001486" y="956663"/>
            <a:ext cx="704060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Kondensator</a:t>
            </a:r>
            <a:r>
              <a:rPr lang="pl-PL" dirty="0"/>
              <a:t> (ang. </a:t>
            </a:r>
            <a:r>
              <a:rPr lang="pl-PL" dirty="0" err="1"/>
              <a:t>capacitor</a:t>
            </a:r>
            <a:r>
              <a:rPr lang="pl-PL" dirty="0"/>
              <a:t>) - jest to element elektroniczny, zbudowany z dwóch przewodników (okładek) przedzielonych dielektrykiem (izolator).</a:t>
            </a:r>
            <a:br>
              <a:rPr lang="pl-PL" dirty="0"/>
            </a:br>
            <a:br>
              <a:rPr lang="pl-PL" dirty="0"/>
            </a:br>
            <a:r>
              <a:rPr lang="pl-PL" sz="1600" dirty="0"/>
              <a:t>Kondensator do którego podłączono napięcie powoduje zgromadzenie ładunku (naładowanie kondensatora).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Po odłączeniu źródła napięcia ładunek utrzymuje się w kondensatorze.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FC1D3EC-DED8-4B4F-AE74-A1781DDA31A2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Określenie kondensatora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0444FC7-362D-4FA4-BFB2-8A7E941735A9}"/>
              </a:ext>
            </a:extLst>
          </p:cNvPr>
          <p:cNvGrpSpPr/>
          <p:nvPr/>
        </p:nvGrpSpPr>
        <p:grpSpPr>
          <a:xfrm>
            <a:off x="1001486" y="4856669"/>
            <a:ext cx="3143250" cy="1790700"/>
            <a:chOff x="2739118" y="3818985"/>
            <a:chExt cx="3143250" cy="1790700"/>
          </a:xfrm>
        </p:grpSpPr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F8CB9CE4-F60C-469B-AF4A-7003B75D7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9118" y="3818985"/>
              <a:ext cx="3143250" cy="1790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727EA50A-B6FC-46CA-B05F-469F8255645C}"/>
                </a:ext>
              </a:extLst>
            </p:cNvPr>
            <p:cNvSpPr txBox="1"/>
            <p:nvPr/>
          </p:nvSpPr>
          <p:spPr>
            <a:xfrm>
              <a:off x="3740060" y="4252669"/>
              <a:ext cx="2960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l-PL" sz="2400" b="1" dirty="0"/>
                <a:t>+</a:t>
              </a:r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FD09763E-3A3F-4D15-9CCF-8881FF0B46A2}"/>
                </a:ext>
              </a:extLst>
            </p:cNvPr>
            <p:cNvSpPr txBox="1"/>
            <p:nvPr/>
          </p:nvSpPr>
          <p:spPr>
            <a:xfrm>
              <a:off x="3235235" y="4483502"/>
              <a:ext cx="2960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l-PL" sz="2400" b="1" dirty="0"/>
                <a:t>+</a:t>
              </a:r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77D6239C-0F7A-4862-8D00-E1F6117D1465}"/>
                </a:ext>
              </a:extLst>
            </p:cNvPr>
            <p:cNvSpPr txBox="1"/>
            <p:nvPr/>
          </p:nvSpPr>
          <p:spPr>
            <a:xfrm>
              <a:off x="3740060" y="4615543"/>
              <a:ext cx="2960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l-PL" sz="2400" b="1" dirty="0"/>
                <a:t>+</a:t>
              </a:r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7184C36B-CE73-49CC-BBF3-7B38C88659B5}"/>
                </a:ext>
              </a:extLst>
            </p:cNvPr>
            <p:cNvSpPr txBox="1"/>
            <p:nvPr/>
          </p:nvSpPr>
          <p:spPr>
            <a:xfrm>
              <a:off x="4515122" y="4615542"/>
              <a:ext cx="2960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l-PL" sz="2400" b="1" dirty="0"/>
                <a:t>-</a:t>
              </a: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F1787F62-B47E-4042-ADC4-C4D4418ED28A}"/>
                </a:ext>
              </a:extLst>
            </p:cNvPr>
            <p:cNvSpPr txBox="1"/>
            <p:nvPr/>
          </p:nvSpPr>
          <p:spPr>
            <a:xfrm>
              <a:off x="4515122" y="4252669"/>
              <a:ext cx="2960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l-PL" sz="2400" b="1" dirty="0"/>
                <a:t>-</a:t>
              </a:r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24B073EF-8178-44F3-ABDF-665456A022A1}"/>
                </a:ext>
              </a:extLst>
            </p:cNvPr>
            <p:cNvSpPr txBox="1"/>
            <p:nvPr/>
          </p:nvSpPr>
          <p:spPr>
            <a:xfrm>
              <a:off x="4972867" y="4466195"/>
              <a:ext cx="2960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l-PL" sz="2400" b="1" dirty="0"/>
                <a:t>-</a:t>
              </a:r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933CB608-F6A3-4E6B-BEEA-75D75BB470C8}"/>
              </a:ext>
            </a:extLst>
          </p:cNvPr>
          <p:cNvGrpSpPr/>
          <p:nvPr/>
        </p:nvGrpSpPr>
        <p:grpSpPr>
          <a:xfrm>
            <a:off x="4210323" y="4856185"/>
            <a:ext cx="3831771" cy="1791183"/>
            <a:chOff x="4310743" y="3811157"/>
            <a:chExt cx="3831771" cy="1791183"/>
          </a:xfrm>
        </p:grpSpPr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3738306B-9FB0-4B45-AE7A-B82B16175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0743" y="3811157"/>
              <a:ext cx="3831771" cy="17911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3EC93977-C0FC-4724-917B-5077C0F822A5}"/>
                </a:ext>
              </a:extLst>
            </p:cNvPr>
            <p:cNvSpPr txBox="1"/>
            <p:nvPr/>
          </p:nvSpPr>
          <p:spPr>
            <a:xfrm>
              <a:off x="4310743" y="3811157"/>
              <a:ext cx="3831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dirty="0"/>
                <a:t>Rodzaje </a:t>
              </a:r>
              <a:r>
                <a:rPr lang="pl-PL" sz="1400" dirty="0"/>
                <a:t>kondensatorów</a:t>
              </a:r>
            </a:p>
          </p:txBody>
        </p:sp>
      </p:grp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EF3362C-830F-4EFB-8F6A-F5DDE244B4C9}"/>
              </a:ext>
            </a:extLst>
          </p:cNvPr>
          <p:cNvSpPr txBox="1"/>
          <p:nvPr/>
        </p:nvSpPr>
        <p:spPr>
          <a:xfrm>
            <a:off x="1001486" y="2827961"/>
            <a:ext cx="7040608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/>
              <a:t>Miarą ilości ładunków, które może zgromadzić dany kondensator, jest jego pojemność. Wyrażamy ją w faradach (</a:t>
            </a:r>
            <a:r>
              <a:rPr lang="pl-PL" sz="1600" dirty="0">
                <a:solidFill>
                  <a:srgbClr val="FF0000"/>
                </a:solidFill>
              </a:rPr>
              <a:t>F</a:t>
            </a:r>
            <a:r>
              <a:rPr lang="pl-PL" sz="1600" dirty="0"/>
              <a:t>), praktycznie większość kondensatorów ma pojemności znacznie mniejsze, rzędu bilionowych (</a:t>
            </a:r>
            <a:r>
              <a:rPr lang="pl-PL" sz="1600" dirty="0" err="1">
                <a:solidFill>
                  <a:srgbClr val="FF0000"/>
                </a:solidFill>
              </a:rPr>
              <a:t>pF</a:t>
            </a:r>
            <a:r>
              <a:rPr lang="pl-PL" sz="1600" dirty="0"/>
              <a:t> – pikofarad), miliardowych (</a:t>
            </a:r>
            <a:r>
              <a:rPr lang="pl-PL" sz="1600" dirty="0" err="1">
                <a:solidFill>
                  <a:srgbClr val="FF0000"/>
                </a:solidFill>
              </a:rPr>
              <a:t>nF</a:t>
            </a:r>
            <a:r>
              <a:rPr lang="pl-PL" sz="1600" dirty="0"/>
              <a:t> – nanofarad) czy milionowych (</a:t>
            </a:r>
            <a:r>
              <a:rPr lang="el-G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pl-PL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l-PL" sz="1600" dirty="0"/>
              <a:t> – mikrofarad) części jednostki podstawowej. </a:t>
            </a:r>
          </a:p>
        </p:txBody>
      </p:sp>
    </p:spTree>
    <p:extLst>
      <p:ext uri="{BB962C8B-B14F-4D97-AF65-F5344CB8AC3E}">
        <p14:creationId xmlns:p14="http://schemas.microsoft.com/office/powerpoint/2010/main" val="148980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1E045AC-BA0D-4BA5-BA42-1B744865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75" y="3429000"/>
            <a:ext cx="3371850" cy="1228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F7A11EF-02CF-49CD-B533-83E97EE4C477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Symbole i schemat zastępczy kondensatora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C6A7427-FF53-4348-A1EB-6D90799E0DCE}"/>
              </a:ext>
            </a:extLst>
          </p:cNvPr>
          <p:cNvSpPr txBox="1"/>
          <p:nvPr/>
        </p:nvSpPr>
        <p:spPr>
          <a:xfrm>
            <a:off x="2945674" y="4926656"/>
            <a:ext cx="3252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/>
              <a:t>Rs</a:t>
            </a:r>
            <a:r>
              <a:rPr lang="pl-PL" dirty="0"/>
              <a:t> – rezystancja kondensatora</a:t>
            </a:r>
            <a:br>
              <a:rPr lang="pl-PL" dirty="0"/>
            </a:br>
            <a:r>
              <a:rPr lang="pl-PL" b="1" dirty="0" err="1"/>
              <a:t>Ls</a:t>
            </a:r>
            <a:r>
              <a:rPr lang="pl-PL" dirty="0"/>
              <a:t> – indukcyjność kondensatora</a:t>
            </a:r>
            <a:br>
              <a:rPr lang="pl-PL" dirty="0"/>
            </a:br>
            <a:r>
              <a:rPr lang="pl-PL" b="1" dirty="0" err="1"/>
              <a:t>Rp</a:t>
            </a:r>
            <a:r>
              <a:rPr lang="pl-PL" dirty="0"/>
              <a:t> – upływność kondensatora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B123BA2-17D3-4677-91CE-B7B14C15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74" y="1183024"/>
            <a:ext cx="4624251" cy="1635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E1CE8FE3-9C46-402F-ADEA-9B5CEEC6A266}"/>
              </a:ext>
            </a:extLst>
          </p:cNvPr>
          <p:cNvSpPr txBox="1"/>
          <p:nvPr/>
        </p:nvSpPr>
        <p:spPr>
          <a:xfrm>
            <a:off x="2259874" y="811948"/>
            <a:ext cx="46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Symbole kondensatora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D5D0AF6-B0BA-44AC-85D8-2EDB9DDE808F}"/>
              </a:ext>
            </a:extLst>
          </p:cNvPr>
          <p:cNvSpPr txBox="1"/>
          <p:nvPr/>
        </p:nvSpPr>
        <p:spPr>
          <a:xfrm>
            <a:off x="2200274" y="3087521"/>
            <a:ext cx="46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Schemat </a:t>
            </a:r>
            <a:r>
              <a:rPr lang="pl-PL" b="1" dirty="0" err="1"/>
              <a:t>zastepczy</a:t>
            </a:r>
            <a:r>
              <a:rPr lang="pl-PL" b="1" dirty="0"/>
              <a:t> kondensatora</a:t>
            </a:r>
          </a:p>
        </p:txBody>
      </p:sp>
    </p:spTree>
    <p:extLst>
      <p:ext uri="{BB962C8B-B14F-4D97-AF65-F5344CB8AC3E}">
        <p14:creationId xmlns:p14="http://schemas.microsoft.com/office/powerpoint/2010/main" val="26832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D36AE4E-5948-4C11-A45C-390B43B6574C}"/>
              </a:ext>
            </a:extLst>
          </p:cNvPr>
          <p:cNvSpPr txBox="1"/>
          <p:nvPr/>
        </p:nvSpPr>
        <p:spPr>
          <a:xfrm>
            <a:off x="936171" y="80327"/>
            <a:ext cx="7271657" cy="628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effectLst/>
              </a:rPr>
              <a:t>Upływność kondensatora</a:t>
            </a:r>
            <a:br>
              <a:rPr lang="pl-PL" dirty="0"/>
            </a:br>
            <a:r>
              <a:rPr lang="pl-PL" b="1" dirty="0"/>
              <a:t>(ang. </a:t>
            </a:r>
            <a:r>
              <a:rPr lang="pl-PL" b="1" dirty="0" err="1"/>
              <a:t>Leakage</a:t>
            </a:r>
            <a:r>
              <a:rPr lang="pl-PL" b="1" dirty="0"/>
              <a:t> </a:t>
            </a:r>
            <a:r>
              <a:rPr lang="pl-PL" b="1" dirty="0" err="1"/>
              <a:t>Current</a:t>
            </a:r>
            <a:r>
              <a:rPr lang="pl-PL" b="1" dirty="0"/>
              <a:t>)</a:t>
            </a:r>
            <a:br>
              <a:rPr lang="pl-PL" dirty="0"/>
            </a:br>
            <a:br>
              <a:rPr lang="pl-PL" dirty="0"/>
            </a:br>
            <a:r>
              <a:rPr lang="pl-PL" dirty="0"/>
              <a:t>Upływność na schemacie zastępczym symbolizowana jest jako rezystor </a:t>
            </a:r>
            <a:r>
              <a:rPr lang="pl-PL" b="1" dirty="0" err="1"/>
              <a:t>Rp</a:t>
            </a:r>
            <a:r>
              <a:rPr lang="pl-PL" dirty="0"/>
              <a:t> i obejmuje znaczną, ale jednak skończoną wartość rezystancji dielektryka pomiędzy okładkami kondensatora. Dielektryk nie jest idealnym izolatorem, stąd ładunek zgromadzony na okładkach częściowo i powoli przenika przez dielektryk, powodując powolne rozładowywanie kondensatora.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Upływność ma znaczenie: </a:t>
            </a:r>
            <a:br>
              <a:rPr lang="pl-PL" dirty="0"/>
            </a:br>
            <a:r>
              <a:rPr lang="pl-PL" dirty="0"/>
              <a:t>1. W projektach (zasilanych z </a:t>
            </a:r>
            <a:r>
              <a:rPr lang="pl-PL" b="1" dirty="0"/>
              <a:t>baterii</a:t>
            </a:r>
            <a:r>
              <a:rPr lang="pl-PL" dirty="0"/>
              <a:t> czy </a:t>
            </a:r>
            <a:r>
              <a:rPr lang="pl-PL" b="1" dirty="0"/>
              <a:t>akumulatorów</a:t>
            </a:r>
            <a:r>
              <a:rPr lang="pl-PL" dirty="0"/>
              <a:t>), w których z reguły zależy nam na minimalizowaniu zużycia energii. Dobieramy wtedy kondensatory o niskiej wartości upływności.</a:t>
            </a:r>
          </a:p>
          <a:p>
            <a:pPr>
              <a:lnSpc>
                <a:spcPct val="150000"/>
              </a:lnSpc>
            </a:pPr>
            <a:r>
              <a:rPr lang="pl-PL" dirty="0"/>
              <a:t>2. Gdy kondensator używany jest jako „pamięć poziomu napięcia”, np. na wejściach przetworników analogowo-cyfrowych.</a:t>
            </a:r>
          </a:p>
        </p:txBody>
      </p:sp>
    </p:spTree>
    <p:extLst>
      <p:ext uri="{BB962C8B-B14F-4D97-AF65-F5344CB8AC3E}">
        <p14:creationId xmlns:p14="http://schemas.microsoft.com/office/powerpoint/2010/main" val="32328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5065529-08EE-484B-AF68-4C69F2675E33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Łączenie kondensatorów</a:t>
            </a:r>
          </a:p>
          <a:p>
            <a:pPr algn="ctr"/>
            <a:r>
              <a:rPr lang="pl-PL" sz="3200" b="1" dirty="0"/>
              <a:t>równoległe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983235E-BD8D-42FB-A8E7-85210190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20" y="1289140"/>
            <a:ext cx="1327229" cy="152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3535A53-270C-4A81-B03E-952B8BB3F703}"/>
              </a:ext>
            </a:extLst>
          </p:cNvPr>
          <p:cNvSpPr txBox="1"/>
          <p:nvPr/>
        </p:nvSpPr>
        <p:spPr>
          <a:xfrm>
            <a:off x="2413145" y="872570"/>
            <a:ext cx="63616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/>
              <a:t>Pojemność zastępcza połączonych kondensatorów równolegle </a:t>
            </a:r>
            <a:r>
              <a:rPr lang="pl-PL" sz="1600" dirty="0"/>
              <a:t>jest to taka pojemność jednego kondensatora, który zgromadzi taki sam ładunek elektryczny po przyłożeniu takiego samego napięcia jak w przypadku układu kondensatorów (w tym przypadku połączonych równolegle jak na rysunku obok).</a:t>
            </a:r>
          </a:p>
          <a:p>
            <a:r>
              <a:rPr lang="pl-PL" sz="1600" dirty="0"/>
              <a:t>Wzór na pojemność zastępczą </a:t>
            </a:r>
            <a:r>
              <a:rPr lang="pl-PL" sz="1600" i="1" dirty="0"/>
              <a:t>C</a:t>
            </a:r>
            <a:r>
              <a:rPr lang="pl-PL" sz="1600" dirty="0"/>
              <a:t> kondensatorów połączonych równolegle C</a:t>
            </a:r>
            <a:r>
              <a:rPr lang="pl-PL" sz="1600" baseline="-25000" dirty="0"/>
              <a:t>1</a:t>
            </a:r>
            <a:r>
              <a:rPr lang="pl-PL" sz="1600" dirty="0"/>
              <a:t>, C</a:t>
            </a:r>
            <a:r>
              <a:rPr lang="pl-PL" sz="1600" baseline="-25000" dirty="0"/>
              <a:t>2</a:t>
            </a:r>
            <a:r>
              <a:rPr lang="pl-PL" sz="1600" dirty="0"/>
              <a:t>, ..., </a:t>
            </a:r>
            <a:r>
              <a:rPr lang="pl-PL" sz="1600" dirty="0" err="1"/>
              <a:t>C</a:t>
            </a:r>
            <a:r>
              <a:rPr lang="pl-PL" sz="1600" baseline="-25000" dirty="0" err="1"/>
              <a:t>n</a:t>
            </a:r>
            <a:r>
              <a:rPr lang="pl-PL" sz="1600" dirty="0"/>
              <a:t> jest następujący:</a:t>
            </a:r>
          </a:p>
          <a:p>
            <a:pPr algn="ctr"/>
            <a:r>
              <a:rPr lang="pl-PL" sz="1600" dirty="0"/>
              <a:t>C= C</a:t>
            </a:r>
            <a:r>
              <a:rPr lang="pl-PL" sz="1600" baseline="-25000" dirty="0"/>
              <a:t>1</a:t>
            </a:r>
            <a:r>
              <a:rPr lang="pl-PL" sz="1600" dirty="0"/>
              <a:t>+ C</a:t>
            </a:r>
            <a:r>
              <a:rPr lang="pl-PL" sz="1600" baseline="-25000" dirty="0"/>
              <a:t>2</a:t>
            </a:r>
            <a:r>
              <a:rPr lang="pl-PL" sz="1600" dirty="0"/>
              <a:t> +... </a:t>
            </a:r>
            <a:r>
              <a:rPr lang="pl-PL" sz="1600" dirty="0" err="1"/>
              <a:t>C</a:t>
            </a:r>
            <a:r>
              <a:rPr lang="pl-PL" sz="1600" baseline="-25000" dirty="0" err="1"/>
              <a:t>n</a:t>
            </a:r>
            <a:r>
              <a:rPr lang="pl-PL" sz="1600" dirty="0"/>
              <a:t> </a:t>
            </a:r>
          </a:p>
          <a:p>
            <a:r>
              <a:rPr lang="pl-PL" sz="1600" dirty="0"/>
              <a:t>W połączeniu równoległym kondensatorów Q=Q</a:t>
            </a:r>
            <a:r>
              <a:rPr lang="pl-PL" sz="1600" baseline="-25000" dirty="0"/>
              <a:t>1</a:t>
            </a:r>
            <a:r>
              <a:rPr lang="pl-PL" sz="1600" dirty="0"/>
              <a:t>+Q</a:t>
            </a:r>
            <a:r>
              <a:rPr lang="pl-PL" sz="1600" baseline="-25000" dirty="0"/>
              <a:t>2</a:t>
            </a:r>
            <a:r>
              <a:rPr lang="pl-PL" sz="1600" dirty="0"/>
              <a:t>+...+</a:t>
            </a:r>
            <a:r>
              <a:rPr lang="pl-PL" sz="1600" dirty="0" err="1"/>
              <a:t>Q</a:t>
            </a:r>
            <a:r>
              <a:rPr lang="pl-PL" sz="1600" baseline="-25000" dirty="0" err="1"/>
              <a:t>n</a:t>
            </a:r>
            <a:r>
              <a:rPr lang="pl-PL" sz="1600" baseline="-25000" dirty="0"/>
              <a:t>  </a:t>
            </a:r>
            <a:endParaRPr lang="pl-PL" sz="1600" dirty="0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E062BE3E-9EB0-4AB1-A484-1533EA009FD4}"/>
              </a:ext>
            </a:extLst>
          </p:cNvPr>
          <p:cNvCxnSpPr/>
          <p:nvPr/>
        </p:nvCxnSpPr>
        <p:spPr>
          <a:xfrm>
            <a:off x="719328" y="3230880"/>
            <a:ext cx="791260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az 15">
            <a:extLst>
              <a:ext uri="{FF2B5EF4-FFF2-40B4-BE49-F238E27FC236}">
                <a16:creationId xmlns:a16="http://schemas.microsoft.com/office/drawing/2014/main" id="{6756AAC6-96D6-4F67-A097-5BE68B84C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4482768"/>
            <a:ext cx="2263066" cy="1354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C08640A-C42B-4788-BFAC-DF638DBFD770}"/>
              </a:ext>
            </a:extLst>
          </p:cNvPr>
          <p:cNvSpPr txBox="1"/>
          <p:nvPr/>
        </p:nvSpPr>
        <p:spPr>
          <a:xfrm>
            <a:off x="0" y="313266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Łączenie kondensatorów</a:t>
            </a:r>
          </a:p>
          <a:p>
            <a:pPr algn="ctr"/>
            <a:r>
              <a:rPr lang="pl-PL" sz="3200" b="1" dirty="0"/>
              <a:t>szeregowe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1C9CC64-CCCC-4C25-B2BF-7F5E97880A4B}"/>
              </a:ext>
            </a:extLst>
          </p:cNvPr>
          <p:cNvSpPr txBox="1"/>
          <p:nvPr/>
        </p:nvSpPr>
        <p:spPr>
          <a:xfrm>
            <a:off x="2697045" y="4259873"/>
            <a:ext cx="6077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/>
              <a:t>Pojemność zastępcza połączonych kondensatorów szeregowo </a:t>
            </a:r>
            <a:r>
              <a:rPr lang="pl-PL" sz="1600" dirty="0"/>
              <a:t>jest to taka pojemność jednego kondensatora, który zgromadzi taki sam ładunek elektryczny po przyłożeniu takiego samego napięcia jak w przypadku układu kondensatorów.</a:t>
            </a:r>
          </a:p>
          <a:p>
            <a:r>
              <a:rPr lang="pl-PL" sz="1600" dirty="0"/>
              <a:t>Wzór na pojemność zastępczą </a:t>
            </a:r>
            <a:r>
              <a:rPr lang="pl-PL" sz="1600" i="1" dirty="0"/>
              <a:t>C</a:t>
            </a:r>
            <a:r>
              <a:rPr lang="pl-PL" sz="1600" dirty="0"/>
              <a:t> kondensatorów połączonych szeregowo C</a:t>
            </a:r>
            <a:r>
              <a:rPr lang="pl-PL" sz="1600" baseline="-25000" dirty="0"/>
              <a:t>1</a:t>
            </a:r>
            <a:r>
              <a:rPr lang="pl-PL" sz="1600" dirty="0"/>
              <a:t>, C</a:t>
            </a:r>
            <a:r>
              <a:rPr lang="pl-PL" sz="1600" baseline="-25000" dirty="0"/>
              <a:t>2</a:t>
            </a:r>
            <a:r>
              <a:rPr lang="pl-PL" sz="1600" dirty="0"/>
              <a:t>, ..., </a:t>
            </a:r>
            <a:r>
              <a:rPr lang="pl-PL" sz="1600" dirty="0" err="1"/>
              <a:t>C</a:t>
            </a:r>
            <a:r>
              <a:rPr lang="pl-PL" sz="1600" baseline="-25000" dirty="0" err="1"/>
              <a:t>n</a:t>
            </a:r>
            <a:r>
              <a:rPr lang="pl-PL" sz="1600" dirty="0"/>
              <a:t> jest następujący:</a:t>
            </a:r>
          </a:p>
          <a:p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W połączeniu szeregowym kondensatorów Q=Q</a:t>
            </a:r>
            <a:r>
              <a:rPr lang="pl-PL" sz="1600" baseline="-25000" dirty="0"/>
              <a:t>1</a:t>
            </a:r>
            <a:r>
              <a:rPr lang="pl-PL" sz="1600" dirty="0"/>
              <a:t>=Q</a:t>
            </a:r>
            <a:r>
              <a:rPr lang="pl-PL" sz="1600" baseline="-25000" dirty="0"/>
              <a:t>2</a:t>
            </a:r>
            <a:r>
              <a:rPr lang="pl-PL" sz="1600" dirty="0"/>
              <a:t>=...=</a:t>
            </a:r>
            <a:r>
              <a:rPr lang="pl-PL" sz="1600" dirty="0" err="1"/>
              <a:t>Q</a:t>
            </a:r>
            <a:r>
              <a:rPr lang="pl-PL" sz="1600" baseline="-25000" dirty="0" err="1"/>
              <a:t>n</a:t>
            </a:r>
            <a:endParaRPr lang="pl-PL" sz="1600" dirty="0"/>
          </a:p>
        </p:txBody>
      </p:sp>
      <p:pic>
        <p:nvPicPr>
          <p:cNvPr id="1026" name="Picture 2" descr="\frac{1}{C}=\frac{1}{C_1}+\frac{1}{C_2}+...+\frac{1}{C_n}">
            <a:extLst>
              <a:ext uri="{FF2B5EF4-FFF2-40B4-BE49-F238E27FC236}">
                <a16:creationId xmlns:a16="http://schemas.microsoft.com/office/drawing/2014/main" id="{4DD4F4BD-5128-4536-B894-4D81B74B6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16" y="5952656"/>
            <a:ext cx="1524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3058D9D6-8345-4CA7-9403-2430F73BB32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1 - Zasada działania kondensatorów - symulator</a:t>
            </a:r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B8FEB0FE-3156-54A6-FF69-43681323C034}"/>
              </a:ext>
            </a:extLst>
          </p:cNvPr>
          <p:cNvGrpSpPr/>
          <p:nvPr/>
        </p:nvGrpSpPr>
        <p:grpSpPr>
          <a:xfrm>
            <a:off x="1975364" y="769413"/>
            <a:ext cx="5193271" cy="5996354"/>
            <a:chOff x="1975364" y="769413"/>
            <a:chExt cx="5193271" cy="5996354"/>
          </a:xfrm>
        </p:grpSpPr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CA845854-EDE1-3D48-EF1B-DBCD84957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5364" y="769413"/>
              <a:ext cx="5193271" cy="5996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D3F63448-7532-4B30-8AEA-C37683EE33C1}"/>
                </a:ext>
              </a:extLst>
            </p:cNvPr>
            <p:cNvSpPr txBox="1"/>
            <p:nvPr/>
          </p:nvSpPr>
          <p:spPr>
            <a:xfrm>
              <a:off x="2040364" y="1679613"/>
              <a:ext cx="1538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>
                  <a:solidFill>
                    <a:srgbClr val="00B0F0"/>
                  </a:solidFill>
                </a:rPr>
                <a:t>Wariant A</a:t>
              </a:r>
            </a:p>
            <a:p>
              <a:r>
                <a:rPr lang="pl-PL" b="1" dirty="0">
                  <a:solidFill>
                    <a:srgbClr val="00B0F0"/>
                  </a:solidFill>
                </a:rPr>
                <a:t>Napięcie stałe</a:t>
              </a:r>
            </a:p>
          </p:txBody>
        </p:sp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808A231F-4C42-4186-9AF1-794CE47DB0C4}"/>
                </a:ext>
              </a:extLst>
            </p:cNvPr>
            <p:cNvSpPr txBox="1"/>
            <p:nvPr/>
          </p:nvSpPr>
          <p:spPr>
            <a:xfrm>
              <a:off x="1975364" y="5244751"/>
              <a:ext cx="1937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>
                  <a:solidFill>
                    <a:srgbClr val="00B0F0"/>
                  </a:solidFill>
                </a:rPr>
                <a:t>Wariant B</a:t>
              </a:r>
            </a:p>
            <a:p>
              <a:r>
                <a:rPr lang="pl-PL" b="1" dirty="0">
                  <a:solidFill>
                    <a:srgbClr val="00B0F0"/>
                  </a:solidFill>
                </a:rPr>
                <a:t>Napięcie zmienne</a:t>
              </a:r>
            </a:p>
          </p:txBody>
        </p: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BA27A1A6-EA43-0323-6102-04CAFE4A8568}"/>
                </a:ext>
              </a:extLst>
            </p:cNvPr>
            <p:cNvCxnSpPr/>
            <p:nvPr/>
          </p:nvCxnSpPr>
          <p:spPr>
            <a:xfrm>
              <a:off x="1975364" y="2866292"/>
              <a:ext cx="5193271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Obraz 15">
            <a:extLst>
              <a:ext uri="{FF2B5EF4-FFF2-40B4-BE49-F238E27FC236}">
                <a16:creationId xmlns:a16="http://schemas.microsoft.com/office/drawing/2014/main" id="{31D31555-1A10-EE01-6C8A-17A7BF8A7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" y="3006970"/>
            <a:ext cx="1912030" cy="2993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68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A686DEB7-7672-4ACB-9973-6C21A6A79530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2 – Ładowanie i rozładowanie kondensatora - symulator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9E3C4E4-3B63-C2DC-187F-362C90BD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3713285"/>
            <a:ext cx="5362575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7EFB75F-22A3-A506-80A4-E2D86CEA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584775"/>
            <a:ext cx="5305425" cy="288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440A163-C06E-1E9C-73C8-D219561296C8}"/>
              </a:ext>
            </a:extLst>
          </p:cNvPr>
          <p:cNvSpPr txBox="1"/>
          <p:nvPr/>
        </p:nvSpPr>
        <p:spPr>
          <a:xfrm>
            <a:off x="307731" y="1362808"/>
            <a:ext cx="149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Cykl ładowania kondensatora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59E137D-30A0-0814-11DE-EECD07946961}"/>
              </a:ext>
            </a:extLst>
          </p:cNvPr>
          <p:cNvSpPr txBox="1"/>
          <p:nvPr/>
        </p:nvSpPr>
        <p:spPr>
          <a:xfrm>
            <a:off x="307731" y="4571863"/>
            <a:ext cx="149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Cykl rozładowania kondensatora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F07913D9-683E-C687-BD0D-8E514EE06F46}"/>
              </a:ext>
            </a:extLst>
          </p:cNvPr>
          <p:cNvSpPr txBox="1"/>
          <p:nvPr/>
        </p:nvSpPr>
        <p:spPr>
          <a:xfrm>
            <a:off x="6952701" y="3941097"/>
            <a:ext cx="2118946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FF0000"/>
                </a:solidFill>
              </a:rPr>
              <a:t>Zadanie powtórzyć dla </a:t>
            </a:r>
          </a:p>
          <a:p>
            <a:pPr marL="285750" indent="-285750">
              <a:buFontTx/>
              <a:buChar char="-"/>
            </a:pPr>
            <a:r>
              <a:rPr lang="pl-PL" sz="1600" b="1" dirty="0">
                <a:solidFill>
                  <a:srgbClr val="FF0000"/>
                </a:solidFill>
              </a:rPr>
              <a:t>R_1, R_2 = 50 Ω</a:t>
            </a:r>
          </a:p>
          <a:p>
            <a:pPr marL="285750" indent="-285750">
              <a:buFontTx/>
              <a:buChar char="-"/>
            </a:pPr>
            <a:r>
              <a:rPr lang="pl-PL" sz="1600" b="1" dirty="0">
                <a:solidFill>
                  <a:srgbClr val="FF0000"/>
                </a:solidFill>
              </a:rPr>
              <a:t>R_1, R_2 = 300 Ω</a:t>
            </a:r>
          </a:p>
          <a:p>
            <a:pPr marL="285750" indent="-285750">
              <a:buFontTx/>
              <a:buChar char="-"/>
            </a:pPr>
            <a:r>
              <a:rPr lang="pl-PL" sz="1600" b="1" dirty="0">
                <a:solidFill>
                  <a:srgbClr val="FF0000"/>
                </a:solidFill>
              </a:rPr>
              <a:t>R_1, R_2 = 600 Ω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6EF657C0-2844-CA61-3A15-A502A6CDC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640" y="538609"/>
            <a:ext cx="1746007" cy="3267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597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593365B-BB3B-494D-A51C-4B4C3C6AD6FC}"/>
              </a:ext>
            </a:extLst>
          </p:cNvPr>
          <p:cNvSpPr txBox="1"/>
          <p:nvPr/>
        </p:nvSpPr>
        <p:spPr>
          <a:xfrm>
            <a:off x="2677885" y="2429691"/>
            <a:ext cx="3788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Magnetyzm, elektromagnetyzm</a:t>
            </a:r>
          </a:p>
        </p:txBody>
      </p:sp>
    </p:spTree>
    <p:extLst>
      <p:ext uri="{BB962C8B-B14F-4D97-AF65-F5344CB8AC3E}">
        <p14:creationId xmlns:p14="http://schemas.microsoft.com/office/powerpoint/2010/main" val="29858444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1282</Words>
  <Application>Microsoft Office PowerPoint</Application>
  <PresentationFormat>Pokaz na ekranie (4:3)</PresentationFormat>
  <Paragraphs>147</Paragraphs>
  <Slides>26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wojtek20201@outlook.com</dc:creator>
  <cp:lastModifiedBy>Wojciech Skurzak</cp:lastModifiedBy>
  <cp:revision>53</cp:revision>
  <dcterms:created xsi:type="dcterms:W3CDTF">2021-03-03T07:39:51Z</dcterms:created>
  <dcterms:modified xsi:type="dcterms:W3CDTF">2024-03-12T04:07:57Z</dcterms:modified>
</cp:coreProperties>
</file>