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412" r:id="rId3"/>
    <p:sldId id="422" r:id="rId4"/>
    <p:sldId id="413" r:id="rId5"/>
    <p:sldId id="418" r:id="rId6"/>
    <p:sldId id="415" r:id="rId7"/>
    <p:sldId id="269" r:id="rId8"/>
    <p:sldId id="263" r:id="rId9"/>
    <p:sldId id="261" r:id="rId10"/>
    <p:sldId id="270" r:id="rId11"/>
    <p:sldId id="421" r:id="rId12"/>
    <p:sldId id="277" r:id="rId13"/>
    <p:sldId id="278" r:id="rId14"/>
    <p:sldId id="272" r:id="rId15"/>
    <p:sldId id="38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B955B-D6B9-4E30-9ECB-D1BD75A5F1D8}" type="datetimeFigureOut">
              <a:rPr lang="pl-PL" smtClean="0"/>
              <a:t>25.03.2024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320EF-51AC-4211-A054-9BF34AAEEDE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2291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0556E-1621-4D9D-A722-3B4F875FF641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9519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25.03.2024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506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25.03.2024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959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25.03.2024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7604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25.03.2024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1007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25.03.2024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9012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25.03.2024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148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25.03.2024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3857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25.03.2024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79426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25.03.2024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517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25.03.2024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2788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25.03.2024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853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E0D28-09B2-4E2A-9616-0105020327B5}" type="datetimeFigureOut">
              <a:rPr lang="pl-PL" smtClean="0"/>
              <a:t>25.03.2024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337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ekalk.eu/index_pl.html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828852"/>
            <a:ext cx="7772400" cy="2387600"/>
          </a:xfrm>
        </p:spPr>
        <p:txBody>
          <a:bodyPr>
            <a:normAutofit/>
          </a:bodyPr>
          <a:lstStyle/>
          <a:p>
            <a:r>
              <a:rPr lang="pl-PL" b="1" dirty="0"/>
              <a:t>Laboratorium zastosowań elektroniki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43000" y="3368900"/>
            <a:ext cx="6858000" cy="2460095"/>
          </a:xfrm>
        </p:spPr>
        <p:txBody>
          <a:bodyPr>
            <a:normAutofit fontScale="62500" lnSpcReduction="20000"/>
          </a:bodyPr>
          <a:lstStyle/>
          <a:p>
            <a:endParaRPr lang="pl-PL" sz="2800" b="1" dirty="0"/>
          </a:p>
          <a:p>
            <a:r>
              <a:rPr lang="pl-PL" sz="5800" b="1" dirty="0"/>
              <a:t>Laboratorium 05</a:t>
            </a:r>
          </a:p>
          <a:p>
            <a:r>
              <a:rPr lang="pl-PL" sz="4400" dirty="0"/>
              <a:t>Z-PEL-DB</a:t>
            </a:r>
          </a:p>
          <a:p>
            <a:endParaRPr lang="pl-PL" b="1" dirty="0"/>
          </a:p>
          <a:p>
            <a:endParaRPr lang="pl-PL" b="1" dirty="0"/>
          </a:p>
          <a:p>
            <a:endParaRPr lang="pl-PL" b="1" dirty="0"/>
          </a:p>
          <a:p>
            <a:pPr algn="r"/>
            <a:r>
              <a:rPr lang="pl-PL" sz="2900" b="1" dirty="0"/>
              <a:t>Wojciech </a:t>
            </a:r>
            <a:r>
              <a:rPr lang="pl-PL" sz="2900" b="1" dirty="0" err="1"/>
              <a:t>Skurzak</a:t>
            </a:r>
            <a:endParaRPr lang="pl-PL" sz="2900" b="1" dirty="0"/>
          </a:p>
        </p:txBody>
      </p:sp>
      <p:sp>
        <p:nvSpPr>
          <p:cNvPr id="4" name="pole tekstowe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/>
              <a:t>Akademia WIT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0" y="606213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/>
              <a:t>Warszawa 26.03-05.04.2024r.</a:t>
            </a:r>
          </a:p>
        </p:txBody>
      </p:sp>
    </p:spTree>
    <p:extLst>
      <p:ext uri="{BB962C8B-B14F-4D97-AF65-F5344CB8AC3E}">
        <p14:creationId xmlns:p14="http://schemas.microsoft.com/office/powerpoint/2010/main" val="1879259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A08D3045-B38A-4E11-B01E-83A87ADBE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464" y="773723"/>
            <a:ext cx="7040155" cy="54646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203B7D0C-CA90-4B52-9B80-C2700FE021A9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/>
              <a:t>Charakterystyka diody LED</a:t>
            </a:r>
          </a:p>
        </p:txBody>
      </p:sp>
    </p:spTree>
    <p:extLst>
      <p:ext uri="{BB962C8B-B14F-4D97-AF65-F5344CB8AC3E}">
        <p14:creationId xmlns:p14="http://schemas.microsoft.com/office/powerpoint/2010/main" val="296742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150A70F4-B6FC-A119-F71A-FCD048C09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69" y="1537398"/>
            <a:ext cx="7767903" cy="25321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D98C8837-EB6F-736C-DC34-88CD4A16304D}"/>
              </a:ext>
            </a:extLst>
          </p:cNvPr>
          <p:cNvSpPr txBox="1"/>
          <p:nvPr/>
        </p:nvSpPr>
        <p:spPr>
          <a:xfrm>
            <a:off x="472273" y="204373"/>
            <a:ext cx="82496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2400" b="1" dirty="0"/>
              <a:t>Napięcie przewodzenia zależy od koloru świecenia diody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4154798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A869228F-85E3-40C1-9885-E827036FA322}"/>
              </a:ext>
            </a:extLst>
          </p:cNvPr>
          <p:cNvSpPr txBox="1"/>
          <p:nvPr/>
        </p:nvSpPr>
        <p:spPr>
          <a:xfrm>
            <a:off x="1192924" y="91366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hlinkClick r:id="rId2"/>
              </a:rPr>
              <a:t>http://ekalk.eu/index_pl.html</a:t>
            </a:r>
            <a:endParaRPr lang="pl-PL" dirty="0"/>
          </a:p>
          <a:p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01EFD3E9-7760-4747-922A-B9FF7896616B}"/>
              </a:ext>
            </a:extLst>
          </p:cNvPr>
          <p:cNvSpPr txBox="1"/>
          <p:nvPr/>
        </p:nvSpPr>
        <p:spPr>
          <a:xfrm>
            <a:off x="0" y="8701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/>
              <a:t>Wyznaczanie wartości rezystora dla diody za pomocą programu „</a:t>
            </a:r>
            <a:r>
              <a:rPr lang="pl-PL" sz="2000" b="1" dirty="0" err="1"/>
              <a:t>ekalk</a:t>
            </a:r>
            <a:r>
              <a:rPr lang="pl-PL" sz="2000" b="1" dirty="0"/>
              <a:t>”</a:t>
            </a:r>
          </a:p>
        </p:txBody>
      </p:sp>
      <p:grpSp>
        <p:nvGrpSpPr>
          <p:cNvPr id="8" name="Grupa 7">
            <a:extLst>
              <a:ext uri="{FF2B5EF4-FFF2-40B4-BE49-F238E27FC236}">
                <a16:creationId xmlns:a16="http://schemas.microsoft.com/office/drawing/2014/main" id="{0763CE8D-8731-491A-8003-7CC6B6CF53CA}"/>
              </a:ext>
            </a:extLst>
          </p:cNvPr>
          <p:cNvGrpSpPr/>
          <p:nvPr/>
        </p:nvGrpSpPr>
        <p:grpSpPr>
          <a:xfrm>
            <a:off x="0" y="1710080"/>
            <a:ext cx="9144000" cy="4488873"/>
            <a:chOff x="0" y="1710080"/>
            <a:chExt cx="9144000" cy="4488873"/>
          </a:xfrm>
        </p:grpSpPr>
        <p:pic>
          <p:nvPicPr>
            <p:cNvPr id="6" name="Obraz 5">
              <a:extLst>
                <a:ext uri="{FF2B5EF4-FFF2-40B4-BE49-F238E27FC236}">
                  <a16:creationId xmlns:a16="http://schemas.microsoft.com/office/drawing/2014/main" id="{F92F8EB9-FD80-4BDF-9678-ECABE38A8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710080"/>
              <a:ext cx="9144000" cy="4488873"/>
            </a:xfrm>
            <a:prstGeom prst="rect">
              <a:avLst/>
            </a:prstGeom>
          </p:spPr>
        </p:pic>
        <p:sp>
          <p:nvSpPr>
            <p:cNvPr id="7" name="Prostokąt 6">
              <a:extLst>
                <a:ext uri="{FF2B5EF4-FFF2-40B4-BE49-F238E27FC236}">
                  <a16:creationId xmlns:a16="http://schemas.microsoft.com/office/drawing/2014/main" id="{7ADB502F-0490-4020-BD8E-AA101CCE9D93}"/>
                </a:ext>
              </a:extLst>
            </p:cNvPr>
            <p:cNvSpPr/>
            <p:nvPr/>
          </p:nvSpPr>
          <p:spPr>
            <a:xfrm>
              <a:off x="3473669" y="5124749"/>
              <a:ext cx="1098331" cy="1051033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9" name="pole tekstowe 8">
            <a:extLst>
              <a:ext uri="{FF2B5EF4-FFF2-40B4-BE49-F238E27FC236}">
                <a16:creationId xmlns:a16="http://schemas.microsoft.com/office/drawing/2014/main" id="{16788183-3C1D-4AD3-90B7-79B683E417CA}"/>
              </a:ext>
            </a:extLst>
          </p:cNvPr>
          <p:cNvSpPr txBox="1"/>
          <p:nvPr/>
        </p:nvSpPr>
        <p:spPr>
          <a:xfrm>
            <a:off x="515007" y="1266385"/>
            <a:ext cx="591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Wybrać „Rezystor redukcyjny dla diody LED”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AD1CD1E4-59CB-4B58-BB79-7E10C21BB960}"/>
              </a:ext>
            </a:extLst>
          </p:cNvPr>
          <p:cNvSpPr txBox="1"/>
          <p:nvPr/>
        </p:nvSpPr>
        <p:spPr>
          <a:xfrm>
            <a:off x="515007" y="629237"/>
            <a:ext cx="591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Adres strony Internetu programu „</a:t>
            </a:r>
            <a:r>
              <a:rPr lang="pl-PL" dirty="0" err="1"/>
              <a:t>ekalk</a:t>
            </a:r>
            <a:r>
              <a:rPr lang="pl-PL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3071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451B517A-C985-4F11-86FE-F3D597685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69" y="408811"/>
            <a:ext cx="4876800" cy="63341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8C0AA8E0-C7A6-43A8-9035-8329DD45895A}"/>
              </a:ext>
            </a:extLst>
          </p:cNvPr>
          <p:cNvSpPr txBox="1"/>
          <p:nvPr/>
        </p:nvSpPr>
        <p:spPr>
          <a:xfrm>
            <a:off x="0" y="8701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/>
              <a:t>Wyznaczanie wartości rezystora dla diody za pomocą programu „</a:t>
            </a:r>
            <a:r>
              <a:rPr lang="pl-PL" sz="2000" b="1" dirty="0" err="1"/>
              <a:t>ekalk</a:t>
            </a:r>
            <a:r>
              <a:rPr lang="pl-PL" sz="2000" b="1" dirty="0"/>
              <a:t>”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3EC30BE4-0723-4E49-9396-E46AB2943DB0}"/>
              </a:ext>
            </a:extLst>
          </p:cNvPr>
          <p:cNvSpPr txBox="1"/>
          <p:nvPr/>
        </p:nvSpPr>
        <p:spPr>
          <a:xfrm>
            <a:off x="5864772" y="599090"/>
            <a:ext cx="3058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Obliczenie rezystancji dla: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Diody czerwonej.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Napięcie zasilania 5V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Rezystor – 150 Ω</a:t>
            </a:r>
          </a:p>
        </p:txBody>
      </p:sp>
    </p:spTree>
    <p:extLst>
      <p:ext uri="{BB962C8B-B14F-4D97-AF65-F5344CB8AC3E}">
        <p14:creationId xmlns:p14="http://schemas.microsoft.com/office/powerpoint/2010/main" val="3359051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1CC5D609-4585-415B-8731-C6BA624868B5}"/>
              </a:ext>
            </a:extLst>
          </p:cNvPr>
          <p:cNvSpPr txBox="1"/>
          <p:nvPr/>
        </p:nvSpPr>
        <p:spPr>
          <a:xfrm>
            <a:off x="0" y="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/>
              <a:t>Zadanie 4 - Obliczanie rezystora dla diody LED</a:t>
            </a:r>
          </a:p>
          <a:p>
            <a:pPr algn="ctr"/>
            <a:r>
              <a:rPr lang="pl-PL" sz="2000" b="1" dirty="0"/>
              <a:t>symulator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6BC505B6-7AA7-4C79-94A8-66E94F4797BC}"/>
              </a:ext>
            </a:extLst>
          </p:cNvPr>
          <p:cNvSpPr txBox="1"/>
          <p:nvPr/>
        </p:nvSpPr>
        <p:spPr>
          <a:xfrm>
            <a:off x="1271079" y="5867090"/>
            <a:ext cx="387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R = (9 -2,1)/20 = 345 </a:t>
            </a:r>
            <a:r>
              <a:rPr lang="el-GR" dirty="0"/>
              <a:t>Ὼ</a:t>
            </a:r>
            <a:r>
              <a:rPr lang="pl-PL" dirty="0"/>
              <a:t>  -&gt; 360</a:t>
            </a:r>
            <a:r>
              <a:rPr lang="el-GR" dirty="0"/>
              <a:t> Ὼ</a:t>
            </a:r>
            <a:endParaRPr lang="pl-PL" dirty="0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1FAD4D27-50FF-44A7-ABEA-2239239D1715}"/>
              </a:ext>
            </a:extLst>
          </p:cNvPr>
          <p:cNvSpPr txBox="1"/>
          <p:nvPr/>
        </p:nvSpPr>
        <p:spPr>
          <a:xfrm>
            <a:off x="1517911" y="4071365"/>
            <a:ext cx="3102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Wg katalogu dla diody zielonej</a:t>
            </a:r>
          </a:p>
          <a:p>
            <a:r>
              <a:rPr lang="pl-PL" dirty="0"/>
              <a:t>Napięcie diody 2,1V</a:t>
            </a:r>
          </a:p>
          <a:p>
            <a:r>
              <a:rPr lang="pl-PL" dirty="0"/>
              <a:t>Prąd diody 20 </a:t>
            </a:r>
            <a:r>
              <a:rPr lang="pl-PL" dirty="0" err="1"/>
              <a:t>mA</a:t>
            </a:r>
            <a:endParaRPr lang="pl-PL" dirty="0"/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4F5435E4-8CE7-EC7B-FA56-E65E9799A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36" y="1276370"/>
            <a:ext cx="4911436" cy="2794995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3" name="Tabela 13">
            <a:extLst>
              <a:ext uri="{FF2B5EF4-FFF2-40B4-BE49-F238E27FC236}">
                <a16:creationId xmlns:a16="http://schemas.microsoft.com/office/drawing/2014/main" id="{241FB2EF-11A3-C7FA-407E-BD9DDD8A4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083689"/>
              </p:ext>
            </p:extLst>
          </p:nvPr>
        </p:nvGraphicFramePr>
        <p:xfrm>
          <a:off x="5131320" y="1569799"/>
          <a:ext cx="3875315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128">
                  <a:extLst>
                    <a:ext uri="{9D8B030D-6E8A-4147-A177-3AD203B41FA5}">
                      <a16:colId xmlns:a16="http://schemas.microsoft.com/office/drawing/2014/main" val="3149438417"/>
                    </a:ext>
                  </a:extLst>
                </a:gridCol>
                <a:gridCol w="864159">
                  <a:extLst>
                    <a:ext uri="{9D8B030D-6E8A-4147-A177-3AD203B41FA5}">
                      <a16:colId xmlns:a16="http://schemas.microsoft.com/office/drawing/2014/main" val="24347532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655321826"/>
                    </a:ext>
                  </a:extLst>
                </a:gridCol>
                <a:gridCol w="743578">
                  <a:extLst>
                    <a:ext uri="{9D8B030D-6E8A-4147-A177-3AD203B41FA5}">
                      <a16:colId xmlns:a16="http://schemas.microsoft.com/office/drawing/2014/main" val="4237664773"/>
                    </a:ext>
                  </a:extLst>
                </a:gridCol>
                <a:gridCol w="988050">
                  <a:extLst>
                    <a:ext uri="{9D8B030D-6E8A-4147-A177-3AD203B41FA5}">
                      <a16:colId xmlns:a16="http://schemas.microsoft.com/office/drawing/2014/main" val="2801433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Lp.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R [</a:t>
                      </a:r>
                      <a:r>
                        <a:rPr lang="el-GR" sz="1200" dirty="0">
                          <a:solidFill>
                            <a:schemeClr val="tx1"/>
                          </a:solidFill>
                        </a:rPr>
                        <a:t>Ω</a:t>
                      </a:r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U_LED [V]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U_R [V]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 err="1">
                          <a:solidFill>
                            <a:schemeClr val="tx1"/>
                          </a:solidFill>
                        </a:rPr>
                        <a:t>I_obw</a:t>
                      </a:r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 [</a:t>
                      </a:r>
                      <a:r>
                        <a:rPr lang="pl-PL" sz="1200" dirty="0" err="1">
                          <a:solidFill>
                            <a:schemeClr val="tx1"/>
                          </a:solidFill>
                        </a:rPr>
                        <a:t>mA</a:t>
                      </a:r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2679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10.000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5008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1.000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3389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3555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360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8323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5.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4540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6.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746330"/>
                  </a:ext>
                </a:extLst>
              </a:tr>
            </a:tbl>
          </a:graphicData>
        </a:graphic>
      </p:graphicFrame>
      <p:grpSp>
        <p:nvGrpSpPr>
          <p:cNvPr id="23" name="Grupa 22">
            <a:extLst>
              <a:ext uri="{FF2B5EF4-FFF2-40B4-BE49-F238E27FC236}">
                <a16:creationId xmlns:a16="http://schemas.microsoft.com/office/drawing/2014/main" id="{3AB47DB1-24F0-8331-4B4C-792C49D1069E}"/>
              </a:ext>
            </a:extLst>
          </p:cNvPr>
          <p:cNvGrpSpPr/>
          <p:nvPr/>
        </p:nvGrpSpPr>
        <p:grpSpPr>
          <a:xfrm>
            <a:off x="1249345" y="4943760"/>
            <a:ext cx="3798277" cy="759653"/>
            <a:chOff x="432079" y="4955820"/>
            <a:chExt cx="3798277" cy="759653"/>
          </a:xfrm>
        </p:grpSpPr>
        <p:grpSp>
          <p:nvGrpSpPr>
            <p:cNvPr id="9" name="Grupa 8">
              <a:extLst>
                <a:ext uri="{FF2B5EF4-FFF2-40B4-BE49-F238E27FC236}">
                  <a16:creationId xmlns:a16="http://schemas.microsoft.com/office/drawing/2014/main" id="{BFE2A72D-51CC-4290-B45D-D48992A8DC57}"/>
                </a:ext>
              </a:extLst>
            </p:cNvPr>
            <p:cNvGrpSpPr/>
            <p:nvPr/>
          </p:nvGrpSpPr>
          <p:grpSpPr>
            <a:xfrm>
              <a:off x="432079" y="4955820"/>
              <a:ext cx="3798277" cy="759653"/>
              <a:chOff x="2015151" y="5301343"/>
              <a:chExt cx="2132306" cy="759653"/>
            </a:xfrm>
          </p:grpSpPr>
          <p:sp>
            <p:nvSpPr>
              <p:cNvPr id="4" name="pole tekstowe 3">
                <a:extLst>
                  <a:ext uri="{FF2B5EF4-FFF2-40B4-BE49-F238E27FC236}">
                    <a16:creationId xmlns:a16="http://schemas.microsoft.com/office/drawing/2014/main" id="{891CB9A5-398D-4033-B966-02F0952F3311}"/>
                  </a:ext>
                </a:extLst>
              </p:cNvPr>
              <p:cNvSpPr txBox="1"/>
              <p:nvPr/>
            </p:nvSpPr>
            <p:spPr>
              <a:xfrm>
                <a:off x="2865282" y="5301343"/>
                <a:ext cx="12821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b="1" dirty="0" err="1"/>
                  <a:t>U_zas</a:t>
                </a:r>
                <a:r>
                  <a:rPr lang="pl-PL" b="1" dirty="0"/>
                  <a:t> – </a:t>
                </a:r>
                <a:r>
                  <a:rPr lang="pl-PL" b="1" dirty="0" err="1"/>
                  <a:t>U_diod</a:t>
                </a:r>
                <a:endParaRPr lang="pl-PL" b="1" dirty="0"/>
              </a:p>
            </p:txBody>
          </p:sp>
          <p:cxnSp>
            <p:nvCxnSpPr>
              <p:cNvPr id="6" name="Łącznik prosty 5">
                <a:extLst>
                  <a:ext uri="{FF2B5EF4-FFF2-40B4-BE49-F238E27FC236}">
                    <a16:creationId xmlns:a16="http://schemas.microsoft.com/office/drawing/2014/main" id="{19ADB271-C7D7-43EA-ACE3-6C35B11A4A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65282" y="5651779"/>
                <a:ext cx="966490" cy="188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pole tekstowe 6">
                <a:extLst>
                  <a:ext uri="{FF2B5EF4-FFF2-40B4-BE49-F238E27FC236}">
                    <a16:creationId xmlns:a16="http://schemas.microsoft.com/office/drawing/2014/main" id="{8A5D8EBF-70F6-47C8-9E0E-5C4B3B6EA47F}"/>
                  </a:ext>
                </a:extLst>
              </p:cNvPr>
              <p:cNvSpPr txBox="1"/>
              <p:nvPr/>
            </p:nvSpPr>
            <p:spPr>
              <a:xfrm>
                <a:off x="3026229" y="5691664"/>
                <a:ext cx="805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b="1" dirty="0" err="1"/>
                  <a:t>I_obw</a:t>
                </a:r>
                <a:endParaRPr lang="pl-PL" b="1" dirty="0"/>
              </a:p>
            </p:txBody>
          </p:sp>
          <p:sp>
            <p:nvSpPr>
              <p:cNvPr id="8" name="pole tekstowe 7">
                <a:extLst>
                  <a:ext uri="{FF2B5EF4-FFF2-40B4-BE49-F238E27FC236}">
                    <a16:creationId xmlns:a16="http://schemas.microsoft.com/office/drawing/2014/main" id="{3F17E034-60D4-4BD0-937F-8C7AB30DF2F0}"/>
                  </a:ext>
                </a:extLst>
              </p:cNvPr>
              <p:cNvSpPr txBox="1"/>
              <p:nvPr/>
            </p:nvSpPr>
            <p:spPr>
              <a:xfrm>
                <a:off x="2015151" y="5473949"/>
                <a:ext cx="4885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b="1" dirty="0"/>
                  <a:t>R =</a:t>
                </a:r>
              </a:p>
            </p:txBody>
          </p:sp>
        </p:grpSp>
        <p:cxnSp>
          <p:nvCxnSpPr>
            <p:cNvPr id="15" name="Łącznik prosty 14">
              <a:extLst>
                <a:ext uri="{FF2B5EF4-FFF2-40B4-BE49-F238E27FC236}">
                  <a16:creationId xmlns:a16="http://schemas.microsoft.com/office/drawing/2014/main" id="{36C9B291-475F-C75A-70A8-117F8ADBB488}"/>
                </a:ext>
              </a:extLst>
            </p:cNvPr>
            <p:cNvCxnSpPr>
              <a:cxnSpLocks/>
            </p:cNvCxnSpPr>
            <p:nvPr/>
          </p:nvCxnSpPr>
          <p:spPr>
            <a:xfrm>
              <a:off x="862570" y="5306256"/>
              <a:ext cx="65534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pole tekstowe 17">
              <a:extLst>
                <a:ext uri="{FF2B5EF4-FFF2-40B4-BE49-F238E27FC236}">
                  <a16:creationId xmlns:a16="http://schemas.microsoft.com/office/drawing/2014/main" id="{08EFEC92-6471-5B3D-95F3-D3EF6471B515}"/>
                </a:ext>
              </a:extLst>
            </p:cNvPr>
            <p:cNvSpPr txBox="1"/>
            <p:nvPr/>
          </p:nvSpPr>
          <p:spPr>
            <a:xfrm>
              <a:off x="900187" y="4996740"/>
              <a:ext cx="6553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b="1" dirty="0"/>
                <a:t>U_R</a:t>
              </a:r>
            </a:p>
          </p:txBody>
        </p:sp>
        <p:sp>
          <p:nvSpPr>
            <p:cNvPr id="20" name="pole tekstowe 19">
              <a:extLst>
                <a:ext uri="{FF2B5EF4-FFF2-40B4-BE49-F238E27FC236}">
                  <a16:creationId xmlns:a16="http://schemas.microsoft.com/office/drawing/2014/main" id="{8B612066-2594-7240-84CF-16B677D0774E}"/>
                </a:ext>
              </a:extLst>
            </p:cNvPr>
            <p:cNvSpPr txBox="1"/>
            <p:nvPr/>
          </p:nvSpPr>
          <p:spPr>
            <a:xfrm>
              <a:off x="777536" y="5328306"/>
              <a:ext cx="1006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b="1" dirty="0" err="1"/>
                <a:t>I_obw</a:t>
              </a:r>
              <a:endParaRPr lang="pl-PL" b="1" dirty="0"/>
            </a:p>
          </p:txBody>
        </p:sp>
        <p:sp>
          <p:nvSpPr>
            <p:cNvPr id="21" name="pole tekstowe 20">
              <a:extLst>
                <a:ext uri="{FF2B5EF4-FFF2-40B4-BE49-F238E27FC236}">
                  <a16:creationId xmlns:a16="http://schemas.microsoft.com/office/drawing/2014/main" id="{132E7247-86CD-E86E-BBD7-B5B71E5C9082}"/>
                </a:ext>
              </a:extLst>
            </p:cNvPr>
            <p:cNvSpPr txBox="1"/>
            <p:nvPr/>
          </p:nvSpPr>
          <p:spPr>
            <a:xfrm>
              <a:off x="1555528" y="5140486"/>
              <a:ext cx="313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b="1" dirty="0"/>
                <a:t>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7839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CF58A5EF-7B71-4583-A224-049231738268}"/>
              </a:ext>
            </a:extLst>
          </p:cNvPr>
          <p:cNvSpPr txBox="1"/>
          <p:nvPr/>
        </p:nvSpPr>
        <p:spPr>
          <a:xfrm>
            <a:off x="1307054" y="2601232"/>
            <a:ext cx="6529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/>
              <a:t>KONIEC</a:t>
            </a:r>
          </a:p>
        </p:txBody>
      </p:sp>
    </p:spTree>
    <p:extLst>
      <p:ext uri="{BB962C8B-B14F-4D97-AF65-F5344CB8AC3E}">
        <p14:creationId xmlns:p14="http://schemas.microsoft.com/office/powerpoint/2010/main" val="1026412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4D742C9F-FFC4-43F1-9CCC-4556ADEAEB39}"/>
              </a:ext>
            </a:extLst>
          </p:cNvPr>
          <p:cNvSpPr txBox="1"/>
          <p:nvPr/>
        </p:nvSpPr>
        <p:spPr>
          <a:xfrm>
            <a:off x="2111829" y="2074538"/>
            <a:ext cx="4920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600" b="1" dirty="0"/>
              <a:t>Prąd zmienny</a:t>
            </a:r>
          </a:p>
        </p:txBody>
      </p:sp>
    </p:spTree>
    <p:extLst>
      <p:ext uri="{BB962C8B-B14F-4D97-AF65-F5344CB8AC3E}">
        <p14:creationId xmlns:p14="http://schemas.microsoft.com/office/powerpoint/2010/main" val="1250859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23556FEC-5087-7881-EBD6-C16037E5DEF0}"/>
              </a:ext>
            </a:extLst>
          </p:cNvPr>
          <p:cNvSpPr txBox="1"/>
          <p:nvPr/>
        </p:nvSpPr>
        <p:spPr>
          <a:xfrm>
            <a:off x="359228" y="822013"/>
            <a:ext cx="8425544" cy="2957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b="1" dirty="0"/>
              <a:t>Prąd zmienny</a:t>
            </a:r>
            <a:r>
              <a:rPr lang="pl-PL" dirty="0"/>
              <a:t> – prąd elektryczny, dla którego wartość natężenia zmienia się w czasie w dowolny sposób. </a:t>
            </a:r>
          </a:p>
          <a:p>
            <a:pPr>
              <a:lnSpc>
                <a:spcPct val="150000"/>
              </a:lnSpc>
            </a:pPr>
            <a:r>
              <a:rPr lang="pl-PL" dirty="0"/>
              <a:t>W zależności od charakteru tych zmian można wyróżnić następujące rodzaje prądu: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prąd okresowo zmienny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prąd tętniący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prąd przemienny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prąd nieokresowy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7F0FACB8-A65D-C597-A975-08214C603C06}"/>
              </a:ext>
            </a:extLst>
          </p:cNvPr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/>
              <a:t>Prąd zmienny</a:t>
            </a:r>
          </a:p>
        </p:txBody>
      </p:sp>
      <p:grpSp>
        <p:nvGrpSpPr>
          <p:cNvPr id="4" name="Grupa 3">
            <a:extLst>
              <a:ext uri="{FF2B5EF4-FFF2-40B4-BE49-F238E27FC236}">
                <a16:creationId xmlns:a16="http://schemas.microsoft.com/office/drawing/2014/main" id="{02B3BC3E-5D3E-81B3-323E-B9C209DC4E80}"/>
              </a:ext>
            </a:extLst>
          </p:cNvPr>
          <p:cNvGrpSpPr/>
          <p:nvPr/>
        </p:nvGrpSpPr>
        <p:grpSpPr>
          <a:xfrm>
            <a:off x="2927839" y="3081936"/>
            <a:ext cx="5600532" cy="3257318"/>
            <a:chOff x="3457303" y="1437100"/>
            <a:chExt cx="4789714" cy="2556459"/>
          </a:xfrm>
        </p:grpSpPr>
        <p:pic>
          <p:nvPicPr>
            <p:cNvPr id="5" name="Obraz 4">
              <a:extLst>
                <a:ext uri="{FF2B5EF4-FFF2-40B4-BE49-F238E27FC236}">
                  <a16:creationId xmlns:a16="http://schemas.microsoft.com/office/drawing/2014/main" id="{B3866FDB-070E-D144-8B29-DC6D5701B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57303" y="1538737"/>
              <a:ext cx="4789714" cy="245482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pole tekstowe 5">
              <a:extLst>
                <a:ext uri="{FF2B5EF4-FFF2-40B4-BE49-F238E27FC236}">
                  <a16:creationId xmlns:a16="http://schemas.microsoft.com/office/drawing/2014/main" id="{DA29F856-333A-607F-0CAC-9EA15664C176}"/>
                </a:ext>
              </a:extLst>
            </p:cNvPr>
            <p:cNvSpPr txBox="1"/>
            <p:nvPr/>
          </p:nvSpPr>
          <p:spPr>
            <a:xfrm>
              <a:off x="7389222" y="2695489"/>
              <a:ext cx="3396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3200" b="1" dirty="0"/>
                <a:t>t</a:t>
              </a:r>
            </a:p>
          </p:txBody>
        </p:sp>
        <p:sp>
          <p:nvSpPr>
            <p:cNvPr id="7" name="pole tekstowe 6">
              <a:extLst>
                <a:ext uri="{FF2B5EF4-FFF2-40B4-BE49-F238E27FC236}">
                  <a16:creationId xmlns:a16="http://schemas.microsoft.com/office/drawing/2014/main" id="{4B7526AB-26F7-1C24-916F-2381F52D2296}"/>
                </a:ext>
              </a:extLst>
            </p:cNvPr>
            <p:cNvSpPr txBox="1"/>
            <p:nvPr/>
          </p:nvSpPr>
          <p:spPr>
            <a:xfrm>
              <a:off x="3648890" y="1437100"/>
              <a:ext cx="3396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3200" b="1" dirty="0"/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9017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5D2A54BD-B145-4AF7-8DA6-632641CDD28E}"/>
              </a:ext>
            </a:extLst>
          </p:cNvPr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/>
              <a:t>Zadanie 1: Prąd zmienny - symulator</a:t>
            </a:r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93770CA0-4078-4CC5-8026-3516911DA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90" y="1137214"/>
            <a:ext cx="1790700" cy="31337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EC333C88-10E9-8EA1-826D-6F6E2A6FA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150" y="1476666"/>
            <a:ext cx="6106544" cy="26381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16684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C6AEC6ED-18FE-4E59-8B05-26DE7315192C}"/>
              </a:ext>
            </a:extLst>
          </p:cNvPr>
          <p:cNvSpPr txBox="1"/>
          <p:nvPr/>
        </p:nvSpPr>
        <p:spPr>
          <a:xfrm>
            <a:off x="0" y="0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/>
              <a:t>Zadanie 2: Prostownik jednopołówkowy</a:t>
            </a:r>
          </a:p>
          <a:p>
            <a:pPr algn="ctr"/>
            <a:r>
              <a:rPr lang="pl-PL" sz="2000" b="1" dirty="0"/>
              <a:t>symulator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766E0A6-5E0B-FBB7-F4F1-1177DA8D6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902" y="1102221"/>
            <a:ext cx="4405305" cy="27911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CC67BBCB-F29D-B200-1417-61B58060F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56" y="2028178"/>
            <a:ext cx="4520295" cy="20953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0D9EC08D-893A-8745-658B-3D7D2B91E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37" y="4410860"/>
            <a:ext cx="4528763" cy="21858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50E253A7-AC39-D96B-1DA6-76D1B3C1DF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6902" y="3987625"/>
            <a:ext cx="4395393" cy="27911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6E3B24E5-2C18-C28F-6407-9F64DC05E5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0592" y="584775"/>
            <a:ext cx="1222656" cy="13811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pole tekstowe 14">
            <a:extLst>
              <a:ext uri="{FF2B5EF4-FFF2-40B4-BE49-F238E27FC236}">
                <a16:creationId xmlns:a16="http://schemas.microsoft.com/office/drawing/2014/main" id="{FBD1D7BD-17A3-9CA0-9CF3-B4FAA1A2AB7C}"/>
              </a:ext>
            </a:extLst>
          </p:cNvPr>
          <p:cNvSpPr txBox="1"/>
          <p:nvPr/>
        </p:nvSpPr>
        <p:spPr>
          <a:xfrm>
            <a:off x="114156" y="872112"/>
            <a:ext cx="1332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dirty="0"/>
              <a:t>Parametry napięcia zasilania</a:t>
            </a:r>
          </a:p>
        </p:txBody>
      </p:sp>
    </p:spTree>
    <p:extLst>
      <p:ext uri="{BB962C8B-B14F-4D97-AF65-F5344CB8AC3E}">
        <p14:creationId xmlns:p14="http://schemas.microsoft.com/office/powerpoint/2010/main" val="3384492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C47F3F15-5684-4B32-A3E3-61058E8E5B8E}"/>
              </a:ext>
            </a:extLst>
          </p:cNvPr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/>
              <a:t>Zadanie 3: Prostownik z kondensatorem - symulator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AB502F14-31A3-48DB-B35A-23FDFCF1F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86449"/>
              </p:ext>
            </p:extLst>
          </p:nvPr>
        </p:nvGraphicFramePr>
        <p:xfrm>
          <a:off x="1848317" y="4666578"/>
          <a:ext cx="4781083" cy="121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1500">
                  <a:extLst>
                    <a:ext uri="{9D8B030D-6E8A-4147-A177-3AD203B41FA5}">
                      <a16:colId xmlns:a16="http://schemas.microsoft.com/office/drawing/2014/main" val="1147494863"/>
                    </a:ext>
                  </a:extLst>
                </a:gridCol>
                <a:gridCol w="578021">
                  <a:extLst>
                    <a:ext uri="{9D8B030D-6E8A-4147-A177-3AD203B41FA5}">
                      <a16:colId xmlns:a16="http://schemas.microsoft.com/office/drawing/2014/main" val="558174576"/>
                    </a:ext>
                  </a:extLst>
                </a:gridCol>
                <a:gridCol w="861647">
                  <a:extLst>
                    <a:ext uri="{9D8B030D-6E8A-4147-A177-3AD203B41FA5}">
                      <a16:colId xmlns:a16="http://schemas.microsoft.com/office/drawing/2014/main" val="1687511567"/>
                    </a:ext>
                  </a:extLst>
                </a:gridCol>
                <a:gridCol w="931984">
                  <a:extLst>
                    <a:ext uri="{9D8B030D-6E8A-4147-A177-3AD203B41FA5}">
                      <a16:colId xmlns:a16="http://schemas.microsoft.com/office/drawing/2014/main" val="1783176567"/>
                    </a:ext>
                  </a:extLst>
                </a:gridCol>
                <a:gridCol w="1907931">
                  <a:extLst>
                    <a:ext uri="{9D8B030D-6E8A-4147-A177-3AD203B41FA5}">
                      <a16:colId xmlns:a16="http://schemas.microsoft.com/office/drawing/2014/main" val="5677973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l-PL" sz="1000">
                          <a:solidFill>
                            <a:schemeClr val="tx1"/>
                          </a:solidFill>
                          <a:effectLst/>
                        </a:rPr>
                        <a:t>Lp.</a:t>
                      </a:r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>
                          <a:solidFill>
                            <a:schemeClr val="tx1"/>
                          </a:solidFill>
                          <a:effectLst/>
                        </a:rPr>
                        <a:t>C_1 [μF]</a:t>
                      </a:r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U_min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[V]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U_max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[V]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>
                          <a:solidFill>
                            <a:schemeClr val="tx1"/>
                          </a:solidFill>
                          <a:effectLst/>
                        </a:rPr>
                        <a:t>Opis</a:t>
                      </a:r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7891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000">
                          <a:solidFill>
                            <a:schemeClr val="tx1"/>
                          </a:solidFill>
                          <a:effectLst/>
                        </a:rPr>
                        <a:t>1.</a:t>
                      </a:r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0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29699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000">
                          <a:solidFill>
                            <a:schemeClr val="tx1"/>
                          </a:solidFill>
                          <a:effectLst/>
                        </a:rPr>
                        <a:t>2.</a:t>
                      </a:r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0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4803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000">
                          <a:solidFill>
                            <a:schemeClr val="tx1"/>
                          </a:solidFill>
                          <a:effectLst/>
                        </a:rPr>
                        <a:t>3.</a:t>
                      </a:r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0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7093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000">
                          <a:solidFill>
                            <a:schemeClr val="tx1"/>
                          </a:solidFill>
                          <a:effectLst/>
                        </a:rPr>
                        <a:t>4.</a:t>
                      </a:r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0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1850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000">
                          <a:solidFill>
                            <a:schemeClr val="tx1"/>
                          </a:solidFill>
                          <a:effectLst/>
                        </a:rPr>
                        <a:t>5.</a:t>
                      </a:r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0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7712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000">
                          <a:solidFill>
                            <a:schemeClr val="tx1"/>
                          </a:solidFill>
                          <a:effectLst/>
                        </a:rPr>
                        <a:t>6.</a:t>
                      </a:r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0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9563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000">
                          <a:solidFill>
                            <a:schemeClr val="tx1"/>
                          </a:solidFill>
                          <a:effectLst/>
                        </a:rPr>
                        <a:t>7.</a:t>
                      </a:r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287114"/>
                  </a:ext>
                </a:extLst>
              </a:tr>
            </a:tbl>
          </a:graphicData>
        </a:graphic>
      </p:graphicFrame>
      <p:pic>
        <p:nvPicPr>
          <p:cNvPr id="5" name="Obraz 4">
            <a:extLst>
              <a:ext uri="{FF2B5EF4-FFF2-40B4-BE49-F238E27FC236}">
                <a16:creationId xmlns:a16="http://schemas.microsoft.com/office/drawing/2014/main" id="{1D6EA96B-BB9E-50C6-3BE2-EE2E7F27A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23" y="1125415"/>
            <a:ext cx="8728058" cy="31300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16102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48D87FD8-8C48-4EC0-A422-88AF76E84E7B}"/>
              </a:ext>
            </a:extLst>
          </p:cNvPr>
          <p:cNvSpPr txBox="1"/>
          <p:nvPr/>
        </p:nvSpPr>
        <p:spPr>
          <a:xfrm>
            <a:off x="979714" y="1828800"/>
            <a:ext cx="6738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/>
              <a:t>Diody LED</a:t>
            </a:r>
          </a:p>
        </p:txBody>
      </p:sp>
    </p:spTree>
    <p:extLst>
      <p:ext uri="{BB962C8B-B14F-4D97-AF65-F5344CB8AC3E}">
        <p14:creationId xmlns:p14="http://schemas.microsoft.com/office/powerpoint/2010/main" val="164884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83" descr="diodyled">
            <a:extLst>
              <a:ext uri="{FF2B5EF4-FFF2-40B4-BE49-F238E27FC236}">
                <a16:creationId xmlns:a16="http://schemas.microsoft.com/office/drawing/2014/main" id="{161C7C0E-B694-460D-BA1A-F5F525D17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599" y="792313"/>
            <a:ext cx="4466035" cy="606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AFE7278B-B22F-467E-9544-AC6B6302C26A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/>
              <a:t>Zasada działania diody LED</a:t>
            </a:r>
          </a:p>
        </p:txBody>
      </p:sp>
    </p:spTree>
    <p:extLst>
      <p:ext uri="{BB962C8B-B14F-4D97-AF65-F5344CB8AC3E}">
        <p14:creationId xmlns:p14="http://schemas.microsoft.com/office/powerpoint/2010/main" val="246308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9FDA299A-32D4-450A-AB7F-FBF06A96C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57" y="612322"/>
            <a:ext cx="4909457" cy="28638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F30AC65D-7056-4F73-AA3E-AF340E9D2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585" y="3546022"/>
            <a:ext cx="4495800" cy="31648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B2E28029-1696-464D-93EF-11CA4C58F52A}"/>
              </a:ext>
            </a:extLst>
          </p:cNvPr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/>
              <a:t>Charakterystyki diod</a:t>
            </a:r>
          </a:p>
        </p:txBody>
      </p:sp>
    </p:spTree>
    <p:extLst>
      <p:ext uri="{BB962C8B-B14F-4D97-AF65-F5344CB8AC3E}">
        <p14:creationId xmlns:p14="http://schemas.microsoft.com/office/powerpoint/2010/main" val="272117494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831</TotalTime>
  <Words>309</Words>
  <Application>Microsoft Office PowerPoint</Application>
  <PresentationFormat>Pokaz na ekranie (4:3)</PresentationFormat>
  <Paragraphs>96</Paragraphs>
  <Slides>15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Motyw pakietu Office</vt:lpstr>
      <vt:lpstr>Laboratorium zastosowań elektroniki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wojtek20201@outlook.com</dc:creator>
  <cp:lastModifiedBy>Joanna Skurzak</cp:lastModifiedBy>
  <cp:revision>54</cp:revision>
  <dcterms:created xsi:type="dcterms:W3CDTF">2021-03-03T07:39:51Z</dcterms:created>
  <dcterms:modified xsi:type="dcterms:W3CDTF">2024-03-25T21:48:43Z</dcterms:modified>
</cp:coreProperties>
</file>