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5" r:id="rId2"/>
    <p:sldId id="256" r:id="rId3"/>
    <p:sldId id="287" r:id="rId4"/>
    <p:sldId id="288" r:id="rId5"/>
    <p:sldId id="289" r:id="rId6"/>
    <p:sldId id="291" r:id="rId7"/>
    <p:sldId id="294" r:id="rId8"/>
    <p:sldId id="295" r:id="rId9"/>
    <p:sldId id="296" r:id="rId10"/>
    <p:sldId id="292" r:id="rId11"/>
    <p:sldId id="290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4" autoAdjust="0"/>
    <p:restoredTop sz="94660"/>
  </p:normalViewPr>
  <p:slideViewPr>
    <p:cSldViewPr snapToGrid="0">
      <p:cViewPr varScale="1">
        <p:scale>
          <a:sx n="96" d="100"/>
          <a:sy n="96" d="100"/>
        </p:scale>
        <p:origin x="7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64607-423D-4684-AF8F-7AF4BF54E0C9}" type="datetimeFigureOut">
              <a:rPr lang="pl-PL" smtClean="0"/>
              <a:t>22.05.2024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8BFE2-47C0-45C3-BE5D-C836070451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7771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64607-423D-4684-AF8F-7AF4BF54E0C9}" type="datetimeFigureOut">
              <a:rPr lang="pl-PL" smtClean="0"/>
              <a:t>22.05.2024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8BFE2-47C0-45C3-BE5D-C836070451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80034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64607-423D-4684-AF8F-7AF4BF54E0C9}" type="datetimeFigureOut">
              <a:rPr lang="pl-PL" smtClean="0"/>
              <a:t>22.05.2024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8BFE2-47C0-45C3-BE5D-C836070451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00891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64607-423D-4684-AF8F-7AF4BF54E0C9}" type="datetimeFigureOut">
              <a:rPr lang="pl-PL" smtClean="0"/>
              <a:t>22.05.2024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8BFE2-47C0-45C3-BE5D-C836070451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8076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64607-423D-4684-AF8F-7AF4BF54E0C9}" type="datetimeFigureOut">
              <a:rPr lang="pl-PL" smtClean="0"/>
              <a:t>22.05.2024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8BFE2-47C0-45C3-BE5D-C836070451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37430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64607-423D-4684-AF8F-7AF4BF54E0C9}" type="datetimeFigureOut">
              <a:rPr lang="pl-PL" smtClean="0"/>
              <a:t>22.05.2024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8BFE2-47C0-45C3-BE5D-C836070451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66422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64607-423D-4684-AF8F-7AF4BF54E0C9}" type="datetimeFigureOut">
              <a:rPr lang="pl-PL" smtClean="0"/>
              <a:t>22.05.2024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8BFE2-47C0-45C3-BE5D-C836070451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6186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64607-423D-4684-AF8F-7AF4BF54E0C9}" type="datetimeFigureOut">
              <a:rPr lang="pl-PL" smtClean="0"/>
              <a:t>22.05.2024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8BFE2-47C0-45C3-BE5D-C836070451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45878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64607-423D-4684-AF8F-7AF4BF54E0C9}" type="datetimeFigureOut">
              <a:rPr lang="pl-PL" smtClean="0"/>
              <a:t>22.05.2024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8BFE2-47C0-45C3-BE5D-C836070451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726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64607-423D-4684-AF8F-7AF4BF54E0C9}" type="datetimeFigureOut">
              <a:rPr lang="pl-PL" smtClean="0"/>
              <a:t>22.05.2024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8BFE2-47C0-45C3-BE5D-C836070451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7390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64607-423D-4684-AF8F-7AF4BF54E0C9}" type="datetimeFigureOut">
              <a:rPr lang="pl-PL" smtClean="0"/>
              <a:t>22.05.2024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8BFE2-47C0-45C3-BE5D-C836070451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4937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64607-423D-4684-AF8F-7AF4BF54E0C9}" type="datetimeFigureOut">
              <a:rPr lang="pl-PL" smtClean="0"/>
              <a:t>22.05.2024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8BFE2-47C0-45C3-BE5D-C836070451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40830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>
            <a:extLst>
              <a:ext uri="{FF2B5EF4-FFF2-40B4-BE49-F238E27FC236}">
                <a16:creationId xmlns:a16="http://schemas.microsoft.com/office/drawing/2014/main" id="{E424995D-F961-D8C3-EA5E-59EF7A5E9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828852"/>
            <a:ext cx="7772400" cy="2387600"/>
          </a:xfrm>
        </p:spPr>
        <p:txBody>
          <a:bodyPr>
            <a:normAutofit/>
          </a:bodyPr>
          <a:lstStyle/>
          <a:p>
            <a:r>
              <a:rPr lang="pl-PL" b="1" dirty="0"/>
              <a:t>Laboratorium zastosowań elektroniki</a:t>
            </a:r>
          </a:p>
        </p:txBody>
      </p:sp>
      <p:sp>
        <p:nvSpPr>
          <p:cNvPr id="5" name="Podtytuł 2">
            <a:extLst>
              <a:ext uri="{FF2B5EF4-FFF2-40B4-BE49-F238E27FC236}">
                <a16:creationId xmlns:a16="http://schemas.microsoft.com/office/drawing/2014/main" id="{F56A76E1-B040-6FAF-59DA-92E3F25D4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368900"/>
            <a:ext cx="6858000" cy="2460095"/>
          </a:xfrm>
        </p:spPr>
        <p:txBody>
          <a:bodyPr>
            <a:normAutofit fontScale="62500" lnSpcReduction="20000"/>
          </a:bodyPr>
          <a:lstStyle/>
          <a:p>
            <a:endParaRPr lang="pl-PL" sz="2800" b="1" dirty="0"/>
          </a:p>
          <a:p>
            <a:r>
              <a:rPr lang="pl-PL" sz="5800" b="1" dirty="0"/>
              <a:t>Laboratorium 11</a:t>
            </a:r>
          </a:p>
          <a:p>
            <a:r>
              <a:rPr lang="pl-PL" sz="4400" dirty="0"/>
              <a:t>Z-PEL-DB</a:t>
            </a:r>
          </a:p>
          <a:p>
            <a:endParaRPr lang="pl-PL" b="1" dirty="0"/>
          </a:p>
          <a:p>
            <a:endParaRPr lang="pl-PL" b="1" dirty="0"/>
          </a:p>
          <a:p>
            <a:endParaRPr lang="pl-PL" b="1" dirty="0"/>
          </a:p>
          <a:p>
            <a:pPr algn="r"/>
            <a:r>
              <a:rPr lang="pl-PL" sz="2900" b="1" dirty="0"/>
              <a:t>Wojciech </a:t>
            </a:r>
            <a:r>
              <a:rPr lang="pl-PL" sz="2900" b="1" dirty="0" err="1"/>
              <a:t>Skurzak</a:t>
            </a:r>
            <a:endParaRPr lang="pl-PL" sz="2900" b="1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9E085DF6-2C22-14BA-1A8E-E775F8BCE68E}"/>
              </a:ext>
            </a:extLst>
          </p:cNvPr>
          <p:cNvSpPr txBox="1"/>
          <p:nvPr/>
        </p:nvSpPr>
        <p:spPr>
          <a:xfrm>
            <a:off x="0" y="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800" b="1" dirty="0"/>
              <a:t>Akademia WIT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4872F0C6-1B68-6F50-EBFE-6F8627A2A16C}"/>
              </a:ext>
            </a:extLst>
          </p:cNvPr>
          <p:cNvSpPr txBox="1"/>
          <p:nvPr/>
        </p:nvSpPr>
        <p:spPr>
          <a:xfrm>
            <a:off x="0" y="606213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/>
              <a:t>Warszawa 21.05.2024r.</a:t>
            </a:r>
          </a:p>
        </p:txBody>
      </p:sp>
    </p:spTree>
    <p:extLst>
      <p:ext uri="{BB962C8B-B14F-4D97-AF65-F5344CB8AC3E}">
        <p14:creationId xmlns:p14="http://schemas.microsoft.com/office/powerpoint/2010/main" val="1913925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7741B995-4A91-B46B-704E-648D3DD5E36C}"/>
              </a:ext>
            </a:extLst>
          </p:cNvPr>
          <p:cNvSpPr txBox="1"/>
          <p:nvPr/>
        </p:nvSpPr>
        <p:spPr>
          <a:xfrm>
            <a:off x="72428" y="71522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/>
              <a:t>Zadanie 3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5A54BF2-11C2-3C6A-E6A2-50C2A63B5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22" y="1299998"/>
            <a:ext cx="8837329" cy="52637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C09CC01A-EFA3-D9BD-2687-BFC6A7D16E32}"/>
              </a:ext>
            </a:extLst>
          </p:cNvPr>
          <p:cNvSpPr txBox="1"/>
          <p:nvPr/>
        </p:nvSpPr>
        <p:spPr>
          <a:xfrm>
            <a:off x="0" y="0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/>
              <a:t>Cyfrowy czujnik ruchu PIR HC-SR501</a:t>
            </a:r>
          </a:p>
          <a:p>
            <a:pPr algn="ctr"/>
            <a:r>
              <a:rPr lang="pl-PL" b="1" dirty="0"/>
              <a:t>PIR</a:t>
            </a:r>
            <a:r>
              <a:rPr lang="pl-PL" dirty="0"/>
              <a:t> (ang. </a:t>
            </a:r>
            <a:r>
              <a:rPr lang="pl-PL" i="1" dirty="0" err="1"/>
              <a:t>Passive</a:t>
            </a:r>
            <a:r>
              <a:rPr lang="pl-PL" i="1" dirty="0"/>
              <a:t> </a:t>
            </a:r>
            <a:r>
              <a:rPr lang="pl-PL" i="1" dirty="0" err="1"/>
              <a:t>Infra</a:t>
            </a:r>
            <a:r>
              <a:rPr lang="pl-PL" i="1" dirty="0"/>
              <a:t> Red</a:t>
            </a:r>
            <a:r>
              <a:rPr lang="pl-PL" dirty="0"/>
              <a:t> - pasywny czujnik podczerwieni)</a:t>
            </a:r>
            <a:endParaRPr lang="pl-PL" b="1" dirty="0"/>
          </a:p>
          <a:p>
            <a:pPr algn="ctr"/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2906167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02D454B8-6905-DCA9-98B8-6A04D643552A}"/>
              </a:ext>
            </a:extLst>
          </p:cNvPr>
          <p:cNvSpPr txBox="1"/>
          <p:nvPr/>
        </p:nvSpPr>
        <p:spPr>
          <a:xfrm>
            <a:off x="2667000" y="1947334"/>
            <a:ext cx="381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b="1" dirty="0"/>
              <a:t>KONIEC</a:t>
            </a:r>
          </a:p>
        </p:txBody>
      </p:sp>
    </p:spTree>
    <p:extLst>
      <p:ext uri="{BB962C8B-B14F-4D97-AF65-F5344CB8AC3E}">
        <p14:creationId xmlns:p14="http://schemas.microsoft.com/office/powerpoint/2010/main" val="3970140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859F6AFA-A77D-6A54-130E-3E4AE41125E9}"/>
              </a:ext>
            </a:extLst>
          </p:cNvPr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3200" b="1" dirty="0"/>
              <a:t>Czujnik odległości HC-SR04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15FF76FC-BA89-9472-4593-95A318C292BF}"/>
              </a:ext>
            </a:extLst>
          </p:cNvPr>
          <p:cNvSpPr txBox="1"/>
          <p:nvPr/>
        </p:nvSpPr>
        <p:spPr>
          <a:xfrm>
            <a:off x="685800" y="1014568"/>
            <a:ext cx="7772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dirty="0"/>
              <a:t>Ultradźwiękowy czujnik odległości HC-SR04 - pomiar odległości 2-200 cm.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84A9971F-B70E-A939-1994-AC69C449D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2543175" y="1751012"/>
            <a:ext cx="4057650" cy="2390775"/>
          </a:xfrm>
          <a:prstGeom prst="rect">
            <a:avLst/>
          </a:prstGeo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D56214C5-4EFE-67A5-6878-BD5AD8CDFBFA}"/>
              </a:ext>
            </a:extLst>
          </p:cNvPr>
          <p:cNvSpPr txBox="1"/>
          <p:nvPr/>
        </p:nvSpPr>
        <p:spPr>
          <a:xfrm>
            <a:off x="685800" y="4600769"/>
            <a:ext cx="79501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Czujnik umożliwia pomiar odległości przy pomocy ultradźwięków. Czujnik wysyła falę, która po odbiciu od przeszkody wraca do niego. Obliczając czas między wysłaniem, a odebraniem impulsu można określić odległość czujnika od obiektu.</a:t>
            </a:r>
          </a:p>
        </p:txBody>
      </p:sp>
    </p:spTree>
    <p:extLst>
      <p:ext uri="{BB962C8B-B14F-4D97-AF65-F5344CB8AC3E}">
        <p14:creationId xmlns:p14="http://schemas.microsoft.com/office/powerpoint/2010/main" val="290032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ole tekstowe 22">
            <a:extLst>
              <a:ext uri="{FF2B5EF4-FFF2-40B4-BE49-F238E27FC236}">
                <a16:creationId xmlns:a16="http://schemas.microsoft.com/office/drawing/2014/main" id="{2645D609-ACE2-3FE2-7F02-5D7991BCB69F}"/>
              </a:ext>
            </a:extLst>
          </p:cNvPr>
          <p:cNvSpPr txBox="1"/>
          <p:nvPr/>
        </p:nvSpPr>
        <p:spPr>
          <a:xfrm>
            <a:off x="0" y="0"/>
            <a:ext cx="9144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3200" b="1" dirty="0"/>
              <a:t>Czujnik odległości HC-SR04</a:t>
            </a:r>
          </a:p>
          <a:p>
            <a:pPr algn="ctr"/>
            <a:r>
              <a:rPr lang="pl-PL" sz="3200" b="1" dirty="0"/>
              <a:t>Schemat połączeń</a:t>
            </a:r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593056E9-EDD7-79E8-690A-B3BE7B29E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2543175" y="1226079"/>
            <a:ext cx="4057650" cy="2390775"/>
          </a:xfrm>
          <a:prstGeom prst="rect">
            <a:avLst/>
          </a:prstGeom>
        </p:spPr>
      </p:pic>
      <p:sp>
        <p:nvSpPr>
          <p:cNvPr id="4" name="Prostokąt 3">
            <a:extLst>
              <a:ext uri="{FF2B5EF4-FFF2-40B4-BE49-F238E27FC236}">
                <a16:creationId xmlns:a16="http://schemas.microsoft.com/office/drawing/2014/main" id="{24AB2B4C-96AC-8C96-15EA-28AAD6912F52}"/>
              </a:ext>
            </a:extLst>
          </p:cNvPr>
          <p:cNvSpPr/>
          <p:nvPr/>
        </p:nvSpPr>
        <p:spPr>
          <a:xfrm>
            <a:off x="2530475" y="3850123"/>
            <a:ext cx="4057650" cy="184573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B16B40C5-F764-2F25-A124-9C727E571985}"/>
              </a:ext>
            </a:extLst>
          </p:cNvPr>
          <p:cNvSpPr txBox="1"/>
          <p:nvPr/>
        </p:nvSpPr>
        <p:spPr>
          <a:xfrm>
            <a:off x="2543175" y="4326466"/>
            <a:ext cx="4057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 err="1"/>
              <a:t>Arduino</a:t>
            </a:r>
            <a:r>
              <a:rPr lang="pl-PL" sz="2800" b="1" dirty="0"/>
              <a:t> Uno</a:t>
            </a:r>
          </a:p>
        </p:txBody>
      </p:sp>
      <p:sp>
        <p:nvSpPr>
          <p:cNvPr id="6" name="Owal 5">
            <a:extLst>
              <a:ext uri="{FF2B5EF4-FFF2-40B4-BE49-F238E27FC236}">
                <a16:creationId xmlns:a16="http://schemas.microsoft.com/office/drawing/2014/main" id="{558A9A8F-0E05-B58D-AAD8-68A44F66C0BA}"/>
              </a:ext>
            </a:extLst>
          </p:cNvPr>
          <p:cNvSpPr/>
          <p:nvPr/>
        </p:nvSpPr>
        <p:spPr>
          <a:xfrm>
            <a:off x="3662230" y="3754519"/>
            <a:ext cx="127000" cy="1354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Owal 6">
            <a:extLst>
              <a:ext uri="{FF2B5EF4-FFF2-40B4-BE49-F238E27FC236}">
                <a16:creationId xmlns:a16="http://schemas.microsoft.com/office/drawing/2014/main" id="{1146A3F3-FBDA-D2D2-79E4-A8DB5B3BC685}"/>
              </a:ext>
            </a:extLst>
          </p:cNvPr>
          <p:cNvSpPr/>
          <p:nvPr/>
        </p:nvSpPr>
        <p:spPr>
          <a:xfrm>
            <a:off x="4204265" y="3753059"/>
            <a:ext cx="127000" cy="1354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Owal 8">
            <a:extLst>
              <a:ext uri="{FF2B5EF4-FFF2-40B4-BE49-F238E27FC236}">
                <a16:creationId xmlns:a16="http://schemas.microsoft.com/office/drawing/2014/main" id="{DF98341C-78E7-A5F3-4408-27A803D0AEF0}"/>
              </a:ext>
            </a:extLst>
          </p:cNvPr>
          <p:cNvSpPr/>
          <p:nvPr/>
        </p:nvSpPr>
        <p:spPr>
          <a:xfrm>
            <a:off x="5336681" y="3732468"/>
            <a:ext cx="127000" cy="1354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D8BC6170-F154-2127-C2A1-16446E2C6EFB}"/>
              </a:ext>
            </a:extLst>
          </p:cNvPr>
          <p:cNvSpPr txBox="1"/>
          <p:nvPr/>
        </p:nvSpPr>
        <p:spPr>
          <a:xfrm>
            <a:off x="3460882" y="3834778"/>
            <a:ext cx="650081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5V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46EDF7BA-0695-EAD3-DA77-2F0C3172818C}"/>
              </a:ext>
            </a:extLst>
          </p:cNvPr>
          <p:cNvSpPr txBox="1"/>
          <p:nvPr/>
        </p:nvSpPr>
        <p:spPr>
          <a:xfrm>
            <a:off x="5116379" y="3800201"/>
            <a:ext cx="719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GND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DF08616A-FA21-5BA9-CB0C-649300052B47}"/>
              </a:ext>
            </a:extLst>
          </p:cNvPr>
          <p:cNvSpPr txBox="1"/>
          <p:nvPr/>
        </p:nvSpPr>
        <p:spPr>
          <a:xfrm>
            <a:off x="4065682" y="3818374"/>
            <a:ext cx="448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10133489-3331-8F7F-7174-079A5909898D}"/>
              </a:ext>
            </a:extLst>
          </p:cNvPr>
          <p:cNvSpPr txBox="1"/>
          <p:nvPr/>
        </p:nvSpPr>
        <p:spPr>
          <a:xfrm>
            <a:off x="4723171" y="3838115"/>
            <a:ext cx="448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B3A57F72-4BEC-1DD5-54FA-8BA6976D3285}"/>
              </a:ext>
            </a:extLst>
          </p:cNvPr>
          <p:cNvSpPr txBox="1"/>
          <p:nvPr/>
        </p:nvSpPr>
        <p:spPr>
          <a:xfrm>
            <a:off x="3934389" y="4093338"/>
            <a:ext cx="140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FF0000"/>
                </a:solidFill>
              </a:rPr>
              <a:t>Piny cyfrowe</a:t>
            </a:r>
          </a:p>
        </p:txBody>
      </p:sp>
      <p:sp>
        <p:nvSpPr>
          <p:cNvPr id="21" name="Prostokąt 20">
            <a:extLst>
              <a:ext uri="{FF2B5EF4-FFF2-40B4-BE49-F238E27FC236}">
                <a16:creationId xmlns:a16="http://schemas.microsoft.com/office/drawing/2014/main" id="{3329B855-E551-1D14-4D4E-BDBF9D39BDEB}"/>
              </a:ext>
            </a:extLst>
          </p:cNvPr>
          <p:cNvSpPr/>
          <p:nvPr/>
        </p:nvSpPr>
        <p:spPr>
          <a:xfrm>
            <a:off x="2311400" y="1226079"/>
            <a:ext cx="4495800" cy="4670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0" name="Łącznik prosty 9">
            <a:extLst>
              <a:ext uri="{FF2B5EF4-FFF2-40B4-BE49-F238E27FC236}">
                <a16:creationId xmlns:a16="http://schemas.microsoft.com/office/drawing/2014/main" id="{D33B0953-9D90-1A96-8D2C-99388E08A39A}"/>
              </a:ext>
            </a:extLst>
          </p:cNvPr>
          <p:cNvCxnSpPr>
            <a:cxnSpLocks/>
            <a:endCxn id="6" idx="6"/>
          </p:cNvCxnSpPr>
          <p:nvPr/>
        </p:nvCxnSpPr>
        <p:spPr>
          <a:xfrm flipH="1">
            <a:off x="3789230" y="3556547"/>
            <a:ext cx="441796" cy="26570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Łącznik prosty 15">
            <a:extLst>
              <a:ext uri="{FF2B5EF4-FFF2-40B4-BE49-F238E27FC236}">
                <a16:creationId xmlns:a16="http://schemas.microsoft.com/office/drawing/2014/main" id="{154EAF65-ADFF-FC3C-6075-0DC30455AE60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4870780" y="3553341"/>
            <a:ext cx="465901" cy="24686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Łącznik prosty 23">
            <a:extLst>
              <a:ext uri="{FF2B5EF4-FFF2-40B4-BE49-F238E27FC236}">
                <a16:creationId xmlns:a16="http://schemas.microsoft.com/office/drawing/2014/main" id="{93FC0687-31B9-1477-B97E-9C2F1888ACBA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4267765" y="3553341"/>
            <a:ext cx="179670" cy="19971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Łącznik prosty 26">
            <a:extLst>
              <a:ext uri="{FF2B5EF4-FFF2-40B4-BE49-F238E27FC236}">
                <a16:creationId xmlns:a16="http://schemas.microsoft.com/office/drawing/2014/main" id="{6F926F8E-0F84-F3F3-39B1-48755B1E34B5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4682934" y="3560091"/>
            <a:ext cx="264604" cy="27802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wal 7">
            <a:extLst>
              <a:ext uri="{FF2B5EF4-FFF2-40B4-BE49-F238E27FC236}">
                <a16:creationId xmlns:a16="http://schemas.microsoft.com/office/drawing/2014/main" id="{3C38E49B-3F27-484A-3C79-1A76DA57F54E}"/>
              </a:ext>
            </a:extLst>
          </p:cNvPr>
          <p:cNvSpPr/>
          <p:nvPr/>
        </p:nvSpPr>
        <p:spPr>
          <a:xfrm>
            <a:off x="4854251" y="3759847"/>
            <a:ext cx="127000" cy="1354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Nawias klamrowy otwierający 35">
            <a:extLst>
              <a:ext uri="{FF2B5EF4-FFF2-40B4-BE49-F238E27FC236}">
                <a16:creationId xmlns:a16="http://schemas.microsoft.com/office/drawing/2014/main" id="{5BD2C3D3-4B99-01C7-6055-DBFA69522FE0}"/>
              </a:ext>
            </a:extLst>
          </p:cNvPr>
          <p:cNvSpPr/>
          <p:nvPr/>
        </p:nvSpPr>
        <p:spPr>
          <a:xfrm rot="5400000">
            <a:off x="4512542" y="3511993"/>
            <a:ext cx="165344" cy="1268395"/>
          </a:xfrm>
          <a:prstGeom prst="lef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02006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2D23D46B-386B-3BEA-930C-410ABD7ACA8B}"/>
              </a:ext>
            </a:extLst>
          </p:cNvPr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2400" b="1" dirty="0"/>
              <a:t>Zadanie 1    Czujnik odległości HC-SR04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F533C9C-8640-CC19-432C-855DE28F3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12" y="461665"/>
            <a:ext cx="5972175" cy="6362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97845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FDA64E48-ECE1-276D-2619-9B5C0D2DD707}"/>
              </a:ext>
            </a:extLst>
          </p:cNvPr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/>
              <a:t>Zadanie 2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FFDDA645-8A2E-ED44-A44D-F701FAAE796A}"/>
              </a:ext>
            </a:extLst>
          </p:cNvPr>
          <p:cNvSpPr txBox="1"/>
          <p:nvPr/>
        </p:nvSpPr>
        <p:spPr>
          <a:xfrm>
            <a:off x="297712" y="292387"/>
            <a:ext cx="83997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l-PL" dirty="0"/>
              <a:t>Napisać program z wykorzystaniem czujnika odległości HC-SR04 który: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/>
              <a:t>Wykonuje pomiar odległości do przeszkody.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/>
              <a:t>Na bieżąco drukuje na ekranie odległość czujnika od przeszkody.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/>
              <a:t>Przy zbliżeniu się do przeszkody na odległość mniejszą niż 30 cm włączy diodę.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/>
              <a:t>Przy zwiększeniu odległości powyżej 30 cm wyłączy diodę. </a:t>
            </a:r>
          </a:p>
        </p:txBody>
      </p:sp>
      <p:grpSp>
        <p:nvGrpSpPr>
          <p:cNvPr id="27" name="Grupa 26">
            <a:extLst>
              <a:ext uri="{FF2B5EF4-FFF2-40B4-BE49-F238E27FC236}">
                <a16:creationId xmlns:a16="http://schemas.microsoft.com/office/drawing/2014/main" id="{3C0D846F-77A0-396D-46A2-60C6E549A236}"/>
              </a:ext>
            </a:extLst>
          </p:cNvPr>
          <p:cNvGrpSpPr/>
          <p:nvPr/>
        </p:nvGrpSpPr>
        <p:grpSpPr>
          <a:xfrm>
            <a:off x="2298183" y="2046713"/>
            <a:ext cx="4547633" cy="4670224"/>
            <a:chOff x="2298183" y="2046713"/>
            <a:chExt cx="4547633" cy="4670224"/>
          </a:xfrm>
        </p:grpSpPr>
        <p:pic>
          <p:nvPicPr>
            <p:cNvPr id="4" name="Obraz 3">
              <a:extLst>
                <a:ext uri="{FF2B5EF4-FFF2-40B4-BE49-F238E27FC236}">
                  <a16:creationId xmlns:a16="http://schemas.microsoft.com/office/drawing/2014/main" id="{CED932D9-9EF7-EE27-0B1D-1694192F8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2581791" y="2046713"/>
              <a:ext cx="4057650" cy="2390775"/>
            </a:xfrm>
            <a:prstGeom prst="rect">
              <a:avLst/>
            </a:prstGeom>
          </p:spPr>
        </p:pic>
        <p:sp>
          <p:nvSpPr>
            <p:cNvPr id="5" name="Prostokąt 4">
              <a:extLst>
                <a:ext uri="{FF2B5EF4-FFF2-40B4-BE49-F238E27FC236}">
                  <a16:creationId xmlns:a16="http://schemas.microsoft.com/office/drawing/2014/main" id="{127D1421-D1DB-7DBE-7ED7-658B73EB7BC0}"/>
                </a:ext>
              </a:extLst>
            </p:cNvPr>
            <p:cNvSpPr/>
            <p:nvPr/>
          </p:nvSpPr>
          <p:spPr>
            <a:xfrm>
              <a:off x="2569091" y="4670757"/>
              <a:ext cx="4057650" cy="184573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" name="pole tekstowe 5">
              <a:extLst>
                <a:ext uri="{FF2B5EF4-FFF2-40B4-BE49-F238E27FC236}">
                  <a16:creationId xmlns:a16="http://schemas.microsoft.com/office/drawing/2014/main" id="{3FD0D31A-DBA4-F683-494B-27EF51ED39E5}"/>
                </a:ext>
              </a:extLst>
            </p:cNvPr>
            <p:cNvSpPr txBox="1"/>
            <p:nvPr/>
          </p:nvSpPr>
          <p:spPr>
            <a:xfrm>
              <a:off x="2581791" y="5147100"/>
              <a:ext cx="40576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2800" b="1" dirty="0" err="1"/>
                <a:t>Arduino</a:t>
              </a:r>
              <a:r>
                <a:rPr lang="pl-PL" sz="2800" b="1" dirty="0"/>
                <a:t> Uno</a:t>
              </a:r>
            </a:p>
          </p:txBody>
        </p:sp>
        <p:sp>
          <p:nvSpPr>
            <p:cNvPr id="7" name="Owal 6">
              <a:extLst>
                <a:ext uri="{FF2B5EF4-FFF2-40B4-BE49-F238E27FC236}">
                  <a16:creationId xmlns:a16="http://schemas.microsoft.com/office/drawing/2014/main" id="{C5D384B0-F1B5-50D8-A217-D9DD97610556}"/>
                </a:ext>
              </a:extLst>
            </p:cNvPr>
            <p:cNvSpPr/>
            <p:nvPr/>
          </p:nvSpPr>
          <p:spPr>
            <a:xfrm>
              <a:off x="3700846" y="4575153"/>
              <a:ext cx="127000" cy="1354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" name="Owal 7">
              <a:extLst>
                <a:ext uri="{FF2B5EF4-FFF2-40B4-BE49-F238E27FC236}">
                  <a16:creationId xmlns:a16="http://schemas.microsoft.com/office/drawing/2014/main" id="{78A5782F-58D1-4CA1-CB7E-3C9246272E3E}"/>
                </a:ext>
              </a:extLst>
            </p:cNvPr>
            <p:cNvSpPr/>
            <p:nvPr/>
          </p:nvSpPr>
          <p:spPr>
            <a:xfrm>
              <a:off x="4242881" y="4573693"/>
              <a:ext cx="127000" cy="1354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9" name="Owal 8">
              <a:extLst>
                <a:ext uri="{FF2B5EF4-FFF2-40B4-BE49-F238E27FC236}">
                  <a16:creationId xmlns:a16="http://schemas.microsoft.com/office/drawing/2014/main" id="{7C61B6AD-1D78-2A2F-3058-5A0667767156}"/>
                </a:ext>
              </a:extLst>
            </p:cNvPr>
            <p:cNvSpPr/>
            <p:nvPr/>
          </p:nvSpPr>
          <p:spPr>
            <a:xfrm>
              <a:off x="5375297" y="4553102"/>
              <a:ext cx="127000" cy="1354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0" name="pole tekstowe 9">
              <a:extLst>
                <a:ext uri="{FF2B5EF4-FFF2-40B4-BE49-F238E27FC236}">
                  <a16:creationId xmlns:a16="http://schemas.microsoft.com/office/drawing/2014/main" id="{D54E3068-4579-C2C4-D398-5E884100370E}"/>
                </a:ext>
              </a:extLst>
            </p:cNvPr>
            <p:cNvSpPr txBox="1"/>
            <p:nvPr/>
          </p:nvSpPr>
          <p:spPr>
            <a:xfrm>
              <a:off x="3499498" y="4655412"/>
              <a:ext cx="650081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b="1" dirty="0"/>
                <a:t>5V</a:t>
              </a:r>
            </a:p>
          </p:txBody>
        </p:sp>
        <p:sp>
          <p:nvSpPr>
            <p:cNvPr id="11" name="pole tekstowe 10">
              <a:extLst>
                <a:ext uri="{FF2B5EF4-FFF2-40B4-BE49-F238E27FC236}">
                  <a16:creationId xmlns:a16="http://schemas.microsoft.com/office/drawing/2014/main" id="{8742CAF7-631E-32CB-1704-C3C4966512A9}"/>
                </a:ext>
              </a:extLst>
            </p:cNvPr>
            <p:cNvSpPr txBox="1"/>
            <p:nvPr/>
          </p:nvSpPr>
          <p:spPr>
            <a:xfrm>
              <a:off x="5154995" y="4620835"/>
              <a:ext cx="7191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b="1" dirty="0"/>
                <a:t>GND</a:t>
              </a:r>
            </a:p>
          </p:txBody>
        </p:sp>
        <p:sp>
          <p:nvSpPr>
            <p:cNvPr id="12" name="pole tekstowe 11">
              <a:extLst>
                <a:ext uri="{FF2B5EF4-FFF2-40B4-BE49-F238E27FC236}">
                  <a16:creationId xmlns:a16="http://schemas.microsoft.com/office/drawing/2014/main" id="{C2920B19-B73F-334F-4BC9-D1BD75AD016C}"/>
                </a:ext>
              </a:extLst>
            </p:cNvPr>
            <p:cNvSpPr txBox="1"/>
            <p:nvPr/>
          </p:nvSpPr>
          <p:spPr>
            <a:xfrm>
              <a:off x="4104298" y="4639008"/>
              <a:ext cx="448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b="1" dirty="0">
                  <a:solidFill>
                    <a:srgbClr val="FF0000"/>
                  </a:solidFill>
                </a:rPr>
                <a:t>12</a:t>
              </a:r>
            </a:p>
          </p:txBody>
        </p:sp>
        <p:sp>
          <p:nvSpPr>
            <p:cNvPr id="13" name="pole tekstowe 12">
              <a:extLst>
                <a:ext uri="{FF2B5EF4-FFF2-40B4-BE49-F238E27FC236}">
                  <a16:creationId xmlns:a16="http://schemas.microsoft.com/office/drawing/2014/main" id="{21F95FFE-434F-8675-2565-1207FDF36C7C}"/>
                </a:ext>
              </a:extLst>
            </p:cNvPr>
            <p:cNvSpPr txBox="1"/>
            <p:nvPr/>
          </p:nvSpPr>
          <p:spPr>
            <a:xfrm>
              <a:off x="4761787" y="4658749"/>
              <a:ext cx="448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b="1" dirty="0">
                  <a:solidFill>
                    <a:srgbClr val="FF0000"/>
                  </a:solidFill>
                </a:rPr>
                <a:t>11</a:t>
              </a:r>
            </a:p>
          </p:txBody>
        </p:sp>
        <p:sp>
          <p:nvSpPr>
            <p:cNvPr id="14" name="pole tekstowe 13">
              <a:extLst>
                <a:ext uri="{FF2B5EF4-FFF2-40B4-BE49-F238E27FC236}">
                  <a16:creationId xmlns:a16="http://schemas.microsoft.com/office/drawing/2014/main" id="{7404D006-F788-7B7A-D5CC-ECD996D84E12}"/>
                </a:ext>
              </a:extLst>
            </p:cNvPr>
            <p:cNvSpPr txBox="1"/>
            <p:nvPr/>
          </p:nvSpPr>
          <p:spPr>
            <a:xfrm>
              <a:off x="3973005" y="4913972"/>
              <a:ext cx="14022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>
                  <a:solidFill>
                    <a:srgbClr val="FF0000"/>
                  </a:solidFill>
                </a:rPr>
                <a:t>Piny cyfrowe</a:t>
              </a:r>
            </a:p>
          </p:txBody>
        </p:sp>
        <p:sp>
          <p:nvSpPr>
            <p:cNvPr id="15" name="Prostokąt 14">
              <a:extLst>
                <a:ext uri="{FF2B5EF4-FFF2-40B4-BE49-F238E27FC236}">
                  <a16:creationId xmlns:a16="http://schemas.microsoft.com/office/drawing/2014/main" id="{EBFB1E61-8C74-C4A1-2582-1F22AAF61C60}"/>
                </a:ext>
              </a:extLst>
            </p:cNvPr>
            <p:cNvSpPr/>
            <p:nvPr/>
          </p:nvSpPr>
          <p:spPr>
            <a:xfrm>
              <a:off x="2298183" y="2046713"/>
              <a:ext cx="4547633" cy="46702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16" name="Łącznik prosty 15">
              <a:extLst>
                <a:ext uri="{FF2B5EF4-FFF2-40B4-BE49-F238E27FC236}">
                  <a16:creationId xmlns:a16="http://schemas.microsoft.com/office/drawing/2014/main" id="{21884145-5BF0-FC82-26C5-21D3516505BA}"/>
                </a:ext>
              </a:extLst>
            </p:cNvPr>
            <p:cNvCxnSpPr>
              <a:cxnSpLocks/>
              <a:endCxn id="7" idx="6"/>
            </p:cNvCxnSpPr>
            <p:nvPr/>
          </p:nvCxnSpPr>
          <p:spPr>
            <a:xfrm flipH="1">
              <a:off x="3827846" y="4377181"/>
              <a:ext cx="441796" cy="265705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16">
              <a:extLst>
                <a:ext uri="{FF2B5EF4-FFF2-40B4-BE49-F238E27FC236}">
                  <a16:creationId xmlns:a16="http://schemas.microsoft.com/office/drawing/2014/main" id="{1DB1519B-E85B-7F77-0EE8-581FE040F53A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>
              <a:off x="4909396" y="4373975"/>
              <a:ext cx="465901" cy="24686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Łącznik prosty 17">
              <a:extLst>
                <a:ext uri="{FF2B5EF4-FFF2-40B4-BE49-F238E27FC236}">
                  <a16:creationId xmlns:a16="http://schemas.microsoft.com/office/drawing/2014/main" id="{7FC2936D-66F6-553F-4FED-320D91CF73FC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 flipH="1">
              <a:off x="4306381" y="4373975"/>
              <a:ext cx="179670" cy="199718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Łącznik prosty 18">
              <a:extLst>
                <a:ext uri="{FF2B5EF4-FFF2-40B4-BE49-F238E27FC236}">
                  <a16:creationId xmlns:a16="http://schemas.microsoft.com/office/drawing/2014/main" id="{5E118260-7D88-66EF-DB42-C0B62567164C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>
              <a:off x="4721550" y="4380725"/>
              <a:ext cx="264604" cy="278024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wal 19">
              <a:extLst>
                <a:ext uri="{FF2B5EF4-FFF2-40B4-BE49-F238E27FC236}">
                  <a16:creationId xmlns:a16="http://schemas.microsoft.com/office/drawing/2014/main" id="{9AE436E8-71F6-8FE8-D71A-1F26E1F08A09}"/>
                </a:ext>
              </a:extLst>
            </p:cNvPr>
            <p:cNvSpPr/>
            <p:nvPr/>
          </p:nvSpPr>
          <p:spPr>
            <a:xfrm>
              <a:off x="4892867" y="4580481"/>
              <a:ext cx="127000" cy="1354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1" name="Nawias klamrowy otwierający 20">
              <a:extLst>
                <a:ext uri="{FF2B5EF4-FFF2-40B4-BE49-F238E27FC236}">
                  <a16:creationId xmlns:a16="http://schemas.microsoft.com/office/drawing/2014/main" id="{A714F690-0A32-8FFA-E054-D080BFD49B2B}"/>
                </a:ext>
              </a:extLst>
            </p:cNvPr>
            <p:cNvSpPr/>
            <p:nvPr/>
          </p:nvSpPr>
          <p:spPr>
            <a:xfrm rot="5400000">
              <a:off x="4551158" y="4332627"/>
              <a:ext cx="165344" cy="1268395"/>
            </a:xfrm>
            <a:prstGeom prst="leftBrac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23" name="Obraz 22">
              <a:extLst>
                <a:ext uri="{FF2B5EF4-FFF2-40B4-BE49-F238E27FC236}">
                  <a16:creationId xmlns:a16="http://schemas.microsoft.com/office/drawing/2014/main" id="{B999CBF6-028D-403C-23AE-F57532685C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634609">
              <a:off x="5853266" y="3691945"/>
              <a:ext cx="561975" cy="762000"/>
            </a:xfrm>
            <a:prstGeom prst="rect">
              <a:avLst/>
            </a:prstGeom>
          </p:spPr>
        </p:pic>
        <p:cxnSp>
          <p:nvCxnSpPr>
            <p:cNvPr id="28" name="Łącznik prosty 27">
              <a:extLst>
                <a:ext uri="{FF2B5EF4-FFF2-40B4-BE49-F238E27FC236}">
                  <a16:creationId xmlns:a16="http://schemas.microsoft.com/office/drawing/2014/main" id="{0F51BF4B-941F-2982-7108-52D690331B49}"/>
                </a:ext>
              </a:extLst>
            </p:cNvPr>
            <p:cNvCxnSpPr>
              <a:cxnSpLocks/>
            </p:cNvCxnSpPr>
            <p:nvPr/>
          </p:nvCxnSpPr>
          <p:spPr>
            <a:xfrm>
              <a:off x="5432925" y="4148154"/>
              <a:ext cx="11743" cy="4247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Łącznik prosty 32">
              <a:extLst>
                <a:ext uri="{FF2B5EF4-FFF2-40B4-BE49-F238E27FC236}">
                  <a16:creationId xmlns:a16="http://schemas.microsoft.com/office/drawing/2014/main" id="{0D6F1556-03F1-A54B-6D5B-5C4A5A5DA0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7648" y="4119787"/>
              <a:ext cx="0" cy="5356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wal 37">
              <a:extLst>
                <a:ext uri="{FF2B5EF4-FFF2-40B4-BE49-F238E27FC236}">
                  <a16:creationId xmlns:a16="http://schemas.microsoft.com/office/drawing/2014/main" id="{35BE0EAD-E3B4-08AE-95D4-E7C9E6C52E2B}"/>
                </a:ext>
              </a:extLst>
            </p:cNvPr>
            <p:cNvSpPr/>
            <p:nvPr/>
          </p:nvSpPr>
          <p:spPr>
            <a:xfrm>
              <a:off x="6306239" y="4580357"/>
              <a:ext cx="127000" cy="1354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9" name="pole tekstowe 38">
              <a:extLst>
                <a:ext uri="{FF2B5EF4-FFF2-40B4-BE49-F238E27FC236}">
                  <a16:creationId xmlns:a16="http://schemas.microsoft.com/office/drawing/2014/main" id="{0084A88E-8FC4-BEAB-C83D-EFBEF71E2C3F}"/>
                </a:ext>
              </a:extLst>
            </p:cNvPr>
            <p:cNvSpPr txBox="1"/>
            <p:nvPr/>
          </p:nvSpPr>
          <p:spPr>
            <a:xfrm>
              <a:off x="6231642" y="4648090"/>
              <a:ext cx="448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b="1" dirty="0"/>
                <a:t>7</a:t>
              </a:r>
            </a:p>
          </p:txBody>
        </p:sp>
        <p:pic>
          <p:nvPicPr>
            <p:cNvPr id="24" name="Obraz 23">
              <a:extLst>
                <a:ext uri="{FF2B5EF4-FFF2-40B4-BE49-F238E27FC236}">
                  <a16:creationId xmlns:a16="http://schemas.microsoft.com/office/drawing/2014/main" id="{29484ED4-5D4C-1FA5-7C87-B637B7F2C6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28695" y="4076248"/>
              <a:ext cx="514350" cy="438150"/>
            </a:xfrm>
            <a:prstGeom prst="rect">
              <a:avLst/>
            </a:prstGeom>
          </p:spPr>
        </p:pic>
        <p:sp>
          <p:nvSpPr>
            <p:cNvPr id="26" name="pole tekstowe 25">
              <a:extLst>
                <a:ext uri="{FF2B5EF4-FFF2-40B4-BE49-F238E27FC236}">
                  <a16:creationId xmlns:a16="http://schemas.microsoft.com/office/drawing/2014/main" id="{F69EDC63-ACFD-C9E1-E745-FF8F1D60FCA1}"/>
                </a:ext>
              </a:extLst>
            </p:cNvPr>
            <p:cNvSpPr txBox="1"/>
            <p:nvPr/>
          </p:nvSpPr>
          <p:spPr>
            <a:xfrm>
              <a:off x="5366836" y="3817343"/>
              <a:ext cx="6957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600" dirty="0"/>
                <a:t>330</a:t>
              </a:r>
              <a:r>
                <a:rPr lang="el-GR" sz="1600" dirty="0"/>
                <a:t>Ω</a:t>
              </a:r>
              <a:endParaRPr lang="pl-PL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15171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477F4E0A-BE35-94D4-395C-A57AEC04F172}"/>
              </a:ext>
            </a:extLst>
          </p:cNvPr>
          <p:cNvSpPr txBox="1"/>
          <p:nvPr/>
        </p:nvSpPr>
        <p:spPr>
          <a:xfrm>
            <a:off x="0" y="0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/>
              <a:t>Cyfrowy czujnik ruchu PIR HC-SR501</a:t>
            </a:r>
          </a:p>
          <a:p>
            <a:pPr algn="ctr"/>
            <a:r>
              <a:rPr lang="pl-PL" b="1" dirty="0"/>
              <a:t>PIR</a:t>
            </a:r>
            <a:r>
              <a:rPr lang="pl-PL" dirty="0"/>
              <a:t> (ang. </a:t>
            </a:r>
            <a:r>
              <a:rPr lang="pl-PL" i="1" dirty="0" err="1"/>
              <a:t>Passive</a:t>
            </a:r>
            <a:r>
              <a:rPr lang="pl-PL" i="1" dirty="0"/>
              <a:t> </a:t>
            </a:r>
            <a:r>
              <a:rPr lang="pl-PL" i="1" dirty="0" err="1"/>
              <a:t>Infra</a:t>
            </a:r>
            <a:r>
              <a:rPr lang="pl-PL" i="1" dirty="0"/>
              <a:t> Red</a:t>
            </a:r>
            <a:r>
              <a:rPr lang="pl-PL" dirty="0"/>
              <a:t> - pasywny czujnik podczerwieni)</a:t>
            </a:r>
            <a:endParaRPr lang="pl-PL" b="1" dirty="0"/>
          </a:p>
          <a:p>
            <a:pPr algn="ctr"/>
            <a:endParaRPr lang="pl-PL" sz="2400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24820A27-4666-0FD9-F12B-C61E64A93AD1}"/>
              </a:ext>
            </a:extLst>
          </p:cNvPr>
          <p:cNvSpPr txBox="1"/>
          <p:nvPr/>
        </p:nvSpPr>
        <p:spPr>
          <a:xfrm>
            <a:off x="477157" y="3862747"/>
            <a:ext cx="818968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l-PL" dirty="0"/>
              <a:t>Czujnik typu PIR pozwala na wykrywanie ruchu. 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/>
              <a:t>Wykorzystywany jest do detekcji obiektów w pomieszczeniach w systemach alarmowych i oświetleniowych. Do detekcji czujnik używa podczerwieni czyli ciepła promieniowanego przez przedmioty. 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/>
              <a:t>Sensor zasilany jest napięciem od 3,3  do 5 V. 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/>
              <a:t>Po podłączeniu należy poczekać 1-2 sekundy aż czujnik zrobi „zdjęcie migawkowe” pomieszczenia. 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/>
              <a:t>Jeżeli po tym czasie coś się poruszy w zasięgu czujnika, pin "alarm" będzie niski. </a:t>
            </a:r>
          </a:p>
          <a:p>
            <a:r>
              <a:rPr lang="pl-PL" dirty="0"/>
              <a:t> 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E15AF5F-E294-538E-ED24-06FF14481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5909" y="939876"/>
            <a:ext cx="3744883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pl-P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Rodzaj czujnika: cyfrowy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Napięcie zasilania: od 3 V do 5 V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Natężenie prądu: 50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uA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Temperatura pracy: od 0 ℃ do 70 ℃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Poziom wyjścia (wysoki): 4 V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Poziom wyjścia (niski): 0,4 V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Kąt wykrywania: 110 °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Odległość wykrywania: do 7 m 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332B1B17-1983-898E-C60D-A05867CEA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549" y="830997"/>
            <a:ext cx="2863011" cy="243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324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74E30739-4686-5F90-8A10-B7A90977E95B}"/>
              </a:ext>
            </a:extLst>
          </p:cNvPr>
          <p:cNvSpPr txBox="1"/>
          <p:nvPr/>
        </p:nvSpPr>
        <p:spPr>
          <a:xfrm>
            <a:off x="506994" y="1169106"/>
            <a:ext cx="8374456" cy="4116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l-PL" sz="1600" b="1" dirty="0"/>
              <a:t>Wykrywa nie tyle ruch,</a:t>
            </a:r>
            <a:r>
              <a:rPr lang="pl-PL" sz="1600" dirty="0"/>
              <a:t> co zmiany ciepła. Z tego powodu oprócz wykrycia ruchu człowieka, może zareagować na zwierzęta, a także grzejniki czy inne mocno nagrzewające się urządzenia.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pl-PL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l-PL" sz="1600" b="1" dirty="0"/>
              <a:t>Nie emituje żadnej wiązki,</a:t>
            </a:r>
            <a:r>
              <a:rPr lang="pl-PL" sz="1600" dirty="0"/>
              <a:t> zatem swoim działaniem nie przenika przez ściany lub drzwi. Jest to zaleta, gdy chcemy żeby czujka działała w obrębie danego pomieszczenia.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pl-PL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l-PL" sz="1600" b="1" dirty="0"/>
              <a:t>Jeśli przedmiot (ciepły) przestaje się poruszać</a:t>
            </a:r>
            <a:r>
              <a:rPr lang="pl-PL" sz="1600" dirty="0"/>
              <a:t> nawet będąc w polu działania czujnika, to  czujnik uzna, że nie ma ruchu przedmiotu.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pl-PL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l-PL" sz="1600" b="1" dirty="0"/>
              <a:t>Temperatura pracy czujnika -30  do 55st.C.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pl-PL" sz="1600" b="1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E3F251A2-110F-11BA-C3EC-25D74C75D721}"/>
              </a:ext>
            </a:extLst>
          </p:cNvPr>
          <p:cNvSpPr txBox="1"/>
          <p:nvPr/>
        </p:nvSpPr>
        <p:spPr>
          <a:xfrm>
            <a:off x="0" y="0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/>
              <a:t>Cyfrowy czujnik ruchu PIR HC-SR501</a:t>
            </a:r>
          </a:p>
          <a:p>
            <a:pPr algn="ctr"/>
            <a:r>
              <a:rPr lang="pl-PL" b="1" dirty="0"/>
              <a:t>PIR</a:t>
            </a:r>
            <a:r>
              <a:rPr lang="pl-PL" dirty="0"/>
              <a:t> (ang. </a:t>
            </a:r>
            <a:r>
              <a:rPr lang="pl-PL" i="1" dirty="0" err="1"/>
              <a:t>Passive</a:t>
            </a:r>
            <a:r>
              <a:rPr lang="pl-PL" i="1" dirty="0"/>
              <a:t> </a:t>
            </a:r>
            <a:r>
              <a:rPr lang="pl-PL" i="1" dirty="0" err="1"/>
              <a:t>Infra</a:t>
            </a:r>
            <a:r>
              <a:rPr lang="pl-PL" i="1" dirty="0"/>
              <a:t> Red</a:t>
            </a:r>
            <a:r>
              <a:rPr lang="pl-PL" dirty="0"/>
              <a:t> - pasywny czujnik podczerwieni)</a:t>
            </a:r>
            <a:endParaRPr lang="pl-PL" b="1" dirty="0"/>
          </a:p>
          <a:p>
            <a:pPr algn="ctr"/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971569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E9672A0A-722B-A123-A39D-A0EB795AF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673" y="965093"/>
            <a:ext cx="3555042" cy="29418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789A2550-F1C9-7D2E-807E-BA8889F6ED77}"/>
              </a:ext>
            </a:extLst>
          </p:cNvPr>
          <p:cNvSpPr txBox="1"/>
          <p:nvPr/>
        </p:nvSpPr>
        <p:spPr>
          <a:xfrm>
            <a:off x="330452" y="3906911"/>
            <a:ext cx="848309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l-PL" b="1" dirty="0">
                <a:effectLst/>
              </a:rPr>
              <a:t>Potencjometrom  można regulować:</a:t>
            </a:r>
            <a:endParaRPr lang="pl-PL" dirty="0">
              <a:effectLst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l-PL" b="1" dirty="0">
                <a:effectLst/>
              </a:rPr>
              <a:t>T1</a:t>
            </a:r>
            <a:r>
              <a:rPr lang="pl-PL" dirty="0">
                <a:effectLst/>
              </a:rPr>
              <a:t> - czas trwania stanu wysokiego po wykryciu obiektu 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l-PL" b="1" dirty="0">
                <a:effectLst/>
              </a:rPr>
              <a:t>T2</a:t>
            </a:r>
            <a:r>
              <a:rPr lang="pl-PL" dirty="0">
                <a:effectLst/>
              </a:rPr>
              <a:t> - czułość czujnika (dystans, w którym wykrywa ruch obiektu)</a:t>
            </a:r>
          </a:p>
          <a:p>
            <a:pPr algn="just"/>
            <a:r>
              <a:rPr lang="pl-PL" b="1" dirty="0">
                <a:effectLst/>
              </a:rPr>
              <a:t>Za pomocą zworki wybierany jest tryb pracy z pośród dwóch dostępnych:</a:t>
            </a:r>
            <a:endParaRPr lang="pl-PL" dirty="0">
              <a:effectLst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l-PL" b="1" dirty="0" err="1">
                <a:effectLst/>
              </a:rPr>
              <a:t>retriggering</a:t>
            </a:r>
            <a:r>
              <a:rPr lang="pl-PL" dirty="0">
                <a:effectLst/>
              </a:rPr>
              <a:t> (zworka w pozycji H) - wyjście osiąga stan wysoki po wykryciu obiektu i jest on utrzymywany przez cały czas wykrywania trwającego ruchu, czujnik domyślnie znajduje się w tym trybie (bez zworki)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l-PL" b="1" dirty="0">
                <a:effectLst/>
              </a:rPr>
              <a:t>non-</a:t>
            </a:r>
            <a:r>
              <a:rPr lang="pl-PL" b="1" dirty="0" err="1">
                <a:effectLst/>
              </a:rPr>
              <a:t>retriggering</a:t>
            </a:r>
            <a:r>
              <a:rPr lang="pl-PL" dirty="0">
                <a:effectLst/>
              </a:rPr>
              <a:t> (zworka w pozycji L) - wyjście osiąga stan wysoki tylko raz po wykryciu obiektu, następnie przechodzi w stan niski niezależnie od tego, czy ruch dalej występuje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9AF7EBED-DA5F-AF4B-27FB-C19D2554CC44}"/>
              </a:ext>
            </a:extLst>
          </p:cNvPr>
          <p:cNvSpPr txBox="1"/>
          <p:nvPr/>
        </p:nvSpPr>
        <p:spPr>
          <a:xfrm>
            <a:off x="0" y="0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/>
              <a:t>Cyfrowy czujnik ruchu PIR HC-SR501</a:t>
            </a:r>
          </a:p>
          <a:p>
            <a:pPr algn="ctr"/>
            <a:r>
              <a:rPr lang="pl-PL" b="1" dirty="0"/>
              <a:t>PIR</a:t>
            </a:r>
            <a:r>
              <a:rPr lang="pl-PL" dirty="0"/>
              <a:t> (ang. </a:t>
            </a:r>
            <a:r>
              <a:rPr lang="pl-PL" i="1" dirty="0" err="1"/>
              <a:t>Passive</a:t>
            </a:r>
            <a:r>
              <a:rPr lang="pl-PL" i="1" dirty="0"/>
              <a:t> </a:t>
            </a:r>
            <a:r>
              <a:rPr lang="pl-PL" i="1" dirty="0" err="1"/>
              <a:t>Infra</a:t>
            </a:r>
            <a:r>
              <a:rPr lang="pl-PL" i="1" dirty="0"/>
              <a:t> Red</a:t>
            </a:r>
            <a:r>
              <a:rPr lang="pl-PL" dirty="0"/>
              <a:t> - pasywny czujnik podczerwieni)</a:t>
            </a:r>
            <a:endParaRPr lang="pl-PL" b="1" dirty="0"/>
          </a:p>
          <a:p>
            <a:pPr algn="ctr"/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2273006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116179A8-9D1D-75DB-E260-A22F20B28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888" y="1627172"/>
            <a:ext cx="3409950" cy="11049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28F03D40-C524-6BA6-5138-B084B66D8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753" y="1349148"/>
            <a:ext cx="4046050" cy="41597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D4E95F93-4208-8EDB-2E76-B2544FC5A9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3888" y="3136239"/>
            <a:ext cx="3555042" cy="29418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F2EAD1C6-913D-05A6-CC7C-1C1A3F724943}"/>
              </a:ext>
            </a:extLst>
          </p:cNvPr>
          <p:cNvSpPr txBox="1"/>
          <p:nvPr/>
        </p:nvSpPr>
        <p:spPr>
          <a:xfrm>
            <a:off x="0" y="0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/>
              <a:t>Cyfrowy czujnik ruchu PIR HC-SR501</a:t>
            </a:r>
          </a:p>
          <a:p>
            <a:pPr algn="ctr"/>
            <a:r>
              <a:rPr lang="pl-PL" b="1" dirty="0"/>
              <a:t>PIR</a:t>
            </a:r>
            <a:r>
              <a:rPr lang="pl-PL" dirty="0"/>
              <a:t> (ang. </a:t>
            </a:r>
            <a:r>
              <a:rPr lang="pl-PL" i="1" dirty="0" err="1"/>
              <a:t>Passive</a:t>
            </a:r>
            <a:r>
              <a:rPr lang="pl-PL" i="1" dirty="0"/>
              <a:t> </a:t>
            </a:r>
            <a:r>
              <a:rPr lang="pl-PL" i="1" dirty="0" err="1"/>
              <a:t>Infra</a:t>
            </a:r>
            <a:r>
              <a:rPr lang="pl-PL" i="1" dirty="0"/>
              <a:t> Red</a:t>
            </a:r>
            <a:r>
              <a:rPr lang="pl-PL" dirty="0"/>
              <a:t> - pasywny czujnik podczerwieni)</a:t>
            </a:r>
            <a:endParaRPr lang="pl-PL" b="1" dirty="0"/>
          </a:p>
          <a:p>
            <a:pPr algn="ctr"/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77426320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299</TotalTime>
  <Words>559</Words>
  <Application>Microsoft Office PowerPoint</Application>
  <PresentationFormat>Pokaz na ekranie (4:3)</PresentationFormat>
  <Paragraphs>76</Paragraphs>
  <Slides>11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Motyw pakietu Office</vt:lpstr>
      <vt:lpstr>Laboratorium zastosowań elektroniki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Laboratorium zastosowań elektroniki</dc:title>
  <dc:creator>Wojciech Skurzak</dc:creator>
  <cp:lastModifiedBy>Joanna Skurzak</cp:lastModifiedBy>
  <cp:revision>16</cp:revision>
  <dcterms:created xsi:type="dcterms:W3CDTF">2022-12-12T11:04:16Z</dcterms:created>
  <dcterms:modified xsi:type="dcterms:W3CDTF">2024-05-22T01:27:41Z</dcterms:modified>
</cp:coreProperties>
</file>