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403" r:id="rId3"/>
    <p:sldId id="417" r:id="rId4"/>
    <p:sldId id="421" r:id="rId5"/>
    <p:sldId id="418" r:id="rId6"/>
    <p:sldId id="419" r:id="rId7"/>
    <p:sldId id="420" r:id="rId8"/>
    <p:sldId id="422" r:id="rId9"/>
    <p:sldId id="426" r:id="rId10"/>
    <p:sldId id="427" r:id="rId11"/>
    <p:sldId id="423" r:id="rId12"/>
    <p:sldId id="425" r:id="rId13"/>
    <p:sldId id="3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12.04.2024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bot.pl/blog/kurs-elektroniki-tranzystory-bipolarne-w-praktyce-id431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06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/>
              <a:t>Warszawa 09-12.04.2024r</a:t>
            </a:r>
            <a:r>
              <a:rPr lang="pl-PL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D58E3ED5-5DFD-2BFA-C561-DC6FFE195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39982"/>
              </p:ext>
            </p:extLst>
          </p:nvPr>
        </p:nvGraphicFramePr>
        <p:xfrm>
          <a:off x="1683945" y="2422644"/>
          <a:ext cx="5936055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09">
                  <a:extLst>
                    <a:ext uri="{9D8B030D-6E8A-4147-A177-3AD203B41FA5}">
                      <a16:colId xmlns:a16="http://schemas.microsoft.com/office/drawing/2014/main" val="3632707771"/>
                    </a:ext>
                  </a:extLst>
                </a:gridCol>
                <a:gridCol w="1468846">
                  <a:extLst>
                    <a:ext uri="{9D8B030D-6E8A-4147-A177-3AD203B41FA5}">
                      <a16:colId xmlns:a16="http://schemas.microsoft.com/office/drawing/2014/main" val="1280810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191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Wielkość mierzona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Zmierzona wartość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96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Prąd kolektora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pl-PL" sz="11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l-PL" sz="16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7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Prąd bazy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pl-PL" sz="11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l-PL" sz="16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82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Napięcie baza-emiter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l-PL" sz="1100" dirty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5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Napięcie kolektor-emiter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l-PL" sz="1100" dirty="0">
                          <a:solidFill>
                            <a:schemeClr val="tx1"/>
                          </a:solidFill>
                        </a:rPr>
                        <a:t>CE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92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Wzmocnienie prądowe </a:t>
                      </a:r>
                    </a:p>
                    <a:p>
                      <a:r>
                        <a:rPr lang="pl-PL" sz="1600" i="1" dirty="0">
                          <a:effectLst/>
                        </a:rPr>
                        <a:t>β = I</a:t>
                      </a:r>
                      <a:r>
                        <a:rPr lang="pl-PL" sz="1600" i="1" baseline="-25000" dirty="0">
                          <a:effectLst/>
                        </a:rPr>
                        <a:t>C</a:t>
                      </a:r>
                      <a:r>
                        <a:rPr lang="pl-PL" sz="1600" i="1" dirty="0">
                          <a:effectLst/>
                        </a:rPr>
                        <a:t> / I</a:t>
                      </a:r>
                      <a:r>
                        <a:rPr lang="pl-PL" sz="1600" i="1" baseline="-25000" dirty="0">
                          <a:effectLst/>
                        </a:rPr>
                        <a:t>B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i="1" dirty="0">
                          <a:effectLst/>
                        </a:rPr>
                        <a:t>β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86858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F82AC33D-F648-379F-72C3-4B987B733741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2 - Układ testowania tranzystora NPN cd.</a:t>
            </a:r>
          </a:p>
        </p:txBody>
      </p:sp>
    </p:spTree>
    <p:extLst>
      <p:ext uri="{BB962C8B-B14F-4D97-AF65-F5344CB8AC3E}">
        <p14:creationId xmlns:p14="http://schemas.microsoft.com/office/powerpoint/2010/main" val="124431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17A3CA9-EC5E-48B2-90D6-278CD50FDB4B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 – Tranzystor NPN jako przełącznik</a:t>
            </a:r>
          </a:p>
          <a:p>
            <a:pPr algn="ctr"/>
            <a:r>
              <a:rPr lang="pl-PL" sz="3200" b="1" dirty="0"/>
              <a:t>symulator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132B7CD-8D25-4D2A-B7A9-7F4F6403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7" y="1918858"/>
            <a:ext cx="2981124" cy="3438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317A1C9-1DA8-1610-8147-262516A0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235" y="1584562"/>
            <a:ext cx="5770224" cy="4185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2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1B3325F-A29C-45E9-A0F8-3A71E9407A07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4 – Multiwibrator astabilny</a:t>
            </a:r>
          </a:p>
          <a:p>
            <a:pPr algn="ctr"/>
            <a:r>
              <a:rPr lang="pl-PL" sz="2400" b="1" dirty="0"/>
              <a:t>Symulator 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2A7AD38-E8E7-4410-81B6-F7C85E65C7C4}"/>
              </a:ext>
            </a:extLst>
          </p:cNvPr>
          <p:cNvGrpSpPr/>
          <p:nvPr/>
        </p:nvGrpSpPr>
        <p:grpSpPr>
          <a:xfrm>
            <a:off x="2443162" y="871129"/>
            <a:ext cx="4257675" cy="2990850"/>
            <a:chOff x="2443162" y="871129"/>
            <a:chExt cx="4257675" cy="2990850"/>
          </a:xfrm>
        </p:grpSpPr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334E9E81-3CFD-448F-8575-A7AA87C09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3162" y="871129"/>
              <a:ext cx="4257675" cy="2990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rójkąt równoramienny 5">
              <a:extLst>
                <a:ext uri="{FF2B5EF4-FFF2-40B4-BE49-F238E27FC236}">
                  <a16:creationId xmlns:a16="http://schemas.microsoft.com/office/drawing/2014/main" id="{634FA2DE-6162-4EEC-8CB4-6FDBB41A0A25}"/>
                </a:ext>
              </a:extLst>
            </p:cNvPr>
            <p:cNvSpPr/>
            <p:nvPr/>
          </p:nvSpPr>
          <p:spPr>
            <a:xfrm rot="10800000">
              <a:off x="3526972" y="1201784"/>
              <a:ext cx="313508" cy="209005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080142D-2E77-4FF7-A38D-875EAC9BA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20530"/>
              </p:ext>
            </p:extLst>
          </p:nvPr>
        </p:nvGraphicFramePr>
        <p:xfrm>
          <a:off x="1754776" y="4148333"/>
          <a:ext cx="56344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54">
                  <a:extLst>
                    <a:ext uri="{9D8B030D-6E8A-4147-A177-3AD203B41FA5}">
                      <a16:colId xmlns:a16="http://schemas.microsoft.com/office/drawing/2014/main" val="256659246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80717534"/>
                    </a:ext>
                  </a:extLst>
                </a:gridCol>
                <a:gridCol w="2386149">
                  <a:extLst>
                    <a:ext uri="{9D8B030D-6E8A-4147-A177-3AD203B41FA5}">
                      <a16:colId xmlns:a16="http://schemas.microsoft.com/office/drawing/2014/main" val="1110360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Kondensator C1,C2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Rezystor R2,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Wnioski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1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10k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220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10k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10k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1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220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20k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34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220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5k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65815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4C78BD60-5F73-8C37-0941-A6F0586D16ED}"/>
              </a:ext>
            </a:extLst>
          </p:cNvPr>
          <p:cNvSpPr txBox="1"/>
          <p:nvPr/>
        </p:nvSpPr>
        <p:spPr>
          <a:xfrm>
            <a:off x="5613614" y="6488668"/>
            <a:ext cx="3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Opracowano na podstawie </a:t>
            </a:r>
            <a:r>
              <a:rPr lang="pl-PL" dirty="0" err="1"/>
              <a:t>Forbot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572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593365B-BB3B-494D-A51C-4B4C3C6AD6FC}"/>
              </a:ext>
            </a:extLst>
          </p:cNvPr>
          <p:cNvSpPr txBox="1"/>
          <p:nvPr/>
        </p:nvSpPr>
        <p:spPr>
          <a:xfrm>
            <a:off x="2677885" y="2429691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Tranzystory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2373159-AB16-4705-899E-5F8D5C5AF467}"/>
              </a:ext>
            </a:extLst>
          </p:cNvPr>
          <p:cNvSpPr txBox="1"/>
          <p:nvPr/>
        </p:nvSpPr>
        <p:spPr>
          <a:xfrm>
            <a:off x="478971" y="5286103"/>
            <a:ext cx="341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 przykładach wykorzystano materiały z: </a:t>
            </a:r>
          </a:p>
          <a:p>
            <a:r>
              <a:rPr lang="pl-PL" sz="1400" dirty="0">
                <a:hlinkClick r:id="rId2"/>
              </a:rPr>
              <a:t>https://forbot.pl/blog/kurs-elektroniki-tranzystory-bipolarne-w-praktyce-id4315</a:t>
            </a:r>
            <a:endParaRPr lang="pl-PL" sz="1400" dirty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9858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6989C0F-764F-476D-A0D3-B136B36D05D1}"/>
              </a:ext>
            </a:extLst>
          </p:cNvPr>
          <p:cNvSpPr txBox="1"/>
          <p:nvPr/>
        </p:nvSpPr>
        <p:spPr>
          <a:xfrm>
            <a:off x="905691" y="822683"/>
            <a:ext cx="796834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Tranzystor</a:t>
            </a:r>
            <a:r>
              <a:rPr lang="pl-PL" dirty="0"/>
              <a:t> – trójelektrodowy (czasami czteroelektrodowy) półprzewodnikowy element elektroniczny, mający zdolność wzmacniania sygnału elektrycznego. Nazwa urządzenia wywodzi się od słów </a:t>
            </a:r>
            <a:r>
              <a:rPr lang="pl-PL" dirty="0" err="1"/>
              <a:t>transkonduktancja</a:t>
            </a:r>
            <a:r>
              <a:rPr lang="pl-PL" dirty="0"/>
              <a:t> (</a:t>
            </a:r>
            <a:r>
              <a:rPr lang="pl-PL" i="1" dirty="0" err="1"/>
              <a:t>transconductance</a:t>
            </a:r>
            <a:r>
              <a:rPr lang="pl-PL" dirty="0"/>
              <a:t>) z „półprzewodnikowym” przyrostkiem -stor jak w warystor (</a:t>
            </a:r>
            <a:r>
              <a:rPr lang="pl-PL" i="1" dirty="0" err="1"/>
              <a:t>varistor</a:t>
            </a:r>
            <a:r>
              <a:rPr lang="pl-PL" i="1" dirty="0"/>
              <a:t>). </a:t>
            </a:r>
            <a:r>
              <a:rPr lang="pl-PL" sz="1200" i="1" dirty="0"/>
              <a:t>Wikipedia</a:t>
            </a:r>
            <a:endParaRPr lang="pl-PL" sz="1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2C34E34-B1D8-40BA-9CF9-B5FED23B9A17}"/>
              </a:ext>
            </a:extLst>
          </p:cNvPr>
          <p:cNvSpPr txBox="1"/>
          <p:nvPr/>
        </p:nvSpPr>
        <p:spPr>
          <a:xfrm>
            <a:off x="905691" y="2967507"/>
            <a:ext cx="7550331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Pierwszy działający tranzystor ostrzowy został skonstruowany 16 grudnia 1947 r. w laboratoriach Bella przez Johna Bardeena oraz Waltera </a:t>
            </a:r>
            <a:r>
              <a:rPr lang="pl-PL" dirty="0" err="1"/>
              <a:t>Housera</a:t>
            </a:r>
            <a:r>
              <a:rPr lang="pl-PL" dirty="0"/>
              <a:t> </a:t>
            </a:r>
            <a:r>
              <a:rPr lang="pl-PL" dirty="0" err="1"/>
              <a:t>Brattaina</a:t>
            </a:r>
            <a:r>
              <a:rPr lang="pl-PL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W następnym roku William </a:t>
            </a:r>
            <a:r>
              <a:rPr lang="pl-PL" dirty="0" err="1"/>
              <a:t>Bradford</a:t>
            </a:r>
            <a:r>
              <a:rPr lang="pl-PL" dirty="0"/>
              <a:t> </a:t>
            </a:r>
            <a:r>
              <a:rPr lang="pl-PL" dirty="0" err="1"/>
              <a:t>Shockley</a:t>
            </a:r>
            <a:r>
              <a:rPr lang="pl-PL" dirty="0"/>
              <a:t> z tego samego laboratorium opracował teoretycznie tranzystor złączowy, który udało się zbudować w 1950.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John Bardeen, Walter </a:t>
            </a:r>
            <a:r>
              <a:rPr lang="pl-PL" dirty="0" err="1"/>
              <a:t>Houser</a:t>
            </a:r>
            <a:r>
              <a:rPr lang="pl-PL" dirty="0"/>
              <a:t> </a:t>
            </a:r>
            <a:r>
              <a:rPr lang="pl-PL" dirty="0" err="1"/>
              <a:t>Brattain</a:t>
            </a:r>
            <a:r>
              <a:rPr lang="pl-PL" dirty="0"/>
              <a:t> oraz William </a:t>
            </a:r>
            <a:r>
              <a:rPr lang="pl-PL" dirty="0" err="1"/>
              <a:t>Bradford</a:t>
            </a:r>
            <a:r>
              <a:rPr lang="pl-PL" dirty="0"/>
              <a:t> </a:t>
            </a:r>
            <a:r>
              <a:rPr lang="pl-PL" dirty="0" err="1"/>
              <a:t>Shockley</a:t>
            </a:r>
            <a:r>
              <a:rPr lang="pl-PL" dirty="0"/>
              <a:t>, za wynalazek tranzystora otrzymali Nagrodę Nobla z fizyki w 1956 roku. </a:t>
            </a:r>
          </a:p>
        </p:txBody>
      </p:sp>
    </p:spTree>
    <p:extLst>
      <p:ext uri="{BB962C8B-B14F-4D97-AF65-F5344CB8AC3E}">
        <p14:creationId xmlns:p14="http://schemas.microsoft.com/office/powerpoint/2010/main" val="24385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2CB0E30-B706-4C3B-B9F0-7167F3EBCC68}"/>
              </a:ext>
            </a:extLst>
          </p:cNvPr>
          <p:cNvSpPr txBox="1"/>
          <p:nvPr/>
        </p:nvSpPr>
        <p:spPr>
          <a:xfrm>
            <a:off x="609599" y="738592"/>
            <a:ext cx="7750627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>
                <a:solidFill>
                  <a:srgbClr val="FF0000"/>
                </a:solidFill>
              </a:rPr>
              <a:t>Tranzystory bipolarne </a:t>
            </a:r>
            <a:r>
              <a:rPr lang="pl-PL" sz="1600" dirty="0"/>
              <a:t>W tranzystorach bipolarnych prąd przepływa przez złącza półprzewodnika o różnym typie przewodnictwa (</a:t>
            </a:r>
            <a:r>
              <a:rPr lang="pl-PL" sz="1600" i="1" dirty="0"/>
              <a:t>n</a:t>
            </a:r>
            <a:r>
              <a:rPr lang="pl-PL" sz="1600" dirty="0"/>
              <a:t> i </a:t>
            </a:r>
            <a:r>
              <a:rPr lang="pl-PL" sz="1600" i="1" dirty="0"/>
              <a:t>p</a:t>
            </a:r>
            <a:r>
              <a:rPr lang="pl-PL" sz="1600" dirty="0"/>
              <a:t>). Zbudowany jest z trzech warstw półprzewodnika o typie przewodnictwa odpowiednio </a:t>
            </a:r>
            <a:r>
              <a:rPr lang="pl-PL" sz="1600" i="1" dirty="0" err="1"/>
              <a:t>npn</a:t>
            </a:r>
            <a:r>
              <a:rPr lang="pl-PL" sz="1600" dirty="0"/>
              <a:t> lub </a:t>
            </a:r>
            <a:r>
              <a:rPr lang="pl-PL" sz="1600" i="1" dirty="0" err="1"/>
              <a:t>pnp</a:t>
            </a:r>
            <a:r>
              <a:rPr lang="pl-PL" sz="1600" dirty="0"/>
              <a:t> (o nazwach: emiter – E, baza – B i kolektor – C). Charakteryzuje się tym, że niewielki prąd płynący pomiędzy bazą i emiterem steruje większym prądem płynącym między kolektorem i emiterem. </a:t>
            </a:r>
            <a:endParaRPr lang="pl-PL" sz="1600" b="1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64E8241-A50C-41D1-891D-50D5048B6E30}"/>
              </a:ext>
            </a:extLst>
          </p:cNvPr>
          <p:cNvSpPr txBox="1"/>
          <p:nvPr/>
        </p:nvSpPr>
        <p:spPr>
          <a:xfrm>
            <a:off x="609599" y="3110564"/>
            <a:ext cx="7750627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/>
              <a:t>Tranzystory unipolarne </a:t>
            </a:r>
            <a:r>
              <a:rPr lang="pl-PL" sz="1600" dirty="0"/>
              <a:t>Tranzystory unipolarne (tranzystory polowe) to takie, w których prąd płynie przez półprzewodnik o jednym typie przewodnictwa. Prąd wyjściowy jest w nich funkcją napięcia sterującego. </a:t>
            </a:r>
          </a:p>
          <a:p>
            <a:pPr>
              <a:lnSpc>
                <a:spcPct val="150000"/>
              </a:lnSpc>
            </a:pPr>
            <a:r>
              <a:rPr lang="pl-PL" sz="1600" dirty="0"/>
              <a:t>W obszarze półprzewodnika z dwiema elektrodami: źródłem (S) i drenem (D) tworzy się tzw. kanał, którym płynie prąd. Wzdłuż tego obszaru umieszczona jest trzecia elektroda, zwana bramką (G). Napięcie przyłożone do bramki zmienia przewodnictwo kanału, wpływając w ten sposób na płynący prąd. W tranzystorach MOSFET bramka jest odizolowana od kanału warstwą dielektryka, a w tranzystorach polowych złączowych (JFET) spolaryzowanym w kierunku zaporowym złączem </a:t>
            </a:r>
            <a:r>
              <a:rPr lang="pl-PL" sz="1600" i="1" dirty="0"/>
              <a:t>p–n</a:t>
            </a:r>
            <a:r>
              <a:rPr lang="pl-PL" sz="1600" dirty="0"/>
              <a:t>. </a:t>
            </a:r>
          </a:p>
          <a:p>
            <a:pPr>
              <a:lnSpc>
                <a:spcPct val="150000"/>
              </a:lnSpc>
            </a:pPr>
            <a:endParaRPr lang="pl-PL" sz="1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D9D2E61-3403-4C60-B149-64288E62C42F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Typy tranzystorów</a:t>
            </a:r>
          </a:p>
        </p:txBody>
      </p:sp>
    </p:spTree>
    <p:extLst>
      <p:ext uri="{BB962C8B-B14F-4D97-AF65-F5344CB8AC3E}">
        <p14:creationId xmlns:p14="http://schemas.microsoft.com/office/powerpoint/2010/main" val="38597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5056049B-72F3-4B7A-A85D-8E6670799DD3}"/>
              </a:ext>
            </a:extLst>
          </p:cNvPr>
          <p:cNvSpPr txBox="1"/>
          <p:nvPr/>
        </p:nvSpPr>
        <p:spPr>
          <a:xfrm>
            <a:off x="613954" y="638128"/>
            <a:ext cx="791609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Tranzystory bipolarne składają się z </a:t>
            </a:r>
            <a:r>
              <a:rPr lang="pl-PL" b="1" dirty="0"/>
              <a:t>trzech warstw półprzewodnika</a:t>
            </a:r>
            <a:r>
              <a:rPr lang="pl-PL" dirty="0"/>
              <a:t>, a do każdej z nich dołączone jest jedno wyprowadzenie. Warstwy te ułożone są jedna na drugiej, tworząc układ dwóch tzw. złącz. Nazwą tą określamy miejsce styku półprzewodników typu „n” oraz „p”.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5411DCB-617B-4531-9849-1C933CED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70" y="2536916"/>
            <a:ext cx="3419475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B25B6E6-4B4F-4AAE-B418-96D95004A5BC}"/>
              </a:ext>
            </a:extLst>
          </p:cNvPr>
          <p:cNvSpPr txBox="1"/>
          <p:nvPr/>
        </p:nvSpPr>
        <p:spPr>
          <a:xfrm>
            <a:off x="4418103" y="2621086"/>
            <a:ext cx="420773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dirty="0">
                <a:effectLst/>
              </a:rPr>
              <a:t>W tranzystorach bipolarnych</a:t>
            </a:r>
            <a:r>
              <a:rPr lang="pl-PL" dirty="0">
                <a:effectLst/>
              </a:rPr>
              <a:t>  trzy wyprowadzenia nazywamy: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emiter</a:t>
            </a:r>
            <a:r>
              <a:rPr lang="pl-PL" dirty="0"/>
              <a:t> (oznaczany na schematach jako E),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baza</a:t>
            </a:r>
            <a:r>
              <a:rPr lang="pl-PL" dirty="0"/>
              <a:t> (oznaczana jako B),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kolektor</a:t>
            </a:r>
            <a:r>
              <a:rPr lang="pl-PL" dirty="0"/>
              <a:t> (oznaczany jako C lub K).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765D812-A52E-4F31-B870-B6F69ACA8A3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Budowa tranzystorów bipolarnych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FA7C0A5-ED80-4831-922C-6AF0AB8C6D9D}"/>
              </a:ext>
            </a:extLst>
          </p:cNvPr>
          <p:cNvSpPr txBox="1"/>
          <p:nvPr/>
        </p:nvSpPr>
        <p:spPr>
          <a:xfrm>
            <a:off x="613954" y="5048438"/>
            <a:ext cx="791609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Jeżeli do bazy przyłożymy nieduże napięcie (względem emitera), to elektrony z emitera zaczną się przemieszczać w jej kierunku. Obszar bazy jest jednak bardzo cienki, więc duża część elektronów przepłynie</a:t>
            </a:r>
            <a:r>
              <a:rPr lang="pl-PL" b="1" dirty="0"/>
              <a:t> </a:t>
            </a:r>
            <a:r>
              <a:rPr lang="pl-PL" dirty="0"/>
              <a:t>do obszaru kolektora.</a:t>
            </a:r>
          </a:p>
        </p:txBody>
      </p:sp>
    </p:spTree>
    <p:extLst>
      <p:ext uri="{BB962C8B-B14F-4D97-AF65-F5344CB8AC3E}">
        <p14:creationId xmlns:p14="http://schemas.microsoft.com/office/powerpoint/2010/main" val="398366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5893B44-3031-45B2-866F-55CE6172E0F1}"/>
              </a:ext>
            </a:extLst>
          </p:cNvPr>
          <p:cNvSpPr txBox="1"/>
          <p:nvPr/>
        </p:nvSpPr>
        <p:spPr>
          <a:xfrm>
            <a:off x="731520" y="866732"/>
            <a:ext cx="7889965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Istnieją dwa typy tranzystorów bipolarnych: </a:t>
            </a:r>
            <a:r>
              <a:rPr lang="pl-PL" b="1" dirty="0"/>
              <a:t>NPN</a:t>
            </a:r>
            <a:r>
              <a:rPr lang="pl-PL" dirty="0"/>
              <a:t> i </a:t>
            </a:r>
            <a:r>
              <a:rPr lang="pl-PL" b="1" dirty="0"/>
              <a:t>PNP</a:t>
            </a:r>
            <a:r>
              <a:rPr lang="pl-PL" dirty="0"/>
              <a:t>.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pl-PL" dirty="0"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Tranzystor typu </a:t>
            </a:r>
            <a:r>
              <a:rPr lang="pl-PL" b="1" dirty="0"/>
              <a:t>NPN</a:t>
            </a:r>
            <a:r>
              <a:rPr lang="pl-PL" dirty="0"/>
              <a:t> zacznie przewodzić, gdy do bazy przyłożymy napięcie dodatnie względem emitera, czyli przy standardowym podłączeniu na bazę podamy wysoki potencjał (plus z baterii),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Tranzystor typu </a:t>
            </a:r>
            <a:r>
              <a:rPr lang="pl-PL" b="1" dirty="0"/>
              <a:t>PNP</a:t>
            </a:r>
            <a:r>
              <a:rPr lang="pl-PL" dirty="0"/>
              <a:t> zacznie przewodzić, gdy do bazy przyłożymy napięcie ujemne względem emitera, czyli przy standardowym podłączeniu na bazę podamy niski potencjał (masę, minus z baterii).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E350192-E43E-474D-A406-18DF75B7B4BB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Typy tranzystorów bipolarnych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15AF7E9-9940-46D8-9AF8-77BF8B1C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70" y="4830399"/>
            <a:ext cx="340995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538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2A20D38-99B3-4F04-9A73-BE52421681B3}"/>
              </a:ext>
            </a:extLst>
          </p:cNvPr>
          <p:cNvSpPr txBox="1"/>
          <p:nvPr/>
        </p:nvSpPr>
        <p:spPr>
          <a:xfrm>
            <a:off x="870858" y="685860"/>
            <a:ext cx="762000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Tranzystor jest elementem sterowanym</a:t>
            </a:r>
            <a:r>
              <a:rPr lang="pl-PL" dirty="0"/>
              <a:t>: zmieniając prąd bazy, czyli ilość odprowadzanych elektronów, regulujemy prąd kolektora. 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Stosunek tych dwóch prądów to </a:t>
            </a:r>
            <a:r>
              <a:rPr lang="pl-PL" b="1" dirty="0"/>
              <a:t>wzmocnienie prądowe</a:t>
            </a:r>
            <a:r>
              <a:rPr lang="pl-PL" dirty="0"/>
              <a:t>, oznaczane literą </a:t>
            </a:r>
            <a:r>
              <a:rPr lang="pl-PL" b="1" dirty="0"/>
              <a:t>β</a:t>
            </a:r>
            <a:r>
              <a:rPr lang="pl-PL" dirty="0"/>
              <a:t> (beta) – wielkość ta nie posiada jednostki i może wynosić od kilkunastu do kilku tysięcy:</a:t>
            </a:r>
          </a:p>
          <a:p>
            <a:pPr algn="ctr">
              <a:lnSpc>
                <a:spcPct val="150000"/>
              </a:lnSpc>
            </a:pPr>
            <a:r>
              <a:rPr lang="el-GR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pl-PL" i="1" dirty="0">
                <a:effectLst/>
              </a:rPr>
              <a:t> = prąd kolektora / prąd bazy</a:t>
            </a:r>
            <a:r>
              <a:rPr lang="pl-PL" dirty="0">
                <a:effectLst/>
              </a:rPr>
              <a:t>,</a:t>
            </a:r>
          </a:p>
          <a:p>
            <a:pPr algn="ctr">
              <a:lnSpc>
                <a:spcPct val="150000"/>
              </a:lnSpc>
            </a:pPr>
            <a:br>
              <a:rPr lang="pl-PL" dirty="0">
                <a:effectLst/>
              </a:rPr>
            </a:br>
            <a:r>
              <a:rPr lang="pl-PL" i="1" dirty="0">
                <a:effectLst/>
              </a:rPr>
              <a:t>β = I</a:t>
            </a:r>
            <a:r>
              <a:rPr lang="pl-PL" i="1" baseline="-25000" dirty="0">
                <a:effectLst/>
              </a:rPr>
              <a:t>C</a:t>
            </a:r>
            <a:r>
              <a:rPr lang="pl-PL" i="1" dirty="0">
                <a:effectLst/>
              </a:rPr>
              <a:t> / I</a:t>
            </a:r>
            <a:r>
              <a:rPr lang="pl-PL" i="1" baseline="-25000" dirty="0">
                <a:effectLst/>
              </a:rPr>
              <a:t>B</a:t>
            </a:r>
            <a:endParaRPr lang="pl-PL" dirty="0">
              <a:effectLst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AF42E55-C8C9-4598-9BD5-13399D6F57B8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Wzmocnienie prądowe tranzystora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18355771-4FCE-4F60-A152-8C374D957B20}"/>
              </a:ext>
            </a:extLst>
          </p:cNvPr>
          <p:cNvGrpSpPr/>
          <p:nvPr/>
        </p:nvGrpSpPr>
        <p:grpSpPr>
          <a:xfrm>
            <a:off x="2114550" y="4575803"/>
            <a:ext cx="4914900" cy="1504950"/>
            <a:chOff x="2114550" y="4575803"/>
            <a:chExt cx="4914900" cy="1504950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DAECD21A-46F5-491E-80C0-A7401B38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550" y="4575803"/>
              <a:ext cx="4914900" cy="1504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E70D5F94-2066-4353-9004-BBAA29687478}"/>
                </a:ext>
              </a:extLst>
            </p:cNvPr>
            <p:cNvSpPr/>
            <p:nvPr/>
          </p:nvSpPr>
          <p:spPr>
            <a:xfrm>
              <a:off x="3849189" y="5965371"/>
              <a:ext cx="1445622" cy="115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4354F2D-4C40-4861-989A-1222862483C9}"/>
              </a:ext>
            </a:extLst>
          </p:cNvPr>
          <p:cNvSpPr txBox="1"/>
          <p:nvPr/>
        </p:nvSpPr>
        <p:spPr>
          <a:xfrm>
            <a:off x="2760617" y="6087676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PNP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AA6F840-C6A0-4C07-9BBA-511CB8194074}"/>
              </a:ext>
            </a:extLst>
          </p:cNvPr>
          <p:cNvSpPr txBox="1"/>
          <p:nvPr/>
        </p:nvSpPr>
        <p:spPr>
          <a:xfrm>
            <a:off x="5242562" y="6087676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NPN</a:t>
            </a:r>
          </a:p>
        </p:txBody>
      </p:sp>
    </p:spTree>
    <p:extLst>
      <p:ext uri="{BB962C8B-B14F-4D97-AF65-F5344CB8AC3E}">
        <p14:creationId xmlns:p14="http://schemas.microsoft.com/office/powerpoint/2010/main" val="14843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A39C027-0F96-4B37-9DDC-905BFECB3F9C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1 - Układ testowania tranzystora NPN</a:t>
            </a:r>
          </a:p>
          <a:p>
            <a:pPr algn="ctr"/>
            <a:r>
              <a:rPr lang="pl-PL" sz="2400" b="1" dirty="0"/>
              <a:t>symulator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933069B-587B-4CDD-907E-94D5BCAC9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38372"/>
              </p:ext>
            </p:extLst>
          </p:nvPr>
        </p:nvGraphicFramePr>
        <p:xfrm>
          <a:off x="1166145" y="4582208"/>
          <a:ext cx="7118556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41">
                  <a:extLst>
                    <a:ext uri="{9D8B030D-6E8A-4147-A177-3AD203B41FA5}">
                      <a16:colId xmlns:a16="http://schemas.microsoft.com/office/drawing/2014/main" val="3632707771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1280810225"/>
                    </a:ext>
                  </a:extLst>
                </a:gridCol>
                <a:gridCol w="1956619">
                  <a:extLst>
                    <a:ext uri="{9D8B030D-6E8A-4147-A177-3AD203B41FA5}">
                      <a16:colId xmlns:a16="http://schemas.microsoft.com/office/drawing/2014/main" val="2551912262"/>
                    </a:ext>
                  </a:extLst>
                </a:gridCol>
                <a:gridCol w="1927125">
                  <a:extLst>
                    <a:ext uri="{9D8B030D-6E8A-4147-A177-3AD203B41FA5}">
                      <a16:colId xmlns:a16="http://schemas.microsoft.com/office/drawing/2014/main" val="300538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Wielkość mierzona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Zmierzona wartość</a:t>
                      </a:r>
                    </a:p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W_1 rozwarte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Zmierzona wartość</a:t>
                      </a:r>
                    </a:p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W_1 zwarte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96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Napięcie kolektor-emiter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UCE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9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Napięcie baza-emiter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UBE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3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Prąd kolektora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7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Prąd bazy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82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050" dirty="0">
                          <a:solidFill>
                            <a:schemeClr val="tx1"/>
                          </a:solidFill>
                        </a:rPr>
                        <a:t>Wzmocnienie prądowe </a:t>
                      </a:r>
                      <a:r>
                        <a:rPr lang="pl-PL" sz="1050" i="1" dirty="0">
                          <a:effectLst/>
                        </a:rPr>
                        <a:t>β = I</a:t>
                      </a:r>
                      <a:r>
                        <a:rPr lang="pl-PL" sz="1050" i="1" baseline="-25000" dirty="0">
                          <a:effectLst/>
                        </a:rPr>
                        <a:t>C</a:t>
                      </a:r>
                      <a:r>
                        <a:rPr lang="pl-PL" sz="1050" i="1" dirty="0">
                          <a:effectLst/>
                        </a:rPr>
                        <a:t> / I</a:t>
                      </a:r>
                      <a:r>
                        <a:rPr lang="pl-PL" sz="1050" i="1" baseline="-25000" dirty="0">
                          <a:effectLst/>
                        </a:rPr>
                        <a:t>B</a:t>
                      </a:r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i="1" dirty="0">
                          <a:effectLst/>
                        </a:rPr>
                        <a:t>β</a:t>
                      </a:r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83740"/>
                  </a:ext>
                </a:extLst>
              </a:tr>
            </a:tbl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9BA5BCB6-0EEF-1C82-09B1-94A6AEB2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33" y="847965"/>
            <a:ext cx="4641824" cy="3683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A4878D-AA32-C80C-127B-3D30A28D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" y="847965"/>
            <a:ext cx="3814984" cy="3734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54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449AD2E-B773-0D67-7E60-63F7C29B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571027"/>
            <a:ext cx="3814984" cy="3734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1B44A1B-63B9-8625-597C-32D7ACDE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29" y="258156"/>
            <a:ext cx="3258016" cy="6084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EEE54FF7-FEF9-2B3A-7D45-CAFC6B12E7B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2 - Układ testowania tranzystora NPN (lab)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E6D2968-17C8-D475-E5C3-F4F13597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3" y="4305270"/>
            <a:ext cx="4444181" cy="2467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CCF286E-CB35-A625-6186-396CBADCF2E6}"/>
              </a:ext>
            </a:extLst>
          </p:cNvPr>
          <p:cNvSpPr txBox="1"/>
          <p:nvPr/>
        </p:nvSpPr>
        <p:spPr>
          <a:xfrm>
            <a:off x="7898843" y="3970470"/>
            <a:ext cx="83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BC546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C1CCA86-2991-5627-353F-15D1F9D73E4F}"/>
              </a:ext>
            </a:extLst>
          </p:cNvPr>
          <p:cNvSpPr txBox="1"/>
          <p:nvPr/>
        </p:nvSpPr>
        <p:spPr>
          <a:xfrm>
            <a:off x="7192561" y="2639745"/>
            <a:ext cx="83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1k</a:t>
            </a:r>
            <a:r>
              <a:rPr lang="el-GR" b="1" dirty="0">
                <a:solidFill>
                  <a:srgbClr val="FF0000"/>
                </a:solidFill>
              </a:rPr>
              <a:t>Ω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C500F7F-8A88-0284-03FC-AE41F896454E}"/>
              </a:ext>
            </a:extLst>
          </p:cNvPr>
          <p:cNvSpPr txBox="1"/>
          <p:nvPr/>
        </p:nvSpPr>
        <p:spPr>
          <a:xfrm>
            <a:off x="7204034" y="5064047"/>
            <a:ext cx="83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10k</a:t>
            </a:r>
            <a:r>
              <a:rPr lang="el-GR" b="1" dirty="0">
                <a:solidFill>
                  <a:srgbClr val="FF0000"/>
                </a:solidFill>
              </a:rPr>
              <a:t>Ω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74F0BAE-B8D6-B743-0D1D-11938F379788}"/>
              </a:ext>
            </a:extLst>
          </p:cNvPr>
          <p:cNvSpPr txBox="1"/>
          <p:nvPr/>
        </p:nvSpPr>
        <p:spPr>
          <a:xfrm>
            <a:off x="5326429" y="6403347"/>
            <a:ext cx="3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Opracowano na podstawie </a:t>
            </a:r>
            <a:r>
              <a:rPr lang="pl-PL" dirty="0" err="1"/>
              <a:t>Forbot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7126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740</Words>
  <Application>Microsoft Office PowerPoint</Application>
  <PresentationFormat>Pokaz na ekranie (4:3)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Joanna Skurzak</cp:lastModifiedBy>
  <cp:revision>62</cp:revision>
  <dcterms:created xsi:type="dcterms:W3CDTF">2021-03-03T07:39:51Z</dcterms:created>
  <dcterms:modified xsi:type="dcterms:W3CDTF">2024-04-12T06:11:28Z</dcterms:modified>
</cp:coreProperties>
</file>