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437" r:id="rId3"/>
    <p:sldId id="438" r:id="rId4"/>
    <p:sldId id="439" r:id="rId5"/>
    <p:sldId id="440" r:id="rId6"/>
    <p:sldId id="441" r:id="rId7"/>
    <p:sldId id="443" r:id="rId8"/>
    <p:sldId id="442" r:id="rId9"/>
    <p:sldId id="444" r:id="rId10"/>
    <p:sldId id="445" r:id="rId11"/>
    <p:sldId id="446" r:id="rId12"/>
    <p:sldId id="447" r:id="rId13"/>
    <p:sldId id="448" r:id="rId14"/>
    <p:sldId id="3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955B-D6B9-4E30-9ECB-D1BD75A5F1D8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20EF-51AC-4211-A054-9BF34AAEED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0556E-1621-4D9D-A722-3B4F875FF64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6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0D28-09B2-4E2A-9616-0105020327B5}" type="datetimeFigureOut">
              <a:rPr lang="pl-PL" smtClean="0"/>
              <a:t>15.04.2024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07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16.04.2024r.</a:t>
            </a:r>
          </a:p>
        </p:txBody>
      </p:sp>
    </p:spTree>
    <p:extLst>
      <p:ext uri="{BB962C8B-B14F-4D97-AF65-F5344CB8AC3E}">
        <p14:creationId xmlns:p14="http://schemas.microsoft.com/office/powerpoint/2010/main" val="18792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1D4C3BA-0C44-FC1B-F18F-7FA106BE9D38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3 - Bramka logiczna OR (Symulator)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9557D36-4ED9-B4E4-9950-DFB64076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353416"/>
            <a:ext cx="6734175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E1CCC847-04C4-8B24-AEDE-461F62031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3998"/>
              </p:ext>
            </p:extLst>
          </p:nvPr>
        </p:nvGraphicFramePr>
        <p:xfrm>
          <a:off x="1204912" y="47549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1">
                  <a:extLst>
                    <a:ext uri="{9D8B030D-6E8A-4147-A177-3AD203B41FA5}">
                      <a16:colId xmlns:a16="http://schemas.microsoft.com/office/drawing/2014/main" val="3947411665"/>
                    </a:ext>
                  </a:extLst>
                </a:gridCol>
                <a:gridCol w="2595419">
                  <a:extLst>
                    <a:ext uri="{9D8B030D-6E8A-4147-A177-3AD203B41FA5}">
                      <a16:colId xmlns:a16="http://schemas.microsoft.com/office/drawing/2014/main" val="467397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5415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LED-1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24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18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27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66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69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75C7CFB-3B0E-6E33-9FD0-2EF2FF8DEE1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4 - Bramka logiczna XOR (Symulator)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6D788A-5FB5-2815-A5DE-2E6CEA27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797069"/>
            <a:ext cx="7381875" cy="332422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00BEC1C9-20D5-6536-4293-99F7F16B5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16787"/>
              </p:ext>
            </p:extLst>
          </p:nvPr>
        </p:nvGraphicFramePr>
        <p:xfrm>
          <a:off x="1237674" y="43335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1">
                  <a:extLst>
                    <a:ext uri="{9D8B030D-6E8A-4147-A177-3AD203B41FA5}">
                      <a16:colId xmlns:a16="http://schemas.microsoft.com/office/drawing/2014/main" val="3947411665"/>
                    </a:ext>
                  </a:extLst>
                </a:gridCol>
                <a:gridCol w="2595419">
                  <a:extLst>
                    <a:ext uri="{9D8B030D-6E8A-4147-A177-3AD203B41FA5}">
                      <a16:colId xmlns:a16="http://schemas.microsoft.com/office/drawing/2014/main" val="467397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5415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LED-1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24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18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27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66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DAC52BD-0C7C-605F-CD3E-DA603D820188}"/>
              </a:ext>
            </a:extLst>
          </p:cNvPr>
          <p:cNvSpPr txBox="1"/>
          <p:nvPr/>
        </p:nvSpPr>
        <p:spPr>
          <a:xfrm>
            <a:off x="1331843" y="1699591"/>
            <a:ext cx="700708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Zaprojektować układ (</a:t>
            </a:r>
            <a:r>
              <a:rPr lang="pl-PL" dirty="0" err="1"/>
              <a:t>SimulIDE</a:t>
            </a:r>
            <a:r>
              <a:rPr lang="pl-PL" dirty="0"/>
              <a:t>) z zastosowaniem bramek logicznych.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W pomieszczeniu są cztery okna.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Przy każdym oknie jest wyłącznik wstrząsowy. Wyłączniki reagują przy próbie wybicia szyby. W normalnym stanie wyłącznik jest wyłączony.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Zaprojektować układ który włączy alarm w przypadku zadziałania przynajmniej jednego wyłącznika.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9C3E188-08E8-1B3F-7D7C-B5959A75C29A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5 - Symulator</a:t>
            </a:r>
          </a:p>
        </p:txBody>
      </p:sp>
    </p:spTree>
    <p:extLst>
      <p:ext uri="{BB962C8B-B14F-4D97-AF65-F5344CB8AC3E}">
        <p14:creationId xmlns:p14="http://schemas.microsoft.com/office/powerpoint/2010/main" val="14368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95557BF-28C7-6B62-47A6-6E26F6C87B93}"/>
              </a:ext>
            </a:extLst>
          </p:cNvPr>
          <p:cNvSpPr txBox="1"/>
          <p:nvPr/>
        </p:nvSpPr>
        <p:spPr>
          <a:xfrm>
            <a:off x="1331843" y="1699591"/>
            <a:ext cx="700708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Zaprojektować układ (</a:t>
            </a:r>
            <a:r>
              <a:rPr lang="pl-PL" dirty="0" err="1"/>
              <a:t>SimulIDE</a:t>
            </a:r>
            <a:r>
              <a:rPr lang="pl-PL" dirty="0"/>
              <a:t>) z zastosowaniem bramek logicznych.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W samochodzie są cztery drzwi.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Przy każdych drzwiach jest wyłącznik, który jest zwarty przy zamkniętych drzwiach.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Zaprojektować układ który włączy alarm w przypadku niezamknięcia przynajmniej jednych z drzwi.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CC4CE45-79F1-B103-22FF-747DA4759ABA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6 - Symulator</a:t>
            </a:r>
          </a:p>
        </p:txBody>
      </p:sp>
    </p:spTree>
    <p:extLst>
      <p:ext uri="{BB962C8B-B14F-4D97-AF65-F5344CB8AC3E}">
        <p14:creationId xmlns:p14="http://schemas.microsoft.com/office/powerpoint/2010/main" val="127776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58A5EF-7B71-4583-A224-049231738268}"/>
              </a:ext>
            </a:extLst>
          </p:cNvPr>
          <p:cNvSpPr txBox="1"/>
          <p:nvPr/>
        </p:nvSpPr>
        <p:spPr>
          <a:xfrm>
            <a:off x="1307054" y="2601232"/>
            <a:ext cx="652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264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2B8BF98-325D-3C0D-7670-BBB9A1D466AF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Algebra Boole`a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B0502B2-B381-7E5C-1077-7EE166CE36C7}"/>
              </a:ext>
            </a:extLst>
          </p:cNvPr>
          <p:cNvSpPr txBox="1"/>
          <p:nvPr/>
        </p:nvSpPr>
        <p:spPr>
          <a:xfrm>
            <a:off x="755373" y="584775"/>
            <a:ext cx="7633252" cy="2459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Algebra</a:t>
            </a:r>
            <a:r>
              <a:rPr lang="pl-PL" dirty="0"/>
              <a:t> - zbiór określonych elementów (np. liczb) oraz działań, które można na nich wykonywać. </a:t>
            </a:r>
          </a:p>
          <a:p>
            <a:pPr>
              <a:lnSpc>
                <a:spcPct val="150000"/>
              </a:lnSpc>
            </a:pPr>
            <a:r>
              <a:rPr lang="pl-PL" dirty="0"/>
              <a:t>Przykład - posługujemy się algebrą liczb rzeczywistych. Zawiera ona nieskończenie wiele liczb. Można na nich wykonywać operacje takie jak np. dodawanie, odejmowanie, mnożenie, czy dzielenie.</a:t>
            </a:r>
          </a:p>
          <a:p>
            <a:pPr>
              <a:lnSpc>
                <a:spcPct val="150000"/>
              </a:lnSpc>
            </a:pPr>
            <a:r>
              <a:rPr lang="pl-PL" sz="1400" i="1" dirty="0"/>
              <a:t>Wg Wikipedia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1DEDF3F-359F-A1CA-D532-539FBD534DC1}"/>
              </a:ext>
            </a:extLst>
          </p:cNvPr>
          <p:cNvSpPr txBox="1"/>
          <p:nvPr/>
        </p:nvSpPr>
        <p:spPr>
          <a:xfrm>
            <a:off x="755373" y="3044359"/>
            <a:ext cx="7633253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effectLst/>
              </a:rPr>
              <a:t>Algebra Boole`a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effectLst/>
              </a:rPr>
              <a:t>Działania na zmiennych (obiektach), które przyjmują jedynie dwie wartości: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effectLst/>
              </a:rPr>
              <a:t>w logice formalnej „prawda” lub „fałsz” (inaczej „T” lub „F”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effectLst/>
              </a:rPr>
              <a:t>w systemach cyfrowych „włączony” lub „wyłączony” inaczej „1” lub „0”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effectLst/>
              </a:rPr>
              <a:t>Wyrażenia boolowskie powstają w wyniku połączenia zmiennych i działań (operacji) na nich podstawowe operatory: AND, OR, NOT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25FFD45-EB1F-BB23-9D23-BDF013FF4686}"/>
              </a:ext>
            </a:extLst>
          </p:cNvPr>
          <p:cNvSpPr txBox="1"/>
          <p:nvPr/>
        </p:nvSpPr>
        <p:spPr>
          <a:xfrm>
            <a:off x="914399" y="5659281"/>
            <a:ext cx="7156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Często używamy zamiennie</a:t>
            </a:r>
          </a:p>
          <a:p>
            <a:r>
              <a:rPr lang="pl-PL" b="1" dirty="0"/>
              <a:t>1</a:t>
            </a:r>
            <a:r>
              <a:rPr lang="pl-PL" dirty="0"/>
              <a:t> = jedynka = logiczna jedynka = stan wysoki = prawda</a:t>
            </a:r>
            <a:br>
              <a:rPr lang="pl-PL" dirty="0"/>
            </a:br>
            <a:r>
              <a:rPr lang="pl-PL" b="1" dirty="0"/>
              <a:t>0</a:t>
            </a:r>
            <a:r>
              <a:rPr lang="pl-PL" dirty="0"/>
              <a:t> = zero = logiczne zero = stan niski = fałsz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79E3830-459F-12AB-E400-8F078CF723E1}"/>
              </a:ext>
            </a:extLst>
          </p:cNvPr>
          <p:cNvCxnSpPr/>
          <p:nvPr/>
        </p:nvCxnSpPr>
        <p:spPr>
          <a:xfrm flipV="1">
            <a:off x="417443" y="2971800"/>
            <a:ext cx="8150087" cy="72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73016558-BF70-F9A8-AD47-5A7EA6715228}"/>
              </a:ext>
            </a:extLst>
          </p:cNvPr>
          <p:cNvCxnSpPr/>
          <p:nvPr/>
        </p:nvCxnSpPr>
        <p:spPr>
          <a:xfrm flipV="1">
            <a:off x="417443" y="5586722"/>
            <a:ext cx="8150087" cy="72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E47D31C-7E4B-9D01-3FB9-4A3CA685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16" y="1158529"/>
            <a:ext cx="1561479" cy="1754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607F693-8648-87D8-F4B3-73EADFC4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1146730"/>
            <a:ext cx="1681163" cy="1766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9A6A179-53BE-6E88-B2D4-B7C88C83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43" y="1158529"/>
            <a:ext cx="1611588" cy="1797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C74F487-78B0-4C7F-2264-7B7B7AA139A3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Wyrażenia boolowskie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736C4F7-0965-1F84-6A2A-0B72704F8724}"/>
              </a:ext>
            </a:extLst>
          </p:cNvPr>
          <p:cNvSpPr txBox="1"/>
          <p:nvPr/>
        </p:nvSpPr>
        <p:spPr>
          <a:xfrm>
            <a:off x="521285" y="2955784"/>
            <a:ext cx="25245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600" dirty="0">
                <a:effectLst/>
              </a:rPr>
              <a:t>Operator AND nazywamy</a:t>
            </a:r>
            <a:br>
              <a:rPr lang="pl-PL" sz="1600" dirty="0">
                <a:effectLst/>
              </a:rPr>
            </a:br>
            <a:r>
              <a:rPr lang="pl-PL" sz="1600" dirty="0">
                <a:effectLst/>
              </a:rPr>
              <a:t>koniunkcją lub iloczynem</a:t>
            </a:r>
            <a:br>
              <a:rPr lang="pl-PL" sz="1600" dirty="0">
                <a:effectLst/>
              </a:rPr>
            </a:br>
            <a:r>
              <a:rPr lang="pl-PL" sz="1600" dirty="0">
                <a:effectLst/>
              </a:rPr>
              <a:t>logicznym</a:t>
            </a:r>
            <a:endParaRPr lang="pl-PL" sz="16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D05E1AC-CE13-A6A4-F7FC-AB41F14B391C}"/>
              </a:ext>
            </a:extLst>
          </p:cNvPr>
          <p:cNvSpPr txBox="1"/>
          <p:nvPr/>
        </p:nvSpPr>
        <p:spPr>
          <a:xfrm>
            <a:off x="3318945" y="2955783"/>
            <a:ext cx="21965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600" dirty="0">
                <a:effectLst/>
              </a:rPr>
              <a:t>Operator OR nazywamy</a:t>
            </a:r>
            <a:br>
              <a:rPr lang="pl-PL" sz="1600" dirty="0"/>
            </a:br>
            <a:r>
              <a:rPr lang="pl-PL" sz="1600" dirty="0">
                <a:effectLst/>
              </a:rPr>
              <a:t>alternatywą lub sumą</a:t>
            </a:r>
            <a:br>
              <a:rPr lang="pl-PL" sz="1600" dirty="0"/>
            </a:br>
            <a:r>
              <a:rPr lang="pl-PL" sz="1600" dirty="0">
                <a:effectLst/>
              </a:rPr>
              <a:t>logiczną</a:t>
            </a:r>
            <a:endParaRPr lang="pl-PL" sz="1600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2003CBA-B426-D0D9-0ECB-9B66338CDF3F}"/>
              </a:ext>
            </a:extLst>
          </p:cNvPr>
          <p:cNvSpPr txBox="1"/>
          <p:nvPr/>
        </p:nvSpPr>
        <p:spPr>
          <a:xfrm>
            <a:off x="6035074" y="2971800"/>
            <a:ext cx="20817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600" dirty="0">
                <a:effectLst/>
              </a:rPr>
              <a:t>Operator NOT</a:t>
            </a:r>
            <a:br>
              <a:rPr lang="pl-PL" sz="1600" dirty="0"/>
            </a:br>
            <a:r>
              <a:rPr lang="pl-PL" sz="1600" dirty="0">
                <a:effectLst/>
              </a:rPr>
              <a:t>nazywamy negacją lub</a:t>
            </a:r>
            <a:br>
              <a:rPr lang="pl-PL" sz="1600" dirty="0"/>
            </a:br>
            <a:r>
              <a:rPr lang="pl-PL" sz="1600" dirty="0">
                <a:effectLst/>
              </a:rPr>
              <a:t>zaprzeczeniem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72966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0243C7A-8DA4-AC37-BD4B-52B10B65FA5D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3200" b="1" dirty="0"/>
              <a:t>Reprezentacja wartości logicznych w elektronice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8A913B4-2529-1362-F9FD-7C13C091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47" y="881815"/>
            <a:ext cx="5014706" cy="3543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6341CF5-C9C3-A641-7607-15B2040C32E9}"/>
              </a:ext>
            </a:extLst>
          </p:cNvPr>
          <p:cNvSpPr txBox="1"/>
          <p:nvPr/>
        </p:nvSpPr>
        <p:spPr>
          <a:xfrm>
            <a:off x="1958008" y="4601818"/>
            <a:ext cx="5227983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err="1"/>
              <a:t>Uzas</a:t>
            </a:r>
            <a:r>
              <a:rPr lang="pl-PL" sz="1600" dirty="0"/>
              <a:t> – przyjmuje wartość 5V lub 3,3V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rgbClr val="008000"/>
                </a:solidFill>
                <a:effectLst/>
              </a:rPr>
              <a:t>0% - 30%</a:t>
            </a:r>
            <a:r>
              <a:rPr lang="pl-PL" sz="1600" dirty="0"/>
              <a:t> napięcia zasilania </a:t>
            </a:r>
            <a:r>
              <a:rPr lang="pl-PL" sz="1600" b="1" dirty="0">
                <a:solidFill>
                  <a:srgbClr val="008000"/>
                </a:solidFill>
                <a:effectLst/>
              </a:rPr>
              <a:t>oznacza logiczne zero (0),</a:t>
            </a:r>
            <a:endParaRPr lang="pl-PL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30% - 70% napięcia zasilania jest przedziałem zabronionym,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rgbClr val="FF0000"/>
                </a:solidFill>
                <a:effectLst/>
              </a:rPr>
              <a:t>70% - 100%</a:t>
            </a:r>
            <a:r>
              <a:rPr lang="pl-PL" sz="1600" dirty="0"/>
              <a:t> napięcia zasilania </a:t>
            </a:r>
            <a:r>
              <a:rPr lang="pl-PL" sz="1600" b="1" dirty="0">
                <a:solidFill>
                  <a:srgbClr val="FF0000"/>
                </a:solidFill>
                <a:effectLst/>
              </a:rPr>
              <a:t>oznacza logiczną jedynkę (1).</a:t>
            </a:r>
            <a:endParaRPr lang="pl-PL" sz="1600" dirty="0"/>
          </a:p>
          <a:p>
            <a:pPr>
              <a:lnSpc>
                <a:spcPct val="150000"/>
              </a:lnSpc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3002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6036DC0-ADCE-31AA-AB36-956EB437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8" y="2232125"/>
            <a:ext cx="2724150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301A64B-165D-FAE1-F5CC-6C687E58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31" y="2232125"/>
            <a:ext cx="2398230" cy="2643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F9C3F3-AE1E-3A32-D73D-FC5B6E56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84" y="2232125"/>
            <a:ext cx="1776937" cy="2643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FC99777-725B-7E41-8D1F-6E1525E65E72}"/>
              </a:ext>
            </a:extLst>
          </p:cNvPr>
          <p:cNvSpPr txBox="1"/>
          <p:nvPr/>
        </p:nvSpPr>
        <p:spPr>
          <a:xfrm>
            <a:off x="6527384" y="4957517"/>
            <a:ext cx="177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Schemat operacji AND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56B5E2F-133F-807B-4BDE-A97A7736135F}"/>
              </a:ext>
            </a:extLst>
          </p:cNvPr>
          <p:cNvSpPr txBox="1"/>
          <p:nvPr/>
        </p:nvSpPr>
        <p:spPr>
          <a:xfrm>
            <a:off x="3973077" y="4957517"/>
            <a:ext cx="177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Schemat operacji OR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9002EFF-3B15-D2DE-CA2C-9E1E6AF902BE}"/>
              </a:ext>
            </a:extLst>
          </p:cNvPr>
          <p:cNvSpPr txBox="1"/>
          <p:nvPr/>
        </p:nvSpPr>
        <p:spPr>
          <a:xfrm>
            <a:off x="1156784" y="4957517"/>
            <a:ext cx="177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Schemat operacji NOT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A57629-A5DF-8F85-72B3-51DFF31D5D5C}"/>
              </a:ext>
            </a:extLst>
          </p:cNvPr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3200" b="1" dirty="0"/>
              <a:t>Zadanie 1</a:t>
            </a:r>
          </a:p>
          <a:p>
            <a:pPr algn="ctr"/>
            <a:r>
              <a:rPr lang="pl-PL" sz="3200" b="1" dirty="0"/>
              <a:t>Schematy podstawowych operacji logicznych</a:t>
            </a:r>
          </a:p>
          <a:p>
            <a:pPr algn="ctr"/>
            <a:r>
              <a:rPr lang="pl-PL" sz="3200" b="1" dirty="0"/>
              <a:t>symulator</a:t>
            </a:r>
          </a:p>
        </p:txBody>
      </p:sp>
    </p:spTree>
    <p:extLst>
      <p:ext uri="{BB962C8B-B14F-4D97-AF65-F5344CB8AC3E}">
        <p14:creationId xmlns:p14="http://schemas.microsoft.com/office/powerpoint/2010/main" val="330787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C3D7F73-C40C-1F46-713F-90E1D521196C}"/>
              </a:ext>
            </a:extLst>
          </p:cNvPr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3200" b="1" dirty="0"/>
              <a:t>Zadanie 1 cd</a:t>
            </a:r>
          </a:p>
          <a:p>
            <a:pPr algn="ctr"/>
            <a:r>
              <a:rPr lang="pl-PL" sz="3200" b="1" dirty="0"/>
              <a:t>Schematy dodatkowych operacji logicznych</a:t>
            </a:r>
          </a:p>
          <a:p>
            <a:pPr algn="ctr"/>
            <a:r>
              <a:rPr lang="pl-PL" sz="3200" b="1" dirty="0"/>
              <a:t>symulator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09A7CFE-B7A9-A20E-F308-667B0389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4" y="1880152"/>
            <a:ext cx="2905125" cy="12763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30F2D39-C225-16C5-25C4-B86FEDD9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4" y="3429000"/>
            <a:ext cx="2771775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374091F-2BC0-E807-9AB5-7B118EB91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559" y="1880152"/>
            <a:ext cx="2874151" cy="1276350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17192962-2BD5-11B2-9B61-10B9A5F15B85}"/>
              </a:ext>
            </a:extLst>
          </p:cNvPr>
          <p:cNvSpPr/>
          <p:nvPr/>
        </p:nvSpPr>
        <p:spPr>
          <a:xfrm>
            <a:off x="5120559" y="3429000"/>
            <a:ext cx="2874151" cy="211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3FAD8E-FF2B-C316-CA48-F1A693982493}"/>
              </a:ext>
            </a:extLst>
          </p:cNvPr>
          <p:cNvSpPr txBox="1"/>
          <p:nvPr/>
        </p:nvSpPr>
        <p:spPr>
          <a:xfrm>
            <a:off x="6051524" y="3701445"/>
            <a:ext cx="1063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/>
              <a:t>?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073CBB2-B119-BEC5-F27E-9192F85AB2FB}"/>
              </a:ext>
            </a:extLst>
          </p:cNvPr>
          <p:cNvSpPr txBox="1"/>
          <p:nvPr/>
        </p:nvSpPr>
        <p:spPr>
          <a:xfrm>
            <a:off x="911543" y="1513071"/>
            <a:ext cx="287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Operacja NOR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40D680A-1B3F-D878-6AA5-8DD1E44E8652}"/>
              </a:ext>
            </a:extLst>
          </p:cNvPr>
          <p:cNvSpPr txBox="1"/>
          <p:nvPr/>
        </p:nvSpPr>
        <p:spPr>
          <a:xfrm>
            <a:off x="5120558" y="1440820"/>
            <a:ext cx="287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Operacja NAND</a:t>
            </a:r>
          </a:p>
        </p:txBody>
      </p:sp>
    </p:spTree>
    <p:extLst>
      <p:ext uri="{BB962C8B-B14F-4D97-AF65-F5344CB8AC3E}">
        <p14:creationId xmlns:p14="http://schemas.microsoft.com/office/powerpoint/2010/main" val="94436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C44ECCD-F354-48B4-443F-07A2F5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85" y="584775"/>
            <a:ext cx="3253090" cy="598501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6D9DC1F-C563-9B59-ED7B-00533994963B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Bramki logiczne – układ scalony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4A36204-B924-5380-DB1A-FB7CE66E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064" y="1893884"/>
            <a:ext cx="2996111" cy="3681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69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F820096-6205-3802-F1D8-7282A4A7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56" y="1073427"/>
            <a:ext cx="2885991" cy="264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BD64509-0B20-7F07-6338-7435F50E2591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Bramki logiczne w </a:t>
            </a:r>
            <a:r>
              <a:rPr lang="pl-PL" sz="3200" b="1" dirty="0" err="1"/>
              <a:t>SimulIDE</a:t>
            </a:r>
            <a:endParaRPr lang="pl-PL" sz="3200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879F7BB-2354-6BB8-602C-6FAC1B78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83" y="3339133"/>
            <a:ext cx="2181225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602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A8D1E5D9-B7DB-00F4-27FC-29FF81C69CC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2 - Bramka logiczna AND (symulator)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5AE966F-D30E-F8EB-336C-F7A5A56E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4785"/>
            <a:ext cx="8077200" cy="368617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4F401FE-5B9B-406B-36A3-B01109157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26667"/>
              </p:ext>
            </p:extLst>
          </p:nvPr>
        </p:nvGraphicFramePr>
        <p:xfrm>
          <a:off x="1016001" y="479194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1">
                  <a:extLst>
                    <a:ext uri="{9D8B030D-6E8A-4147-A177-3AD203B41FA5}">
                      <a16:colId xmlns:a16="http://schemas.microsoft.com/office/drawing/2014/main" val="3947411665"/>
                    </a:ext>
                  </a:extLst>
                </a:gridCol>
                <a:gridCol w="2595419">
                  <a:extLst>
                    <a:ext uri="{9D8B030D-6E8A-4147-A177-3AD203B41FA5}">
                      <a16:colId xmlns:a16="http://schemas.microsoft.com/office/drawing/2014/main" val="467397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5415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LED-1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24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18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27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66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1735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</TotalTime>
  <Words>448</Words>
  <Application>Microsoft Office PowerPoint</Application>
  <PresentationFormat>Pokaz na ekranie (4:3)</PresentationFormat>
  <Paragraphs>92</Paragraphs>
  <Slides>14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wojtek20201@outlook.com</dc:creator>
  <cp:lastModifiedBy>Joanna Skurzak</cp:lastModifiedBy>
  <cp:revision>68</cp:revision>
  <dcterms:created xsi:type="dcterms:W3CDTF">2021-03-03T07:39:51Z</dcterms:created>
  <dcterms:modified xsi:type="dcterms:W3CDTF">2024-04-15T21:28:47Z</dcterms:modified>
</cp:coreProperties>
</file>