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397" r:id="rId3"/>
    <p:sldId id="388" r:id="rId4"/>
    <p:sldId id="389" r:id="rId5"/>
    <p:sldId id="390" r:id="rId6"/>
    <p:sldId id="38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B955B-D6B9-4E30-9ECB-D1BD75A5F1D8}" type="datetimeFigureOut">
              <a:rPr lang="pl-PL" smtClean="0"/>
              <a:t>27.02.2024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320EF-51AC-4211-A054-9BF34AAEEDE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229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0556E-1621-4D9D-A722-3B4F875FF641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9519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27.02.2024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506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27.02.2024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959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27.02.2024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760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27.02.2024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100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27.02.2024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901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27.02.2024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148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27.02.2024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385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27.02.2024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942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27.02.2024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517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27.02.2024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278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27.02.2024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853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E0D28-09B2-4E2A-9616-0105020327B5}" type="datetimeFigureOut">
              <a:rPr lang="pl-PL" smtClean="0"/>
              <a:t>27.02.2024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337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828852"/>
            <a:ext cx="7772400" cy="2387600"/>
          </a:xfrm>
        </p:spPr>
        <p:txBody>
          <a:bodyPr>
            <a:normAutofit/>
          </a:bodyPr>
          <a:lstStyle/>
          <a:p>
            <a:r>
              <a:rPr lang="pl-PL" b="1" dirty="0"/>
              <a:t>Laboratorium zastosowań elektroniki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43000" y="3368900"/>
            <a:ext cx="6858000" cy="2460095"/>
          </a:xfrm>
        </p:spPr>
        <p:txBody>
          <a:bodyPr>
            <a:normAutofit fontScale="62500" lnSpcReduction="20000"/>
          </a:bodyPr>
          <a:lstStyle/>
          <a:p>
            <a:endParaRPr lang="pl-PL" sz="2800" b="1" dirty="0"/>
          </a:p>
          <a:p>
            <a:r>
              <a:rPr lang="pl-PL" sz="5800" b="1" dirty="0"/>
              <a:t>Laboratorium 02</a:t>
            </a:r>
          </a:p>
          <a:p>
            <a:r>
              <a:rPr lang="pl-PL" sz="4400" dirty="0"/>
              <a:t>Z-PEL-DB</a:t>
            </a:r>
          </a:p>
          <a:p>
            <a:endParaRPr lang="pl-PL" b="1" dirty="0"/>
          </a:p>
          <a:p>
            <a:endParaRPr lang="pl-PL" b="1" dirty="0"/>
          </a:p>
          <a:p>
            <a:endParaRPr lang="pl-PL" b="1" dirty="0"/>
          </a:p>
          <a:p>
            <a:pPr algn="r"/>
            <a:r>
              <a:rPr lang="pl-PL" sz="2900" b="1" dirty="0"/>
              <a:t>Wojciech </a:t>
            </a:r>
            <a:r>
              <a:rPr lang="pl-PL" sz="2900" b="1" dirty="0" err="1"/>
              <a:t>Skurzak</a:t>
            </a:r>
            <a:endParaRPr lang="pl-PL" sz="2900" b="1" dirty="0"/>
          </a:p>
        </p:txBody>
      </p:sp>
      <p:sp>
        <p:nvSpPr>
          <p:cNvPr id="4" name="pole tekstowe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Akademia WIT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0" y="606213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Warszawa 27.02.2024r.</a:t>
            </a:r>
          </a:p>
        </p:txBody>
      </p:sp>
    </p:spTree>
    <p:extLst>
      <p:ext uri="{BB962C8B-B14F-4D97-AF65-F5344CB8AC3E}">
        <p14:creationId xmlns:p14="http://schemas.microsoft.com/office/powerpoint/2010/main" val="187925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71B40DC1-B060-3EB9-1E7E-48B5D7E9AE7F}"/>
              </a:ext>
            </a:extLst>
          </p:cNvPr>
          <p:cNvSpPr txBox="1"/>
          <p:nvPr/>
        </p:nvSpPr>
        <p:spPr>
          <a:xfrm>
            <a:off x="1566083" y="1967642"/>
            <a:ext cx="60118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Prawo Ohma</a:t>
            </a:r>
          </a:p>
          <a:p>
            <a:pPr algn="ctr"/>
            <a:r>
              <a:rPr lang="pl-PL" sz="4000" b="1" dirty="0"/>
              <a:t>Pierwsze</a:t>
            </a:r>
            <a:r>
              <a:rPr lang="pl-PL" sz="4000" b="1" dirty="0">
                <a:effectLst/>
                <a:ea typeface="Times New Roman" panose="02020603050405020304" pitchFamily="18" charset="0"/>
              </a:rPr>
              <a:t> prawo Kirchhoffa</a:t>
            </a:r>
            <a:endParaRPr lang="pl-PL" sz="4000" b="1" dirty="0"/>
          </a:p>
          <a:p>
            <a:pPr algn="ctr"/>
            <a:r>
              <a:rPr lang="pl-PL" sz="4000" b="1" dirty="0">
                <a:effectLst/>
                <a:ea typeface="Times New Roman" panose="02020603050405020304" pitchFamily="18" charset="0"/>
              </a:rPr>
              <a:t>Drugie prawo Kirchhoffa</a:t>
            </a:r>
            <a:endParaRPr lang="pl-PL" sz="4000" b="1" dirty="0"/>
          </a:p>
          <a:p>
            <a:pPr algn="ctr"/>
            <a:endParaRPr lang="pl-PL" sz="4000" b="1" dirty="0"/>
          </a:p>
        </p:txBody>
      </p:sp>
    </p:spTree>
    <p:extLst>
      <p:ext uri="{BB962C8B-B14F-4D97-AF65-F5344CB8AC3E}">
        <p14:creationId xmlns:p14="http://schemas.microsoft.com/office/powerpoint/2010/main" val="127257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71E2FED4-6831-4BB0-B347-5BCB84000559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Zadanie 1 – Prawo Ohma (laboratorium) 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2533AFC-E6D4-4BC7-8822-EBFCBFBCE5C5}"/>
              </a:ext>
            </a:extLst>
          </p:cNvPr>
          <p:cNvSpPr txBox="1"/>
          <p:nvPr/>
        </p:nvSpPr>
        <p:spPr>
          <a:xfrm>
            <a:off x="792480" y="3962400"/>
            <a:ext cx="4242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Założenia:</a:t>
            </a:r>
          </a:p>
          <a:p>
            <a:r>
              <a:rPr lang="pl-PL" dirty="0"/>
              <a:t>U_1 – źródło zasilania około 9[V]</a:t>
            </a:r>
          </a:p>
          <a:p>
            <a:r>
              <a:rPr lang="pl-PL" dirty="0"/>
              <a:t>R_1 – rezystor xxx[Ὼ]</a:t>
            </a:r>
          </a:p>
          <a:p>
            <a:r>
              <a:rPr lang="pl-PL" dirty="0"/>
              <a:t>U_2 – spadek napięcia na rezystorze</a:t>
            </a:r>
          </a:p>
          <a:p>
            <a:r>
              <a:rPr lang="pl-PL" dirty="0"/>
              <a:t>I_1 – prąd w obwodzie 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0ADD001-84AC-4A91-B67F-3C1C2E6C3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540620"/>
              </p:ext>
            </p:extLst>
          </p:nvPr>
        </p:nvGraphicFramePr>
        <p:xfrm>
          <a:off x="4835587" y="4635506"/>
          <a:ext cx="3691255" cy="342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7040">
                  <a:extLst>
                    <a:ext uri="{9D8B030D-6E8A-4147-A177-3AD203B41FA5}">
                      <a16:colId xmlns:a16="http://schemas.microsoft.com/office/drawing/2014/main" val="2042758664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80091376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27674923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716335282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1898392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 b="1">
                          <a:solidFill>
                            <a:schemeClr val="tx1"/>
                          </a:solidFill>
                          <a:effectLst/>
                        </a:rPr>
                        <a:t>Lp.</a:t>
                      </a:r>
                      <a:endParaRPr lang="pl-PL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 b="1" dirty="0">
                          <a:solidFill>
                            <a:schemeClr val="tx1"/>
                          </a:solidFill>
                          <a:effectLst/>
                        </a:rPr>
                        <a:t>U_2 [V]</a:t>
                      </a:r>
                      <a:endParaRPr lang="pl-PL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 b="1" dirty="0">
                          <a:solidFill>
                            <a:schemeClr val="tx1"/>
                          </a:solidFill>
                          <a:effectLst/>
                        </a:rPr>
                        <a:t>I_1 [</a:t>
                      </a:r>
                      <a:r>
                        <a:rPr lang="pl-PL" sz="1100" b="1" dirty="0" err="1">
                          <a:solidFill>
                            <a:schemeClr val="tx1"/>
                          </a:solidFill>
                          <a:effectLst/>
                        </a:rPr>
                        <a:t>mA</a:t>
                      </a:r>
                      <a:r>
                        <a:rPr lang="pl-PL" sz="1100" b="1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  <a:endParaRPr lang="pl-PL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 b="1" dirty="0" err="1">
                          <a:solidFill>
                            <a:schemeClr val="tx1"/>
                          </a:solidFill>
                          <a:effectLst/>
                        </a:rPr>
                        <a:t>R_wyl</a:t>
                      </a:r>
                      <a:r>
                        <a:rPr lang="pl-PL" sz="1100" b="1" dirty="0">
                          <a:solidFill>
                            <a:schemeClr val="tx1"/>
                          </a:solidFill>
                          <a:effectLst/>
                        </a:rPr>
                        <a:t> [Ω]</a:t>
                      </a:r>
                      <a:endParaRPr lang="pl-PL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 b="1" dirty="0">
                          <a:solidFill>
                            <a:schemeClr val="tx1"/>
                          </a:solidFill>
                          <a:effectLst/>
                        </a:rPr>
                        <a:t>Uwagi</a:t>
                      </a:r>
                      <a:endParaRPr lang="pl-PL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280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1.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l-PL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2546"/>
                  </a:ext>
                </a:extLst>
              </a:tr>
            </a:tbl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E31E476D-162D-4613-80B3-E9858CFCCF5C}"/>
              </a:ext>
            </a:extLst>
          </p:cNvPr>
          <p:cNvSpPr txBox="1"/>
          <p:nvPr/>
        </p:nvSpPr>
        <p:spPr>
          <a:xfrm>
            <a:off x="4835587" y="4165313"/>
            <a:ext cx="3691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/>
              <a:t>Zadanie</a:t>
            </a:r>
          </a:p>
          <a:p>
            <a:pPr algn="ctr"/>
            <a:r>
              <a:rPr lang="pl-PL" sz="1400" b="1" dirty="0"/>
              <a:t>Pomiary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3502B27-771F-4567-A706-6C1B21966C64}"/>
              </a:ext>
            </a:extLst>
          </p:cNvPr>
          <p:cNvSpPr txBox="1"/>
          <p:nvPr/>
        </p:nvSpPr>
        <p:spPr>
          <a:xfrm>
            <a:off x="4835587" y="5018544"/>
            <a:ext cx="2650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/>
              <a:t>R_wyl</a:t>
            </a:r>
            <a:r>
              <a:rPr lang="pl-PL" sz="1400" dirty="0"/>
              <a:t> = U_2/I_1</a:t>
            </a:r>
          </a:p>
          <a:p>
            <a:endParaRPr lang="pl-PL" sz="1400" dirty="0"/>
          </a:p>
          <a:p>
            <a:r>
              <a:rPr lang="pl-PL" sz="1400" b="1" dirty="0"/>
              <a:t>Wnioski: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719DE7DD-58C6-4B46-87FA-BB4CD5A2ABAB}"/>
              </a:ext>
            </a:extLst>
          </p:cNvPr>
          <p:cNvSpPr/>
          <p:nvPr/>
        </p:nvSpPr>
        <p:spPr>
          <a:xfrm>
            <a:off x="4571999" y="4165312"/>
            <a:ext cx="4145281" cy="1703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54DFEAE-B55D-745D-93CB-8B8A03CAE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404" y="883675"/>
            <a:ext cx="41814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8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AD8B5A8B-4420-4601-80E7-2DDE3E20B677}"/>
              </a:ext>
            </a:extLst>
          </p:cNvPr>
          <p:cNvSpPr txBox="1"/>
          <p:nvPr/>
        </p:nvSpPr>
        <p:spPr>
          <a:xfrm>
            <a:off x="329182" y="2860408"/>
            <a:ext cx="47792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Założenia:</a:t>
            </a:r>
          </a:p>
          <a:p>
            <a:r>
              <a:rPr lang="pl-PL" dirty="0"/>
              <a:t>U_1 – źródło zasilania od około 9[V]</a:t>
            </a:r>
          </a:p>
          <a:p>
            <a:r>
              <a:rPr lang="pl-PL" dirty="0"/>
              <a:t>R_1 – rezystor xx[Ὼ]</a:t>
            </a:r>
          </a:p>
          <a:p>
            <a:r>
              <a:rPr lang="pl-PL" dirty="0"/>
              <a:t>R_2 – rezystor </a:t>
            </a:r>
            <a:r>
              <a:rPr lang="pl-PL" dirty="0" err="1"/>
              <a:t>yy</a:t>
            </a:r>
            <a:r>
              <a:rPr lang="pl-PL" dirty="0"/>
              <a:t>[Ὼ]</a:t>
            </a:r>
          </a:p>
          <a:p>
            <a:r>
              <a:rPr lang="pl-PL" dirty="0"/>
              <a:t>U_2 – spadek napięcia na rezystorze R_1</a:t>
            </a:r>
          </a:p>
          <a:p>
            <a:r>
              <a:rPr lang="pl-PL" dirty="0"/>
              <a:t>U_3 – spadek napięcia na rezystorze R_2</a:t>
            </a:r>
          </a:p>
          <a:p>
            <a:r>
              <a:rPr lang="pl-PL" dirty="0"/>
              <a:t>I_1 – prąd w obwodzie 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C69DFFA-99CB-42F0-B21B-172188F0E801}"/>
              </a:ext>
            </a:extLst>
          </p:cNvPr>
          <p:cNvSpPr txBox="1"/>
          <p:nvPr/>
        </p:nvSpPr>
        <p:spPr>
          <a:xfrm>
            <a:off x="3389377" y="4703516"/>
            <a:ext cx="536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/>
              <a:t>Zadanie 2</a:t>
            </a:r>
          </a:p>
          <a:p>
            <a:pPr algn="ctr"/>
            <a:r>
              <a:rPr lang="pl-PL" sz="1400" b="1" dirty="0"/>
              <a:t>Pomiary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01E8D49-C806-45DC-B236-52CFF6217ACF}"/>
              </a:ext>
            </a:extLst>
          </p:cNvPr>
          <p:cNvSpPr txBox="1"/>
          <p:nvPr/>
        </p:nvSpPr>
        <p:spPr>
          <a:xfrm>
            <a:off x="3555632" y="5558127"/>
            <a:ext cx="3845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/>
              <a:t>R_1_wyl = U_2/I_1            R_2_wyl = U_3/I_1</a:t>
            </a:r>
          </a:p>
          <a:p>
            <a:r>
              <a:rPr lang="pl-PL" sz="1400" b="1" dirty="0" err="1"/>
              <a:t>R_Z_wyl</a:t>
            </a:r>
            <a:r>
              <a:rPr lang="pl-PL" sz="1400" b="1" dirty="0"/>
              <a:t> = (U_2 + U_3)/I_1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C022843E-46A1-47CF-976A-DB858BD8D835}"/>
              </a:ext>
            </a:extLst>
          </p:cNvPr>
          <p:cNvSpPr/>
          <p:nvPr/>
        </p:nvSpPr>
        <p:spPr>
          <a:xfrm>
            <a:off x="3389377" y="4668576"/>
            <a:ext cx="5591492" cy="1698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6BC7FD0-F701-4D3D-A5CD-F26A630D288B}"/>
              </a:ext>
            </a:extLst>
          </p:cNvPr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/>
              <a:t>Zadanie 2 – łączenie szeregowe rezystorów, d</a:t>
            </a:r>
            <a:r>
              <a:rPr lang="pl-PL" sz="2000" b="1" dirty="0">
                <a:effectLst/>
                <a:ea typeface="Times New Roman" panose="02020603050405020304" pitchFamily="18" charset="0"/>
              </a:rPr>
              <a:t>rugie prawo Kirchhoffa</a:t>
            </a:r>
            <a:r>
              <a:rPr lang="pl-PL" sz="2000" b="1" dirty="0"/>
              <a:t> – (laboratorium) </a:t>
            </a:r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6688BD39-4DFF-49D5-9177-ED9B84470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954011"/>
              </p:ext>
            </p:extLst>
          </p:nvPr>
        </p:nvGraphicFramePr>
        <p:xfrm>
          <a:off x="3483895" y="5239602"/>
          <a:ext cx="5353683" cy="342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6870">
                  <a:extLst>
                    <a:ext uri="{9D8B030D-6E8A-4147-A177-3AD203B41FA5}">
                      <a16:colId xmlns:a16="http://schemas.microsoft.com/office/drawing/2014/main" val="3683138661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793700236"/>
                    </a:ext>
                  </a:extLst>
                </a:gridCol>
                <a:gridCol w="600583">
                  <a:extLst>
                    <a:ext uri="{9D8B030D-6E8A-4147-A177-3AD203B41FA5}">
                      <a16:colId xmlns:a16="http://schemas.microsoft.com/office/drawing/2014/main" val="399755354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9891167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45289955"/>
                    </a:ext>
                  </a:extLst>
                </a:gridCol>
                <a:gridCol w="926592">
                  <a:extLst>
                    <a:ext uri="{9D8B030D-6E8A-4147-A177-3AD203B41FA5}">
                      <a16:colId xmlns:a16="http://schemas.microsoft.com/office/drawing/2014/main" val="3016332507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99833366"/>
                    </a:ext>
                  </a:extLst>
                </a:gridCol>
                <a:gridCol w="914398">
                  <a:extLst>
                    <a:ext uri="{9D8B030D-6E8A-4147-A177-3AD203B41FA5}">
                      <a16:colId xmlns:a16="http://schemas.microsoft.com/office/drawing/2014/main" val="12466493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Lp.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U_1[V]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U_2[V]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 dirty="0">
                          <a:solidFill>
                            <a:schemeClr val="tx1"/>
                          </a:solidFill>
                          <a:effectLst/>
                        </a:rPr>
                        <a:t>U_3[V]</a:t>
                      </a:r>
                      <a:endParaRPr lang="pl-PL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I_1[mA]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R_1_wyl [Ω]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R_2_wyl [Ω]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R_Z_wyl[Ω]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260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1.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l-PL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3336637"/>
                  </a:ext>
                </a:extLst>
              </a:tr>
            </a:tbl>
          </a:graphicData>
        </a:graphic>
      </p:graphicFrame>
      <p:pic>
        <p:nvPicPr>
          <p:cNvPr id="3" name="Obraz 2">
            <a:extLst>
              <a:ext uri="{FF2B5EF4-FFF2-40B4-BE49-F238E27FC236}">
                <a16:creationId xmlns:a16="http://schemas.microsoft.com/office/drawing/2014/main" id="{5427FE22-4699-FF84-FEF9-8932C31B6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660" y="552352"/>
            <a:ext cx="43529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7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1913518A-FF68-4C6E-9C5F-0DDA34090BF4}"/>
              </a:ext>
            </a:extLst>
          </p:cNvPr>
          <p:cNvSpPr txBox="1"/>
          <p:nvPr/>
        </p:nvSpPr>
        <p:spPr>
          <a:xfrm>
            <a:off x="377951" y="2433135"/>
            <a:ext cx="47792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Założenia:</a:t>
            </a:r>
          </a:p>
          <a:p>
            <a:r>
              <a:rPr lang="pl-PL" dirty="0"/>
              <a:t>U_1 – źródło zasilania od 1 do 9[V]</a:t>
            </a:r>
          </a:p>
          <a:p>
            <a:r>
              <a:rPr lang="pl-PL" dirty="0"/>
              <a:t>R_1 – rezystor xx [Ὼ]</a:t>
            </a:r>
          </a:p>
          <a:p>
            <a:r>
              <a:rPr lang="pl-PL" dirty="0"/>
              <a:t>R_2 – rezystor </a:t>
            </a:r>
            <a:r>
              <a:rPr lang="pl-PL" dirty="0" err="1"/>
              <a:t>yy</a:t>
            </a:r>
            <a:r>
              <a:rPr lang="pl-PL" dirty="0"/>
              <a:t> [Ὼ]</a:t>
            </a:r>
          </a:p>
          <a:p>
            <a:r>
              <a:rPr lang="pl-PL" dirty="0"/>
              <a:t>U_2 – spadek napięcia na rezystorach</a:t>
            </a:r>
          </a:p>
          <a:p>
            <a:r>
              <a:rPr lang="pl-PL" dirty="0"/>
              <a:t>I_1 – prąd w obwodzie głównym</a:t>
            </a:r>
          </a:p>
          <a:p>
            <a:r>
              <a:rPr lang="pl-PL" dirty="0"/>
              <a:t>I_2 – prąd w obwodzie R_1</a:t>
            </a:r>
          </a:p>
          <a:p>
            <a:r>
              <a:rPr lang="pl-PL" dirty="0"/>
              <a:t>I_3 – prąd w obwodzie R_2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1B934DCB-357F-4023-80DC-776B7F04EF3F}"/>
              </a:ext>
            </a:extLst>
          </p:cNvPr>
          <p:cNvSpPr txBox="1"/>
          <p:nvPr/>
        </p:nvSpPr>
        <p:spPr>
          <a:xfrm>
            <a:off x="3389377" y="4703516"/>
            <a:ext cx="5364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/>
              <a:t>Zadanie 3                                      Pomiary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4DCF8DA-76ED-4515-8B53-EE6F034E55C4}"/>
              </a:ext>
            </a:extLst>
          </p:cNvPr>
          <p:cNvSpPr txBox="1"/>
          <p:nvPr/>
        </p:nvSpPr>
        <p:spPr>
          <a:xfrm>
            <a:off x="3007952" y="5415955"/>
            <a:ext cx="4496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/>
              <a:t>R_1_wyl=U_2/I_2,      R_2_wyl=U_2/I_3</a:t>
            </a:r>
          </a:p>
          <a:p>
            <a:r>
              <a:rPr lang="pl-PL" sz="1400" b="1" dirty="0"/>
              <a:t>1/</a:t>
            </a:r>
            <a:r>
              <a:rPr lang="pl-PL" sz="1400" b="1" dirty="0" err="1"/>
              <a:t>R_Z_wyl</a:t>
            </a:r>
            <a:r>
              <a:rPr lang="pl-PL" sz="1400" b="1" dirty="0"/>
              <a:t> = (1/R_1_wyl) + (1/R_2_wyl)</a:t>
            </a:r>
          </a:p>
          <a:p>
            <a:r>
              <a:rPr lang="pl-PL" sz="1400" b="1" dirty="0" err="1"/>
              <a:t>R_Z_wyl</a:t>
            </a:r>
            <a:r>
              <a:rPr lang="pl-PL" sz="1400" b="1" dirty="0"/>
              <a:t> = (R_1_wyl * R_2_wyl)/(R_1+R_2_wyl)</a:t>
            </a:r>
          </a:p>
          <a:p>
            <a:r>
              <a:rPr lang="pl-PL" sz="1400" b="1" dirty="0"/>
              <a:t>Wnioski: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D71A979-FE35-4C76-9FFB-8A26B0406216}"/>
              </a:ext>
            </a:extLst>
          </p:cNvPr>
          <p:cNvSpPr/>
          <p:nvPr/>
        </p:nvSpPr>
        <p:spPr>
          <a:xfrm>
            <a:off x="2767584" y="4668576"/>
            <a:ext cx="621328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60BC7BE3-8E83-4B24-A9D2-C4DFCDCC6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729160"/>
              </p:ext>
            </p:extLst>
          </p:nvPr>
        </p:nvGraphicFramePr>
        <p:xfrm>
          <a:off x="2926079" y="5011293"/>
          <a:ext cx="5905851" cy="342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468">
                  <a:extLst>
                    <a:ext uri="{9D8B030D-6E8A-4147-A177-3AD203B41FA5}">
                      <a16:colId xmlns:a16="http://schemas.microsoft.com/office/drawing/2014/main" val="430421740"/>
                    </a:ext>
                  </a:extLst>
                </a:gridCol>
                <a:gridCol w="554366">
                  <a:extLst>
                    <a:ext uri="{9D8B030D-6E8A-4147-A177-3AD203B41FA5}">
                      <a16:colId xmlns:a16="http://schemas.microsoft.com/office/drawing/2014/main" val="2571361675"/>
                    </a:ext>
                  </a:extLst>
                </a:gridCol>
                <a:gridCol w="551760">
                  <a:extLst>
                    <a:ext uri="{9D8B030D-6E8A-4147-A177-3AD203B41FA5}">
                      <a16:colId xmlns:a16="http://schemas.microsoft.com/office/drawing/2014/main" val="1465366718"/>
                    </a:ext>
                  </a:extLst>
                </a:gridCol>
                <a:gridCol w="606480">
                  <a:extLst>
                    <a:ext uri="{9D8B030D-6E8A-4147-A177-3AD203B41FA5}">
                      <a16:colId xmlns:a16="http://schemas.microsoft.com/office/drawing/2014/main" val="2662093300"/>
                    </a:ext>
                  </a:extLst>
                </a:gridCol>
                <a:gridCol w="635143">
                  <a:extLst>
                    <a:ext uri="{9D8B030D-6E8A-4147-A177-3AD203B41FA5}">
                      <a16:colId xmlns:a16="http://schemas.microsoft.com/office/drawing/2014/main" val="2684064216"/>
                    </a:ext>
                  </a:extLst>
                </a:gridCol>
                <a:gridCol w="700937">
                  <a:extLst>
                    <a:ext uri="{9D8B030D-6E8A-4147-A177-3AD203B41FA5}">
                      <a16:colId xmlns:a16="http://schemas.microsoft.com/office/drawing/2014/main" val="3823548648"/>
                    </a:ext>
                  </a:extLst>
                </a:gridCol>
                <a:gridCol w="848811">
                  <a:extLst>
                    <a:ext uri="{9D8B030D-6E8A-4147-A177-3AD203B41FA5}">
                      <a16:colId xmlns:a16="http://schemas.microsoft.com/office/drawing/2014/main" val="3236090541"/>
                    </a:ext>
                  </a:extLst>
                </a:gridCol>
                <a:gridCol w="832526">
                  <a:extLst>
                    <a:ext uri="{9D8B030D-6E8A-4147-A177-3AD203B41FA5}">
                      <a16:colId xmlns:a16="http://schemas.microsoft.com/office/drawing/2014/main" val="700423629"/>
                    </a:ext>
                  </a:extLst>
                </a:gridCol>
                <a:gridCol w="825360">
                  <a:extLst>
                    <a:ext uri="{9D8B030D-6E8A-4147-A177-3AD203B41FA5}">
                      <a16:colId xmlns:a16="http://schemas.microsoft.com/office/drawing/2014/main" val="3811475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Lp.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U_1[V]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U_2[V]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I_1[mA]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I_2[mA]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I_3[mA]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R_1_wyl[Ω]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R_2_wyl[Ω]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R_Z_wyl[Ω]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946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1.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l-PL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510007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BAE8A304-A918-7B42-4824-7CF8C0F10306}"/>
              </a:ext>
            </a:extLst>
          </p:cNvPr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/>
              <a:t>Zadanie 3 – łączenie równoległe rezystorów, </a:t>
            </a:r>
          </a:p>
          <a:p>
            <a:pPr algn="ctr"/>
            <a:r>
              <a:rPr lang="pl-PL" sz="2000" b="1" dirty="0"/>
              <a:t>pierwsze</a:t>
            </a:r>
            <a:r>
              <a:rPr lang="pl-PL" sz="2000" b="1" dirty="0">
                <a:effectLst/>
                <a:ea typeface="Times New Roman" panose="02020603050405020304" pitchFamily="18" charset="0"/>
              </a:rPr>
              <a:t> prawo </a:t>
            </a:r>
            <a:r>
              <a:rPr lang="pl-PL" sz="2000" b="1">
                <a:effectLst/>
                <a:ea typeface="Times New Roman" panose="02020603050405020304" pitchFamily="18" charset="0"/>
              </a:rPr>
              <a:t>Kirchhoffa</a:t>
            </a:r>
            <a:r>
              <a:rPr lang="pl-PL" sz="2000" b="1"/>
              <a:t> – (laboratorium) </a:t>
            </a:r>
            <a:endParaRPr lang="pl-PL" sz="2000" b="1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DC47143D-71F5-8465-490C-FE904E22F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255" y="1384574"/>
            <a:ext cx="46386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2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CF58A5EF-7B71-4583-A224-049231738268}"/>
              </a:ext>
            </a:extLst>
          </p:cNvPr>
          <p:cNvSpPr txBox="1"/>
          <p:nvPr/>
        </p:nvSpPr>
        <p:spPr>
          <a:xfrm>
            <a:off x="1307054" y="2601232"/>
            <a:ext cx="6529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KONIEC</a:t>
            </a:r>
          </a:p>
        </p:txBody>
      </p:sp>
    </p:spTree>
    <p:extLst>
      <p:ext uri="{BB962C8B-B14F-4D97-AF65-F5344CB8AC3E}">
        <p14:creationId xmlns:p14="http://schemas.microsoft.com/office/powerpoint/2010/main" val="102641211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765</TotalTime>
  <Words>525</Words>
  <Application>Microsoft Office PowerPoint</Application>
  <PresentationFormat>Pokaz na ekranie (4:3)</PresentationFormat>
  <Paragraphs>94</Paragraphs>
  <Slides>6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Motyw pakietu Office</vt:lpstr>
      <vt:lpstr>Laboratorium zastosowań elektroniki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wojtek20201@outlook.com</dc:creator>
  <cp:lastModifiedBy>Wojciech</cp:lastModifiedBy>
  <cp:revision>56</cp:revision>
  <dcterms:created xsi:type="dcterms:W3CDTF">2021-03-03T07:39:51Z</dcterms:created>
  <dcterms:modified xsi:type="dcterms:W3CDTF">2024-02-27T01:36:55Z</dcterms:modified>
</cp:coreProperties>
</file>