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68" r:id="rId3"/>
    <p:sldId id="259" r:id="rId4"/>
    <p:sldId id="266" r:id="rId5"/>
    <p:sldId id="417" r:id="rId6"/>
    <p:sldId id="265" r:id="rId7"/>
    <p:sldId id="419" r:id="rId8"/>
    <p:sldId id="412" r:id="rId9"/>
    <p:sldId id="413" r:id="rId10"/>
    <p:sldId id="418" r:id="rId11"/>
    <p:sldId id="415" r:id="rId12"/>
    <p:sldId id="269" r:id="rId13"/>
    <p:sldId id="263" r:id="rId14"/>
    <p:sldId id="261" r:id="rId15"/>
    <p:sldId id="270" r:id="rId16"/>
    <p:sldId id="421" r:id="rId17"/>
    <p:sldId id="277" r:id="rId18"/>
    <p:sldId id="278" r:id="rId19"/>
    <p:sldId id="272" r:id="rId20"/>
    <p:sldId id="38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B955B-D6B9-4E30-9ECB-D1BD75A5F1D8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320EF-51AC-4211-A054-9BF34AAEED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229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0556E-1621-4D9D-A722-3B4F875FF64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951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06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959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60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100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901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1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85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942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517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278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853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E0D28-09B2-4E2A-9616-0105020327B5}" type="datetimeFigureOut">
              <a:rPr lang="pl-PL" smtClean="0"/>
              <a:t>23.03.2024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33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ekalk.eu/index_pl.html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828852"/>
            <a:ext cx="7772400" cy="2387600"/>
          </a:xfrm>
        </p:spPr>
        <p:txBody>
          <a:bodyPr>
            <a:normAutofit/>
          </a:bodyPr>
          <a:lstStyle/>
          <a:p>
            <a:r>
              <a:rPr lang="pl-PL" b="1" dirty="0"/>
              <a:t>Laboratorium zastosowań elektroniki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368900"/>
            <a:ext cx="6858000" cy="2460095"/>
          </a:xfrm>
        </p:spPr>
        <p:txBody>
          <a:bodyPr>
            <a:normAutofit fontScale="62500" lnSpcReduction="20000"/>
          </a:bodyPr>
          <a:lstStyle/>
          <a:p>
            <a:endParaRPr lang="pl-PL" sz="2800" b="1" dirty="0"/>
          </a:p>
          <a:p>
            <a:r>
              <a:rPr lang="pl-PL" sz="5800" b="1" dirty="0"/>
              <a:t>Laboratorium 04</a:t>
            </a:r>
          </a:p>
          <a:p>
            <a:r>
              <a:rPr lang="pl-PL" sz="4400" dirty="0"/>
              <a:t>Z-PEL-DB</a:t>
            </a:r>
          </a:p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  <a:p>
            <a:pPr algn="r"/>
            <a:r>
              <a:rPr lang="pl-PL" sz="2900" b="1" dirty="0"/>
              <a:t>Wojciech </a:t>
            </a:r>
            <a:r>
              <a:rPr lang="pl-PL" sz="2900" b="1" dirty="0" err="1"/>
              <a:t>Skurzak</a:t>
            </a:r>
            <a:endParaRPr lang="pl-PL" sz="2900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Akademia WIT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0" y="606213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Warszawa 19-22.03.2024r.</a:t>
            </a:r>
          </a:p>
        </p:txBody>
      </p:sp>
    </p:spTree>
    <p:extLst>
      <p:ext uri="{BB962C8B-B14F-4D97-AF65-F5344CB8AC3E}">
        <p14:creationId xmlns:p14="http://schemas.microsoft.com/office/powerpoint/2010/main" val="187925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C6AEC6ED-18FE-4E59-8B05-26DE7315192C}"/>
              </a:ext>
            </a:extLst>
          </p:cNvPr>
          <p:cNvSpPr txBox="1"/>
          <p:nvPr/>
        </p:nvSpPr>
        <p:spPr>
          <a:xfrm>
            <a:off x="0" y="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4: Prostownik jednopołówkowy</a:t>
            </a:r>
          </a:p>
          <a:p>
            <a:pPr algn="ctr"/>
            <a:r>
              <a:rPr lang="pl-PL" sz="2000" b="1" dirty="0"/>
              <a:t>symulator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766E0A6-5E0B-FBB7-F4F1-1177DA8D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902" y="1102221"/>
            <a:ext cx="4405305" cy="2791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CC67BBCB-F29D-B200-1417-61B58060F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6" y="2028178"/>
            <a:ext cx="4520295" cy="20953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0D9EC08D-893A-8745-658B-3D7D2B91E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7" y="4410860"/>
            <a:ext cx="4528763" cy="21858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50E253A7-AC39-D96B-1DA6-76D1B3C1D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902" y="3987625"/>
            <a:ext cx="4395393" cy="2791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6E3B24E5-2C18-C28F-6407-9F64DC05E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0592" y="584775"/>
            <a:ext cx="1222656" cy="1381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BD1D7BD-17A3-9CA0-9CF3-B4FAA1A2AB7C}"/>
              </a:ext>
            </a:extLst>
          </p:cNvPr>
          <p:cNvSpPr txBox="1"/>
          <p:nvPr/>
        </p:nvSpPr>
        <p:spPr>
          <a:xfrm>
            <a:off x="114156" y="872112"/>
            <a:ext cx="1332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Parametry napięcia zasilania</a:t>
            </a:r>
          </a:p>
        </p:txBody>
      </p:sp>
    </p:spTree>
    <p:extLst>
      <p:ext uri="{BB962C8B-B14F-4D97-AF65-F5344CB8AC3E}">
        <p14:creationId xmlns:p14="http://schemas.microsoft.com/office/powerpoint/2010/main" val="338449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C47F3F15-5684-4B32-A3E3-61058E8E5B8E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5: Prostownik z kondensatorem - symulator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B502F14-31A3-48DB-B35A-23FDFCF1F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6449"/>
              </p:ext>
            </p:extLst>
          </p:nvPr>
        </p:nvGraphicFramePr>
        <p:xfrm>
          <a:off x="1848317" y="4666578"/>
          <a:ext cx="4781083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500">
                  <a:extLst>
                    <a:ext uri="{9D8B030D-6E8A-4147-A177-3AD203B41FA5}">
                      <a16:colId xmlns:a16="http://schemas.microsoft.com/office/drawing/2014/main" val="1147494863"/>
                    </a:ext>
                  </a:extLst>
                </a:gridCol>
                <a:gridCol w="578021">
                  <a:extLst>
                    <a:ext uri="{9D8B030D-6E8A-4147-A177-3AD203B41FA5}">
                      <a16:colId xmlns:a16="http://schemas.microsoft.com/office/drawing/2014/main" val="558174576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1687511567"/>
                    </a:ext>
                  </a:extLst>
                </a:gridCol>
                <a:gridCol w="931984">
                  <a:extLst>
                    <a:ext uri="{9D8B030D-6E8A-4147-A177-3AD203B41FA5}">
                      <a16:colId xmlns:a16="http://schemas.microsoft.com/office/drawing/2014/main" val="1783176567"/>
                    </a:ext>
                  </a:extLst>
                </a:gridCol>
                <a:gridCol w="1907931">
                  <a:extLst>
                    <a:ext uri="{9D8B030D-6E8A-4147-A177-3AD203B41FA5}">
                      <a16:colId xmlns:a16="http://schemas.microsoft.com/office/drawing/2014/main" val="567797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Lp.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C_1 [μF]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U_min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[V]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U_max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[V]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Opis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891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69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480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093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4.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850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5.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712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6.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563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7.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pl-PL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87114"/>
                  </a:ext>
                </a:extLst>
              </a:tr>
            </a:tbl>
          </a:graphicData>
        </a:graphic>
      </p:graphicFrame>
      <p:pic>
        <p:nvPicPr>
          <p:cNvPr id="5" name="Obraz 4">
            <a:extLst>
              <a:ext uri="{FF2B5EF4-FFF2-40B4-BE49-F238E27FC236}">
                <a16:creationId xmlns:a16="http://schemas.microsoft.com/office/drawing/2014/main" id="{1D6EA96B-BB9E-50C6-3BE2-EE2E7F27A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3" y="1125415"/>
            <a:ext cx="8728058" cy="31300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610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8D87FD8-8C48-4EC0-A422-88AF76E84E7B}"/>
              </a:ext>
            </a:extLst>
          </p:cNvPr>
          <p:cNvSpPr txBox="1"/>
          <p:nvPr/>
        </p:nvSpPr>
        <p:spPr>
          <a:xfrm>
            <a:off x="979714" y="1828800"/>
            <a:ext cx="6738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Diody LED</a:t>
            </a:r>
          </a:p>
        </p:txBody>
      </p:sp>
    </p:spTree>
    <p:extLst>
      <p:ext uri="{BB962C8B-B14F-4D97-AF65-F5344CB8AC3E}">
        <p14:creationId xmlns:p14="http://schemas.microsoft.com/office/powerpoint/2010/main" val="164884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83" descr="diodyled">
            <a:extLst>
              <a:ext uri="{FF2B5EF4-FFF2-40B4-BE49-F238E27FC236}">
                <a16:creationId xmlns:a16="http://schemas.microsoft.com/office/drawing/2014/main" id="{161C7C0E-B694-460D-BA1A-F5F525D17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99" y="792313"/>
            <a:ext cx="4466035" cy="60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AFE7278B-B22F-467E-9544-AC6B6302C26A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Zasada działania diody LED</a:t>
            </a:r>
          </a:p>
        </p:txBody>
      </p:sp>
    </p:spTree>
    <p:extLst>
      <p:ext uri="{BB962C8B-B14F-4D97-AF65-F5344CB8AC3E}">
        <p14:creationId xmlns:p14="http://schemas.microsoft.com/office/powerpoint/2010/main" val="24630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9FDA299A-32D4-450A-AB7F-FBF06A96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612322"/>
            <a:ext cx="4909457" cy="2863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F30AC65D-7056-4F73-AA3E-AF340E9D2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85" y="3546022"/>
            <a:ext cx="4495800" cy="31648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2E28029-1696-464D-93EF-11CA4C58F52A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Charakterystyki diod</a:t>
            </a:r>
          </a:p>
        </p:txBody>
      </p:sp>
    </p:spTree>
    <p:extLst>
      <p:ext uri="{BB962C8B-B14F-4D97-AF65-F5344CB8AC3E}">
        <p14:creationId xmlns:p14="http://schemas.microsoft.com/office/powerpoint/2010/main" val="272117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A08D3045-B38A-4E11-B01E-83A87ADB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64" y="773723"/>
            <a:ext cx="7040155" cy="5464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203B7D0C-CA90-4B52-9B80-C2700FE021A9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Charakterystyka diody LED</a:t>
            </a:r>
          </a:p>
        </p:txBody>
      </p:sp>
    </p:spTree>
    <p:extLst>
      <p:ext uri="{BB962C8B-B14F-4D97-AF65-F5344CB8AC3E}">
        <p14:creationId xmlns:p14="http://schemas.microsoft.com/office/powerpoint/2010/main" val="29674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50A70F4-B6FC-A119-F71A-FCD048C09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69" y="1537398"/>
            <a:ext cx="7767903" cy="2532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98C8837-EB6F-736C-DC34-88CD4A16304D}"/>
              </a:ext>
            </a:extLst>
          </p:cNvPr>
          <p:cNvSpPr txBox="1"/>
          <p:nvPr/>
        </p:nvSpPr>
        <p:spPr>
          <a:xfrm>
            <a:off x="472273" y="204373"/>
            <a:ext cx="8249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/>
              <a:t>Napięcie przewodzenia zależy od koloru świecenia diody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15479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869228F-85E3-40C1-9885-E827036FA322}"/>
              </a:ext>
            </a:extLst>
          </p:cNvPr>
          <p:cNvSpPr txBox="1"/>
          <p:nvPr/>
        </p:nvSpPr>
        <p:spPr>
          <a:xfrm>
            <a:off x="1192924" y="9136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http://ekalk.eu/index_pl.html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1EFD3E9-7760-4747-922A-B9FF7896616B}"/>
              </a:ext>
            </a:extLst>
          </p:cNvPr>
          <p:cNvSpPr txBox="1"/>
          <p:nvPr/>
        </p:nvSpPr>
        <p:spPr>
          <a:xfrm>
            <a:off x="0" y="870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/>
              <a:t>Wyznaczanie wartości rezystora dla diody za pomocą programu „</a:t>
            </a:r>
            <a:r>
              <a:rPr lang="pl-PL" sz="2000" b="1" dirty="0" err="1"/>
              <a:t>ekalk</a:t>
            </a:r>
            <a:r>
              <a:rPr lang="pl-PL" sz="2000" b="1" dirty="0"/>
              <a:t>”</a:t>
            </a: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0763CE8D-8731-491A-8003-7CC6B6CF53CA}"/>
              </a:ext>
            </a:extLst>
          </p:cNvPr>
          <p:cNvGrpSpPr/>
          <p:nvPr/>
        </p:nvGrpSpPr>
        <p:grpSpPr>
          <a:xfrm>
            <a:off x="0" y="1710080"/>
            <a:ext cx="9144000" cy="4488873"/>
            <a:chOff x="0" y="1710080"/>
            <a:chExt cx="9144000" cy="4488873"/>
          </a:xfrm>
        </p:grpSpPr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F92F8EB9-FD80-4BDF-9678-ECABE38A8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710080"/>
              <a:ext cx="9144000" cy="4488873"/>
            </a:xfrm>
            <a:prstGeom prst="rect">
              <a:avLst/>
            </a:prstGeom>
          </p:spPr>
        </p:pic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7ADB502F-0490-4020-BD8E-AA101CCE9D93}"/>
                </a:ext>
              </a:extLst>
            </p:cNvPr>
            <p:cNvSpPr/>
            <p:nvPr/>
          </p:nvSpPr>
          <p:spPr>
            <a:xfrm>
              <a:off x="3473669" y="5124749"/>
              <a:ext cx="1098331" cy="10510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6788183-3C1D-4AD3-90B7-79B683E417CA}"/>
              </a:ext>
            </a:extLst>
          </p:cNvPr>
          <p:cNvSpPr txBox="1"/>
          <p:nvPr/>
        </p:nvSpPr>
        <p:spPr>
          <a:xfrm>
            <a:off x="515007" y="1266385"/>
            <a:ext cx="59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Wybrać „Rezystor redukcyjny dla diody LED”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D1CD1E4-59CB-4B58-BB79-7E10C21BB960}"/>
              </a:ext>
            </a:extLst>
          </p:cNvPr>
          <p:cNvSpPr txBox="1"/>
          <p:nvPr/>
        </p:nvSpPr>
        <p:spPr>
          <a:xfrm>
            <a:off x="515007" y="629237"/>
            <a:ext cx="59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Adres strony Internetu programu „</a:t>
            </a:r>
            <a:r>
              <a:rPr lang="pl-PL" dirty="0" err="1"/>
              <a:t>ekalk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07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51B517A-C985-4F11-86FE-F3D59768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9" y="408811"/>
            <a:ext cx="4876800" cy="6334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C0AA8E0-C7A6-43A8-9035-8329DD45895A}"/>
              </a:ext>
            </a:extLst>
          </p:cNvPr>
          <p:cNvSpPr txBox="1"/>
          <p:nvPr/>
        </p:nvSpPr>
        <p:spPr>
          <a:xfrm>
            <a:off x="0" y="870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/>
              <a:t>Wyznaczanie wartości rezystora dla diody za pomocą programu „</a:t>
            </a:r>
            <a:r>
              <a:rPr lang="pl-PL" sz="2000" b="1" dirty="0" err="1"/>
              <a:t>ekalk</a:t>
            </a:r>
            <a:r>
              <a:rPr lang="pl-PL" sz="2000" b="1" dirty="0"/>
              <a:t>”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EC30BE4-0723-4E49-9396-E46AB2943DB0}"/>
              </a:ext>
            </a:extLst>
          </p:cNvPr>
          <p:cNvSpPr txBox="1"/>
          <p:nvPr/>
        </p:nvSpPr>
        <p:spPr>
          <a:xfrm>
            <a:off x="5864772" y="599090"/>
            <a:ext cx="305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Obliczenie rezystancji dla: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Diody czerwonej.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Napięcie zasilania 5V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Rezystor – 150 Ω</a:t>
            </a:r>
          </a:p>
        </p:txBody>
      </p:sp>
    </p:spTree>
    <p:extLst>
      <p:ext uri="{BB962C8B-B14F-4D97-AF65-F5344CB8AC3E}">
        <p14:creationId xmlns:p14="http://schemas.microsoft.com/office/powerpoint/2010/main" val="3359051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CC5D609-4585-415B-8731-C6BA624868B5}"/>
              </a:ext>
            </a:extLst>
          </p:cNvPr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Zadanie 6 - Obliczanie rezystora dla diody LED</a:t>
            </a:r>
          </a:p>
          <a:p>
            <a:pPr algn="ctr"/>
            <a:r>
              <a:rPr lang="pl-PL" sz="2000" b="1" dirty="0"/>
              <a:t>symulator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BC505B6-7AA7-4C79-94A8-66E94F4797BC}"/>
              </a:ext>
            </a:extLst>
          </p:cNvPr>
          <p:cNvSpPr txBox="1"/>
          <p:nvPr/>
        </p:nvSpPr>
        <p:spPr>
          <a:xfrm>
            <a:off x="1271079" y="5867090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 = (9 -2,1)/20 = 345 </a:t>
            </a:r>
            <a:r>
              <a:rPr lang="el-GR" dirty="0"/>
              <a:t>Ὼ</a:t>
            </a:r>
            <a:r>
              <a:rPr lang="pl-PL" dirty="0"/>
              <a:t>  -&gt; 360</a:t>
            </a:r>
            <a:r>
              <a:rPr lang="el-GR" dirty="0"/>
              <a:t> Ὼ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FAD4D27-50FF-44A7-ABEA-2239239D1715}"/>
              </a:ext>
            </a:extLst>
          </p:cNvPr>
          <p:cNvSpPr txBox="1"/>
          <p:nvPr/>
        </p:nvSpPr>
        <p:spPr>
          <a:xfrm>
            <a:off x="1517911" y="4071365"/>
            <a:ext cx="310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Wg katalogu dla diody zielonej</a:t>
            </a:r>
          </a:p>
          <a:p>
            <a:r>
              <a:rPr lang="pl-PL" dirty="0"/>
              <a:t>Napięcie diody 2,1V</a:t>
            </a:r>
          </a:p>
          <a:p>
            <a:r>
              <a:rPr lang="pl-PL" dirty="0"/>
              <a:t>Prąd diody 20 </a:t>
            </a:r>
            <a:r>
              <a:rPr lang="pl-PL" dirty="0" err="1"/>
              <a:t>mA</a:t>
            </a:r>
            <a:endParaRPr lang="pl-PL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4F5435E4-8CE7-EC7B-FA56-E65E9799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36" y="1276370"/>
            <a:ext cx="4911436" cy="27949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241FB2EF-11A3-C7FA-407E-BD9DDD8A4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83689"/>
              </p:ext>
            </p:extLst>
          </p:nvPr>
        </p:nvGraphicFramePr>
        <p:xfrm>
          <a:off x="5131320" y="1569799"/>
          <a:ext cx="387531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28">
                  <a:extLst>
                    <a:ext uri="{9D8B030D-6E8A-4147-A177-3AD203B41FA5}">
                      <a16:colId xmlns:a16="http://schemas.microsoft.com/office/drawing/2014/main" val="3149438417"/>
                    </a:ext>
                  </a:extLst>
                </a:gridCol>
                <a:gridCol w="864159">
                  <a:extLst>
                    <a:ext uri="{9D8B030D-6E8A-4147-A177-3AD203B41FA5}">
                      <a16:colId xmlns:a16="http://schemas.microsoft.com/office/drawing/2014/main" val="24347532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55321826"/>
                    </a:ext>
                  </a:extLst>
                </a:gridCol>
                <a:gridCol w="743578">
                  <a:extLst>
                    <a:ext uri="{9D8B030D-6E8A-4147-A177-3AD203B41FA5}">
                      <a16:colId xmlns:a16="http://schemas.microsoft.com/office/drawing/2014/main" val="4237664773"/>
                    </a:ext>
                  </a:extLst>
                </a:gridCol>
                <a:gridCol w="988050">
                  <a:extLst>
                    <a:ext uri="{9D8B030D-6E8A-4147-A177-3AD203B41FA5}">
                      <a16:colId xmlns:a16="http://schemas.microsoft.com/office/drawing/2014/main" val="2801433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Lp.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R [</a:t>
                      </a:r>
                      <a:r>
                        <a:rPr lang="el-GR" sz="1200" dirty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U_LED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U_R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I_obw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67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00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38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55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360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32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54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6.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46330"/>
                  </a:ext>
                </a:extLst>
              </a:tr>
            </a:tbl>
          </a:graphicData>
        </a:graphic>
      </p:graphicFrame>
      <p:grpSp>
        <p:nvGrpSpPr>
          <p:cNvPr id="23" name="Grupa 22">
            <a:extLst>
              <a:ext uri="{FF2B5EF4-FFF2-40B4-BE49-F238E27FC236}">
                <a16:creationId xmlns:a16="http://schemas.microsoft.com/office/drawing/2014/main" id="{3AB47DB1-24F0-8331-4B4C-792C49D1069E}"/>
              </a:ext>
            </a:extLst>
          </p:cNvPr>
          <p:cNvGrpSpPr/>
          <p:nvPr/>
        </p:nvGrpSpPr>
        <p:grpSpPr>
          <a:xfrm>
            <a:off x="1249345" y="4943760"/>
            <a:ext cx="3798277" cy="759653"/>
            <a:chOff x="432079" y="4955820"/>
            <a:chExt cx="3798277" cy="759653"/>
          </a:xfrm>
        </p:grpSpPr>
        <p:grpSp>
          <p:nvGrpSpPr>
            <p:cNvPr id="9" name="Grupa 8">
              <a:extLst>
                <a:ext uri="{FF2B5EF4-FFF2-40B4-BE49-F238E27FC236}">
                  <a16:creationId xmlns:a16="http://schemas.microsoft.com/office/drawing/2014/main" id="{BFE2A72D-51CC-4290-B45D-D48992A8DC57}"/>
                </a:ext>
              </a:extLst>
            </p:cNvPr>
            <p:cNvGrpSpPr/>
            <p:nvPr/>
          </p:nvGrpSpPr>
          <p:grpSpPr>
            <a:xfrm>
              <a:off x="432079" y="4955820"/>
              <a:ext cx="3798277" cy="759653"/>
              <a:chOff x="2015151" y="5301343"/>
              <a:chExt cx="2132306" cy="759653"/>
            </a:xfrm>
          </p:grpSpPr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891CB9A5-398D-4033-B966-02F0952F3311}"/>
                  </a:ext>
                </a:extLst>
              </p:cNvPr>
              <p:cNvSpPr txBox="1"/>
              <p:nvPr/>
            </p:nvSpPr>
            <p:spPr>
              <a:xfrm>
                <a:off x="2865282" y="5301343"/>
                <a:ext cx="1282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err="1"/>
                  <a:t>U_zas</a:t>
                </a:r>
                <a:r>
                  <a:rPr lang="pl-PL" b="1" dirty="0"/>
                  <a:t> – </a:t>
                </a:r>
                <a:r>
                  <a:rPr lang="pl-PL" b="1" dirty="0" err="1"/>
                  <a:t>U_diod</a:t>
                </a:r>
                <a:endParaRPr lang="pl-PL" b="1" dirty="0"/>
              </a:p>
            </p:txBody>
          </p:sp>
          <p:cxnSp>
            <p:nvCxnSpPr>
              <p:cNvPr id="6" name="Łącznik prosty 5">
                <a:extLst>
                  <a:ext uri="{FF2B5EF4-FFF2-40B4-BE49-F238E27FC236}">
                    <a16:creationId xmlns:a16="http://schemas.microsoft.com/office/drawing/2014/main" id="{19ADB271-C7D7-43EA-ACE3-6C35B11A4A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5282" y="5651779"/>
                <a:ext cx="966490" cy="18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8A5D8EBF-70F6-47C8-9E0E-5C4B3B6EA47F}"/>
                  </a:ext>
                </a:extLst>
              </p:cNvPr>
              <p:cNvSpPr txBox="1"/>
              <p:nvPr/>
            </p:nvSpPr>
            <p:spPr>
              <a:xfrm>
                <a:off x="3026229" y="5691664"/>
                <a:ext cx="805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err="1"/>
                  <a:t>I_obw</a:t>
                </a:r>
                <a:endParaRPr lang="pl-PL" b="1" dirty="0"/>
              </a:p>
            </p:txBody>
          </p:sp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3F17E034-60D4-4BD0-937F-8C7AB30DF2F0}"/>
                  </a:ext>
                </a:extLst>
              </p:cNvPr>
              <p:cNvSpPr txBox="1"/>
              <p:nvPr/>
            </p:nvSpPr>
            <p:spPr>
              <a:xfrm>
                <a:off x="2015151" y="5473949"/>
                <a:ext cx="488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/>
                  <a:t>R =</a:t>
                </a:r>
              </a:p>
            </p:txBody>
          </p:sp>
        </p:grpSp>
        <p:cxnSp>
          <p:nvCxnSpPr>
            <p:cNvPr id="15" name="Łącznik prosty 14">
              <a:extLst>
                <a:ext uri="{FF2B5EF4-FFF2-40B4-BE49-F238E27FC236}">
                  <a16:creationId xmlns:a16="http://schemas.microsoft.com/office/drawing/2014/main" id="{36C9B291-475F-C75A-70A8-117F8ADBB488}"/>
                </a:ext>
              </a:extLst>
            </p:cNvPr>
            <p:cNvCxnSpPr>
              <a:cxnSpLocks/>
            </p:cNvCxnSpPr>
            <p:nvPr/>
          </p:nvCxnSpPr>
          <p:spPr>
            <a:xfrm>
              <a:off x="862570" y="5306256"/>
              <a:ext cx="6553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08EFEC92-6471-5B3D-95F3-D3EF6471B515}"/>
                </a:ext>
              </a:extLst>
            </p:cNvPr>
            <p:cNvSpPr txBox="1"/>
            <p:nvPr/>
          </p:nvSpPr>
          <p:spPr>
            <a:xfrm>
              <a:off x="900187" y="4996740"/>
              <a:ext cx="6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/>
                <a:t>U_R</a:t>
              </a:r>
            </a:p>
          </p:txBody>
        </p:sp>
        <p:sp>
          <p:nvSpPr>
            <p:cNvPr id="20" name="pole tekstowe 19">
              <a:extLst>
                <a:ext uri="{FF2B5EF4-FFF2-40B4-BE49-F238E27FC236}">
                  <a16:creationId xmlns:a16="http://schemas.microsoft.com/office/drawing/2014/main" id="{8B612066-2594-7240-84CF-16B677D0774E}"/>
                </a:ext>
              </a:extLst>
            </p:cNvPr>
            <p:cNvSpPr txBox="1"/>
            <p:nvPr/>
          </p:nvSpPr>
          <p:spPr>
            <a:xfrm>
              <a:off x="777536" y="5328306"/>
              <a:ext cx="1006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I_obw</a:t>
              </a:r>
              <a:endParaRPr lang="pl-PL" b="1" dirty="0"/>
            </a:p>
          </p:txBody>
        </p:sp>
        <p:sp>
          <p:nvSpPr>
            <p:cNvPr id="21" name="pole tekstowe 20">
              <a:extLst>
                <a:ext uri="{FF2B5EF4-FFF2-40B4-BE49-F238E27FC236}">
                  <a16:creationId xmlns:a16="http://schemas.microsoft.com/office/drawing/2014/main" id="{132E7247-86CD-E86E-BBD7-B5B71E5C9082}"/>
                </a:ext>
              </a:extLst>
            </p:cNvPr>
            <p:cNvSpPr txBox="1"/>
            <p:nvPr/>
          </p:nvSpPr>
          <p:spPr>
            <a:xfrm>
              <a:off x="1555528" y="5140486"/>
              <a:ext cx="313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83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B7336722-1E8C-4BD7-9050-A2ACEB3A419A}"/>
              </a:ext>
            </a:extLst>
          </p:cNvPr>
          <p:cNvSpPr txBox="1"/>
          <p:nvPr/>
        </p:nvSpPr>
        <p:spPr>
          <a:xfrm>
            <a:off x="2623457" y="2079171"/>
            <a:ext cx="390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/>
              <a:t>Diody</a:t>
            </a:r>
          </a:p>
        </p:txBody>
      </p:sp>
    </p:spTree>
    <p:extLst>
      <p:ext uri="{BB962C8B-B14F-4D97-AF65-F5344CB8AC3E}">
        <p14:creationId xmlns:p14="http://schemas.microsoft.com/office/powerpoint/2010/main" val="2936698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F58A5EF-7B71-4583-A224-049231738268}"/>
              </a:ext>
            </a:extLst>
          </p:cNvPr>
          <p:cNvSpPr txBox="1"/>
          <p:nvPr/>
        </p:nvSpPr>
        <p:spPr>
          <a:xfrm>
            <a:off x="1307054" y="2601232"/>
            <a:ext cx="6529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102641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F89C95C-C440-4AFC-A417-55AF824076D4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Diody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7EB7BD5-3FAC-43B3-BCC6-0DA9BE4092EB}"/>
              </a:ext>
            </a:extLst>
          </p:cNvPr>
          <p:cNvSpPr txBox="1"/>
          <p:nvPr/>
        </p:nvSpPr>
        <p:spPr>
          <a:xfrm>
            <a:off x="925285" y="584775"/>
            <a:ext cx="7293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Rodzaje diod: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Diody prostownicze.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Diody świecące (LED).</a:t>
            </a:r>
          </a:p>
          <a:p>
            <a:endParaRPr lang="pl-PL" dirty="0"/>
          </a:p>
          <a:p>
            <a:r>
              <a:rPr lang="pl-PL" dirty="0"/>
              <a:t>Podstawowe zadanie diody – przewodzić prąd tylko w jedną stronę.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D131BBEC-C4CF-4587-BCDF-FD0514C10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37" y="2509158"/>
            <a:ext cx="5981700" cy="419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644AECDA-B8EB-406D-B161-7E45FE1F8460}"/>
              </a:ext>
            </a:extLst>
          </p:cNvPr>
          <p:cNvSpPr txBox="1"/>
          <p:nvPr/>
        </p:nvSpPr>
        <p:spPr>
          <a:xfrm>
            <a:off x="1401537" y="2100964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Podział diod półprzewodnikowych</a:t>
            </a:r>
          </a:p>
        </p:txBody>
      </p:sp>
    </p:spTree>
    <p:extLst>
      <p:ext uri="{BB962C8B-B14F-4D97-AF65-F5344CB8AC3E}">
        <p14:creationId xmlns:p14="http://schemas.microsoft.com/office/powerpoint/2010/main" val="53050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352E9BC-1ACF-4260-A62D-C4606E512A41}"/>
              </a:ext>
            </a:extLst>
          </p:cNvPr>
          <p:cNvSpPr txBox="1"/>
          <p:nvPr/>
        </p:nvSpPr>
        <p:spPr>
          <a:xfrm>
            <a:off x="838200" y="1175657"/>
            <a:ext cx="729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Podstawowe zadanie diody – przewodzić prąd tylko w jednym kierunku.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B8F419A-3A6B-4E53-94CA-79A764BC4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85" y="2072105"/>
            <a:ext cx="3200400" cy="6381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2DF26AB6-2649-4496-94F2-10046393908D}"/>
              </a:ext>
            </a:extLst>
          </p:cNvPr>
          <p:cNvCxnSpPr>
            <a:cxnSpLocks/>
          </p:cNvCxnSpPr>
          <p:nvPr/>
        </p:nvCxnSpPr>
        <p:spPr>
          <a:xfrm>
            <a:off x="2774495" y="5160255"/>
            <a:ext cx="1404257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AC89091-4AA3-41D0-A9A4-E4E68E78E7C0}"/>
              </a:ext>
            </a:extLst>
          </p:cNvPr>
          <p:cNvSpPr txBox="1"/>
          <p:nvPr/>
        </p:nvSpPr>
        <p:spPr>
          <a:xfrm>
            <a:off x="2468336" y="5160255"/>
            <a:ext cx="2016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Kierunek przewodzenia diody</a:t>
            </a: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A821FC48-E650-4216-A766-4A2EBBFA0893}"/>
              </a:ext>
            </a:extLst>
          </p:cNvPr>
          <p:cNvCxnSpPr>
            <a:cxnSpLocks/>
          </p:cNvCxnSpPr>
          <p:nvPr/>
        </p:nvCxnSpPr>
        <p:spPr>
          <a:xfrm flipH="1">
            <a:off x="4697186" y="5174730"/>
            <a:ext cx="138792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064310A-5EB3-4F70-9D0A-C7B028B724B8}"/>
              </a:ext>
            </a:extLst>
          </p:cNvPr>
          <p:cNvSpPr txBox="1"/>
          <p:nvPr/>
        </p:nvSpPr>
        <p:spPr>
          <a:xfrm>
            <a:off x="4697186" y="5188746"/>
            <a:ext cx="1458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Kierunek zaporowy diody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9D43578-E952-4AED-8148-EC3274261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766" y="3237396"/>
            <a:ext cx="3502295" cy="17922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DDA6CB8E-14C4-48D4-B64C-3A10619B65EC}"/>
              </a:ext>
            </a:extLst>
          </p:cNvPr>
          <p:cNvSpPr txBox="1"/>
          <p:nvPr/>
        </p:nvSpPr>
        <p:spPr>
          <a:xfrm>
            <a:off x="2733766" y="1719943"/>
            <a:ext cx="322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Schemat diody</a:t>
            </a:r>
          </a:p>
        </p:txBody>
      </p:sp>
    </p:spTree>
    <p:extLst>
      <p:ext uri="{BB962C8B-B14F-4D97-AF65-F5344CB8AC3E}">
        <p14:creationId xmlns:p14="http://schemas.microsoft.com/office/powerpoint/2010/main" val="290952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9FDA299A-32D4-450A-AB7F-FBF06A96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612322"/>
            <a:ext cx="4909457" cy="2863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F30AC65D-7056-4F73-AA3E-AF340E9D2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85" y="3546022"/>
            <a:ext cx="4495800" cy="31648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2E28029-1696-464D-93EF-11CA4C58F52A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Charakterystyki diod</a:t>
            </a:r>
          </a:p>
        </p:txBody>
      </p:sp>
    </p:spTree>
    <p:extLst>
      <p:ext uri="{BB962C8B-B14F-4D97-AF65-F5344CB8AC3E}">
        <p14:creationId xmlns:p14="http://schemas.microsoft.com/office/powerpoint/2010/main" val="324382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FD4D42B-08CB-4FD7-A8CB-ACC9AD2EEF7E}"/>
              </a:ext>
            </a:extLst>
          </p:cNvPr>
          <p:cNvSpPr txBox="1"/>
          <p:nvPr/>
        </p:nvSpPr>
        <p:spPr>
          <a:xfrm>
            <a:off x="0" y="1873225"/>
            <a:ext cx="2016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Kierunek przewodzenia diody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8509A62-7BFF-4E10-82FF-9C4B040B306F}"/>
              </a:ext>
            </a:extLst>
          </p:cNvPr>
          <p:cNvSpPr txBox="1"/>
          <p:nvPr/>
        </p:nvSpPr>
        <p:spPr>
          <a:xfrm>
            <a:off x="0" y="4654509"/>
            <a:ext cx="1458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Kierunek zaporowy diody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8B6A061-7461-4A3E-826E-A5AF7518AC4B}"/>
              </a:ext>
            </a:extLst>
          </p:cNvPr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/>
              <a:t>Zadanie 1</a:t>
            </a:r>
          </a:p>
          <a:p>
            <a:pPr algn="ctr"/>
            <a:r>
              <a:rPr lang="pl-PL" sz="2000" b="1" dirty="0"/>
              <a:t>Kierunki przewodzenia diody - symulator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C29B9EC-C26A-E338-CDBB-5345F74E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46" y="1036467"/>
            <a:ext cx="3258163" cy="2761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61881C8-CF3A-6800-0AA9-AA49689D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346" y="3880393"/>
            <a:ext cx="3285997" cy="284127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Tabela 13">
            <a:extLst>
              <a:ext uri="{FF2B5EF4-FFF2-40B4-BE49-F238E27FC236}">
                <a16:creationId xmlns:a16="http://schemas.microsoft.com/office/drawing/2014/main" id="{55D6AC91-0101-1BD2-888A-C9AC8484D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339415"/>
              </p:ext>
            </p:extLst>
          </p:nvPr>
        </p:nvGraphicFramePr>
        <p:xfrm>
          <a:off x="5018343" y="1036950"/>
          <a:ext cx="396488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77">
                  <a:extLst>
                    <a:ext uri="{9D8B030D-6E8A-4147-A177-3AD203B41FA5}">
                      <a16:colId xmlns:a16="http://schemas.microsoft.com/office/drawing/2014/main" val="377348103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407300647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171039765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1799726067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24212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Lp.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R [</a:t>
                      </a:r>
                      <a:r>
                        <a:rPr lang="el-GR" sz="1200" dirty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U_R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U_dio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I_1 [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09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57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76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43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35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38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6.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947447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21493B85-2A82-A039-1F27-B1B0C6701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35361"/>
              </p:ext>
            </p:extLst>
          </p:nvPr>
        </p:nvGraphicFramePr>
        <p:xfrm>
          <a:off x="5018343" y="4003091"/>
          <a:ext cx="39648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77">
                  <a:extLst>
                    <a:ext uri="{9D8B030D-6E8A-4147-A177-3AD203B41FA5}">
                      <a16:colId xmlns:a16="http://schemas.microsoft.com/office/drawing/2014/main" val="377348103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407300647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171039765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1799726067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24212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Lp.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R [</a:t>
                      </a:r>
                      <a:r>
                        <a:rPr lang="el-GR" sz="1200" dirty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U_R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U_dio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I_1 [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09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572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20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FD4D42B-08CB-4FD7-A8CB-ACC9AD2EEF7E}"/>
              </a:ext>
            </a:extLst>
          </p:cNvPr>
          <p:cNvSpPr txBox="1"/>
          <p:nvPr/>
        </p:nvSpPr>
        <p:spPr>
          <a:xfrm>
            <a:off x="0" y="1873225"/>
            <a:ext cx="2016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Kierunek przewodzenia diody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8509A62-7BFF-4E10-82FF-9C4B040B306F}"/>
              </a:ext>
            </a:extLst>
          </p:cNvPr>
          <p:cNvSpPr txBox="1"/>
          <p:nvPr/>
        </p:nvSpPr>
        <p:spPr>
          <a:xfrm>
            <a:off x="0" y="4654509"/>
            <a:ext cx="1458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Kierunek zaporowy diody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8B6A061-7461-4A3E-826E-A5AF7518AC4B}"/>
              </a:ext>
            </a:extLst>
          </p:cNvPr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/>
              <a:t>Zadanie 2</a:t>
            </a:r>
          </a:p>
          <a:p>
            <a:pPr algn="ctr"/>
            <a:r>
              <a:rPr lang="pl-PL" sz="2000" b="1" dirty="0"/>
              <a:t>Kierunki przewodzenia diody – laboratorium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F50EACA-B14C-03E4-05FB-63004AEF2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80262"/>
              </p:ext>
            </p:extLst>
          </p:nvPr>
        </p:nvGraphicFramePr>
        <p:xfrm>
          <a:off x="5098730" y="3993043"/>
          <a:ext cx="39648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77">
                  <a:extLst>
                    <a:ext uri="{9D8B030D-6E8A-4147-A177-3AD203B41FA5}">
                      <a16:colId xmlns:a16="http://schemas.microsoft.com/office/drawing/2014/main" val="377348103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407300647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171039765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1799726067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24212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Lp.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R [k</a:t>
                      </a:r>
                      <a:r>
                        <a:rPr lang="el-GR" sz="1200" dirty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U_R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U_dio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I_1 [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09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572017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AA6E717-810F-BA64-B72C-182C9BB15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93802"/>
              </p:ext>
            </p:extLst>
          </p:nvPr>
        </p:nvGraphicFramePr>
        <p:xfrm>
          <a:off x="5018343" y="1131545"/>
          <a:ext cx="39648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77">
                  <a:extLst>
                    <a:ext uri="{9D8B030D-6E8A-4147-A177-3AD203B41FA5}">
                      <a16:colId xmlns:a16="http://schemas.microsoft.com/office/drawing/2014/main" val="377348103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407300647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1710397652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1799726067"/>
                    </a:ext>
                  </a:extLst>
                </a:gridCol>
                <a:gridCol w="792977">
                  <a:extLst>
                    <a:ext uri="{9D8B030D-6E8A-4147-A177-3AD203B41FA5}">
                      <a16:colId xmlns:a16="http://schemas.microsoft.com/office/drawing/2014/main" val="24212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Lp.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R [k</a:t>
                      </a:r>
                      <a:r>
                        <a:rPr lang="el-GR" sz="1200" dirty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U_R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U_dio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[V]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I_1 [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09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572017"/>
                  </a:ext>
                </a:extLst>
              </a:tr>
            </a:tbl>
          </a:graphicData>
        </a:graphic>
      </p:graphicFrame>
      <p:sp>
        <p:nvSpPr>
          <p:cNvPr id="4" name="pole tekstowe 3">
            <a:extLst>
              <a:ext uri="{FF2B5EF4-FFF2-40B4-BE49-F238E27FC236}">
                <a16:creationId xmlns:a16="http://schemas.microsoft.com/office/drawing/2014/main" id="{4000CFF5-12AC-507C-DD7C-D1B7DD25CB76}"/>
              </a:ext>
            </a:extLst>
          </p:cNvPr>
          <p:cNvSpPr txBox="1"/>
          <p:nvPr/>
        </p:nvSpPr>
        <p:spPr>
          <a:xfrm>
            <a:off x="5098730" y="2019719"/>
            <a:ext cx="231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Dioda D_1 - 1N4148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11156BA-E0D4-E865-10AF-E72BA2708DE8}"/>
              </a:ext>
            </a:extLst>
          </p:cNvPr>
          <p:cNvSpPr txBox="1"/>
          <p:nvPr/>
        </p:nvSpPr>
        <p:spPr>
          <a:xfrm>
            <a:off x="5098730" y="4901331"/>
            <a:ext cx="231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Dioda D_1 - 1N4148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62CB251-C831-DCA2-E943-78810741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845" y="2417727"/>
            <a:ext cx="2238531" cy="142722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upa 13">
            <a:extLst>
              <a:ext uri="{FF2B5EF4-FFF2-40B4-BE49-F238E27FC236}">
                <a16:creationId xmlns:a16="http://schemas.microsoft.com/office/drawing/2014/main" id="{A84C5F32-60B2-82B2-E805-066FA20CF102}"/>
              </a:ext>
            </a:extLst>
          </p:cNvPr>
          <p:cNvGrpSpPr/>
          <p:nvPr/>
        </p:nvGrpSpPr>
        <p:grpSpPr>
          <a:xfrm>
            <a:off x="1732346" y="3902738"/>
            <a:ext cx="3197365" cy="2869118"/>
            <a:chOff x="1732346" y="3902738"/>
            <a:chExt cx="3197365" cy="2869118"/>
          </a:xfrm>
        </p:grpSpPr>
        <p:pic>
          <p:nvPicPr>
            <p:cNvPr id="15" name="Obraz 14">
              <a:extLst>
                <a:ext uri="{FF2B5EF4-FFF2-40B4-BE49-F238E27FC236}">
                  <a16:creationId xmlns:a16="http://schemas.microsoft.com/office/drawing/2014/main" id="{F2CF0668-0DD9-C91E-8641-19CB0631B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2346" y="3902738"/>
              <a:ext cx="3197365" cy="28691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EEBAF0E3-23CA-E722-5B51-F6B5BC42E0E4}"/>
                </a:ext>
              </a:extLst>
            </p:cNvPr>
            <p:cNvSpPr txBox="1"/>
            <p:nvPr/>
          </p:nvSpPr>
          <p:spPr>
            <a:xfrm>
              <a:off x="2864951" y="5961865"/>
              <a:ext cx="53256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l-PL" sz="1400" dirty="0"/>
                <a:t>1 k</a:t>
              </a:r>
              <a:r>
                <a:rPr lang="el-GR" sz="1400" dirty="0"/>
                <a:t>Ω</a:t>
              </a:r>
              <a:endParaRPr lang="pl-PL" sz="1400" dirty="0"/>
            </a:p>
          </p:txBody>
        </p:sp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AE3DACB8-D85A-9192-FE97-1C12F1AC809C}"/>
              </a:ext>
            </a:extLst>
          </p:cNvPr>
          <p:cNvGrpSpPr/>
          <p:nvPr/>
        </p:nvGrpSpPr>
        <p:grpSpPr>
          <a:xfrm>
            <a:off x="1732346" y="928699"/>
            <a:ext cx="3197365" cy="2859530"/>
            <a:chOff x="1732346" y="928699"/>
            <a:chExt cx="3197365" cy="2859530"/>
          </a:xfrm>
        </p:grpSpPr>
        <p:pic>
          <p:nvPicPr>
            <p:cNvPr id="7" name="Obraz 6">
              <a:extLst>
                <a:ext uri="{FF2B5EF4-FFF2-40B4-BE49-F238E27FC236}">
                  <a16:creationId xmlns:a16="http://schemas.microsoft.com/office/drawing/2014/main" id="{B9442D62-9CD7-D819-CC0C-A81F2A403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2346" y="928699"/>
              <a:ext cx="3197365" cy="28595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B4DC090E-4B12-4573-5F62-6AE9D2A7A5BB}"/>
                </a:ext>
              </a:extLst>
            </p:cNvPr>
            <p:cNvSpPr txBox="1"/>
            <p:nvPr/>
          </p:nvSpPr>
          <p:spPr>
            <a:xfrm>
              <a:off x="2798467" y="3281632"/>
              <a:ext cx="53256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l-PL" sz="1400" dirty="0"/>
                <a:t>1 k</a:t>
              </a:r>
              <a:r>
                <a:rPr lang="el-GR" sz="1400" dirty="0"/>
                <a:t>Ω</a:t>
              </a:r>
              <a:endParaRPr lang="pl-P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484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D742C9F-FFC4-43F1-9CCC-4556ADEAEB39}"/>
              </a:ext>
            </a:extLst>
          </p:cNvPr>
          <p:cNvSpPr txBox="1"/>
          <p:nvPr/>
        </p:nvSpPr>
        <p:spPr>
          <a:xfrm>
            <a:off x="2111829" y="2074538"/>
            <a:ext cx="492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/>
              <a:t>Prąd zmienny</a:t>
            </a:r>
          </a:p>
        </p:txBody>
      </p:sp>
    </p:spTree>
    <p:extLst>
      <p:ext uri="{BB962C8B-B14F-4D97-AF65-F5344CB8AC3E}">
        <p14:creationId xmlns:p14="http://schemas.microsoft.com/office/powerpoint/2010/main" val="125085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5D2A54BD-B145-4AF7-8DA6-632641CDD28E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3: Prąd zmienny - symulator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7AFC5BA-D060-4573-AE1D-D862EA6BCFD1}"/>
              </a:ext>
            </a:extLst>
          </p:cNvPr>
          <p:cNvSpPr txBox="1"/>
          <p:nvPr/>
        </p:nvSpPr>
        <p:spPr>
          <a:xfrm>
            <a:off x="378822" y="523075"/>
            <a:ext cx="84255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Prąd zmienny</a:t>
            </a:r>
            <a:r>
              <a:rPr lang="pl-PL" dirty="0"/>
              <a:t> – prąd elektryczny, dla którego wartość natężenia zmienia się w czasie w dowolny sposób. </a:t>
            </a:r>
          </a:p>
          <a:p>
            <a:r>
              <a:rPr lang="pl-PL" dirty="0"/>
              <a:t>W zależności od charakteru tych zmian można wyróżnić następujące rodzaje prądu: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prąd okresowo zmienny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prąd tętniący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prąd przemienny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prąd nieokresowy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8AAB7841-9226-4503-A279-49416EB2D8C2}"/>
              </a:ext>
            </a:extLst>
          </p:cNvPr>
          <p:cNvGrpSpPr/>
          <p:nvPr/>
        </p:nvGrpSpPr>
        <p:grpSpPr>
          <a:xfrm>
            <a:off x="3457303" y="1437100"/>
            <a:ext cx="4789714" cy="2556459"/>
            <a:chOff x="3457303" y="1437100"/>
            <a:chExt cx="4789714" cy="2556459"/>
          </a:xfrm>
        </p:grpSpPr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FE92F04C-F3D5-4DA3-99B7-B7B8A05A4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7303" y="1538737"/>
              <a:ext cx="4789714" cy="24548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39FF8B94-65C6-489F-8F85-287AB0472031}"/>
                </a:ext>
              </a:extLst>
            </p:cNvPr>
            <p:cNvSpPr txBox="1"/>
            <p:nvPr/>
          </p:nvSpPr>
          <p:spPr>
            <a:xfrm>
              <a:off x="7389222" y="2695489"/>
              <a:ext cx="339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b="1" dirty="0"/>
                <a:t>t</a:t>
              </a:r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1E6A5E7E-C1B9-4D0E-BFEB-632FC463B1BC}"/>
                </a:ext>
              </a:extLst>
            </p:cNvPr>
            <p:cNvSpPr txBox="1"/>
            <p:nvPr/>
          </p:nvSpPr>
          <p:spPr>
            <a:xfrm>
              <a:off x="3648890" y="1437100"/>
              <a:ext cx="339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b="1" dirty="0"/>
                <a:t>I</a:t>
              </a:r>
            </a:p>
          </p:txBody>
        </p:sp>
      </p:grpSp>
      <p:pic>
        <p:nvPicPr>
          <p:cNvPr id="15" name="Obraz 14">
            <a:extLst>
              <a:ext uri="{FF2B5EF4-FFF2-40B4-BE49-F238E27FC236}">
                <a16:creationId xmlns:a16="http://schemas.microsoft.com/office/drawing/2014/main" id="{93770CA0-4078-4CC5-8026-3516911D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13" y="3603852"/>
            <a:ext cx="1790700" cy="3133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C333C88-10E9-8EA1-826D-6F6E2A6FA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35" y="4193489"/>
            <a:ext cx="5682228" cy="24548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668408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929</TotalTime>
  <Words>524</Words>
  <Application>Microsoft Office PowerPoint</Application>
  <PresentationFormat>Экран (4:3)</PresentationFormat>
  <Paragraphs>158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Motyw pakietu Office</vt:lpstr>
      <vt:lpstr>Laboratorium zastosowań elektroniki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wojtek20201@outlook.com</dc:creator>
  <cp:lastModifiedBy>Ivan Ihnatsenkau</cp:lastModifiedBy>
  <cp:revision>53</cp:revision>
  <dcterms:created xsi:type="dcterms:W3CDTF">2021-03-03T07:39:51Z</dcterms:created>
  <dcterms:modified xsi:type="dcterms:W3CDTF">2024-03-23T21:31:07Z</dcterms:modified>
</cp:coreProperties>
</file>