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439" r:id="rId4"/>
    <p:sldId id="262" r:id="rId5"/>
    <p:sldId id="258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4" autoAdjust="0"/>
    <p:restoredTop sz="94660"/>
  </p:normalViewPr>
  <p:slideViewPr>
    <p:cSldViewPr snapToGrid="0" showGuides="1">
      <p:cViewPr varScale="1">
        <p:scale>
          <a:sx n="185" d="100"/>
          <a:sy n="185" d="100"/>
        </p:scale>
        <p:origin x="413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5728-4A8C-63A8-F8CE-9F31CD334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B34DE-46A4-94FD-51A4-5932578B0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21AB9-6083-1525-4D54-21DD914A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6C00-D047-4E2D-9B23-D453C5D6B4B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569D0-4EEE-3CA1-147F-33FA6B45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5CE16-5756-FCEE-796D-B5728405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CFDD-DE03-479D-BC29-95135A7472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68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76E24-0586-5B24-AF6E-15E489A2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CEF1A-A0A7-B972-C9FC-F4596F455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7CA15-6B60-76B1-CB11-8FFCF396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6C00-D047-4E2D-9B23-D453C5D6B4B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BCD85-CDA8-92B6-22DE-5603FCAE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4DA3A-A6DB-573B-D934-5CE530C3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CFDD-DE03-479D-BC29-95135A7472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00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026C62-4BF5-78B7-71E4-280F438492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136D3-1EA4-88DE-9701-D0FC19591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D8E15-F589-FD8A-75EA-FED613EC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6C00-D047-4E2D-9B23-D453C5D6B4B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9A97F-2225-FB27-8BCD-1666C4F5F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502C4-EFE5-2829-E7B4-BEBE99F3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CFDD-DE03-479D-BC29-95135A7472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33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038A-DCF3-7235-EA9E-F9A59ABD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D1F08-8A84-07E8-C769-FB538AE3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52E12-0F9F-F5A3-D978-8B80B035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6C00-D047-4E2D-9B23-D453C5D6B4B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7AB46-B865-7CD3-7EA4-241822CC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F3369-E34D-E2CA-02C1-BF4C8292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CFDD-DE03-479D-BC29-95135A7472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19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DE15-356B-4B73-A47E-A5376D08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6024E-97C4-D247-448C-621778E04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AF19C-6EDB-E07E-F5E9-1DB9299F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6C00-D047-4E2D-9B23-D453C5D6B4B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6D107-44DA-6C26-F1E4-B8E81C1E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0E04F-50C8-A0E4-EB71-94AA2CAEB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CFDD-DE03-479D-BC29-95135A7472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23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24A5-B0CE-4AE0-FAB0-6FA297D4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3F576-B705-E665-FB98-324D269BA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BB1EB-4ACA-1E6B-8900-F82FCCEFC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F5DEB-97B9-36C2-2610-060B7CC8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6C00-D047-4E2D-9B23-D453C5D6B4B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03C1F-F7AA-889E-3789-366EA661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E99AC-E7C9-F39B-A1EE-DE16817E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CFDD-DE03-479D-BC29-95135A7472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2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4F53E-FDCC-4B4A-F06B-602055E6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A5A3A-79FF-BA9F-1E9E-0970DFE44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D6B66-AEBB-C580-916A-17796B268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E94BC-2579-C58F-0F55-62B84E73A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4A343-D021-88E5-FBF4-9182211F0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EA20B-C38E-89F5-2274-B83522604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6C00-D047-4E2D-9B23-D453C5D6B4B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A895A-C47F-6CDA-F231-939CC006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DA2E22-7B80-22AC-76F8-BBC7DAE7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CFDD-DE03-479D-BC29-95135A7472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8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82DD-43E0-3271-742D-4A7ECB78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32B9-0DB3-DD2B-13E5-2A1EF4B4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6C00-D047-4E2D-9B23-D453C5D6B4B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AF1E7-AA8B-500F-6AEC-C7AF4125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66CCB-A4AA-DFDC-E7E3-0C4EAF11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CFDD-DE03-479D-BC29-95135A7472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07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D6A9C-A907-1BD0-9BB1-D3CB3BD93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6C00-D047-4E2D-9B23-D453C5D6B4B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DC359-E27D-A20E-C084-E844C1E9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700F9-9D3E-20C3-F525-E04A712A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CFDD-DE03-479D-BC29-95135A7472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91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C1D7-FF3E-5B3D-BA4F-12AA17927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3802-54F2-C7ED-C1A8-48EC5644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CE39C-6564-3018-A77B-D6873008A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FF531-AB28-8E1F-B537-255014F2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6C00-D047-4E2D-9B23-D453C5D6B4B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3B9F5-FA97-D794-CB37-B98FE327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E10C0-12CB-EC8F-1B32-B2E25BD9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CFDD-DE03-479D-BC29-95135A7472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69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2D59-D3A6-F388-CDE3-59F765EF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C026E6-92B8-2712-D16B-20A758A9E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E9B9F-8306-D6A3-1D69-247B6B220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071B0-CA15-5BF3-C947-09FEB8AD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6C00-D047-4E2D-9B23-D453C5D6B4B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B2542-7925-91C0-8B7A-C854FEF6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56F6B-8898-AA77-0F76-AFE1B0C1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CFDD-DE03-479D-BC29-95135A7472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52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BE87F-DC87-B9BE-2BBA-554C4A35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59B6F-A919-83E2-4876-C9F3C4513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6AF99-761F-21B6-B64C-241E2FBBB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A56C00-D047-4E2D-9B23-D453C5D6B4B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7ACBC-05C7-03FC-54CE-FF8CA42EA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EE47E-02B7-D46C-B971-15000D569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CDCFDD-DE03-479D-BC29-95135A7472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33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2B39-7A64-192B-98BF-ABFCF45ECA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/>
              <a:t>S-98 Annex C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CCBA1-7605-7A91-0CDB-582D73F6A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November 13</a:t>
            </a:r>
            <a:r>
              <a:rPr lang="en-US" baseline="30000" dirty="0"/>
              <a:t>th</a:t>
            </a:r>
            <a:r>
              <a:rPr lang="en-US" dirty="0"/>
              <a:t> : Update and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30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DD16-95DC-D22B-EB70-646C19F7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from S100WG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65A8E-7C85-2863-4E57-3ACDC293D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057" y="1531711"/>
            <a:ext cx="10515600" cy="483643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S100WG Update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Projected data S-102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AU paper re: S-102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Overlaps (in particular S-102)</a:t>
            </a:r>
          </a:p>
          <a:p>
            <a:pPr lvl="1"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Timescales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Phase 1 – initial v2.0.0 end of January submit to S100WG for review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Review period 4 weeks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3 weeks update and comment adjudication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Anything outstanding goes to TSM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Agreed version from TSM is cleaned up. To HSSC April 8</a:t>
            </a:r>
            <a:r>
              <a:rPr lang="en-GB" baseline="30000" dirty="0"/>
              <a:t>th</a:t>
            </a:r>
            <a:r>
              <a:rPr lang="en-GB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Member state review after HSSC</a:t>
            </a:r>
          </a:p>
          <a:p>
            <a:pPr>
              <a:lnSpc>
                <a:spcPct val="11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51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B5291-E64B-DF4B-DF15-91FAF2531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BDEA63-88B0-A9CB-B961-C6C4AFD15BF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067906" y="2556853"/>
            <a:ext cx="9875475" cy="11288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4891647-1A22-559B-124D-72E1B4114A5C}"/>
              </a:ext>
            </a:extLst>
          </p:cNvPr>
          <p:cNvSpPr txBox="1"/>
          <p:nvPr/>
        </p:nvSpPr>
        <p:spPr>
          <a:xfrm>
            <a:off x="169049" y="153681"/>
            <a:ext cx="3451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Timeline: 2024/2025</a:t>
            </a:r>
            <a:endParaRPr lang="en-GB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9466FB-D6D3-A5E7-496C-1A22DCEDBE90}"/>
              </a:ext>
            </a:extLst>
          </p:cNvPr>
          <p:cNvSpPr txBox="1"/>
          <p:nvPr/>
        </p:nvSpPr>
        <p:spPr>
          <a:xfrm>
            <a:off x="10983841" y="2378109"/>
            <a:ext cx="63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E365C-5CD0-E933-5667-D243BDB7EE57}"/>
              </a:ext>
            </a:extLst>
          </p:cNvPr>
          <p:cNvSpPr txBox="1"/>
          <p:nvPr/>
        </p:nvSpPr>
        <p:spPr>
          <a:xfrm>
            <a:off x="15182" y="2372187"/>
            <a:ext cx="105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S100WG</a:t>
            </a:r>
            <a:endParaRPr lang="en-GB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36D9EAA-E480-921D-A6A7-14CF9B941633}"/>
              </a:ext>
            </a:extLst>
          </p:cNvPr>
          <p:cNvSpPr/>
          <p:nvPr/>
        </p:nvSpPr>
        <p:spPr>
          <a:xfrm>
            <a:off x="1224223" y="1485259"/>
            <a:ext cx="2573267" cy="587222"/>
          </a:xfrm>
          <a:prstGeom prst="rightArrow">
            <a:avLst>
              <a:gd name="adj1" fmla="val 67914"/>
              <a:gd name="adj2" fmla="val 5000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S-164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3BB7E13-2BDF-B604-3B4F-F7700E86C1DD}"/>
              </a:ext>
            </a:extLst>
          </p:cNvPr>
          <p:cNvSpPr/>
          <p:nvPr/>
        </p:nvSpPr>
        <p:spPr>
          <a:xfrm>
            <a:off x="3812325" y="2758902"/>
            <a:ext cx="4191675" cy="587222"/>
          </a:xfrm>
          <a:prstGeom prst="rightArrow">
            <a:avLst>
              <a:gd name="adj1" fmla="val 67914"/>
              <a:gd name="adj2" fmla="val 5000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S-98 Annex C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7BB757F-46DF-83D8-CE0A-5BBF046647E5}"/>
              </a:ext>
            </a:extLst>
          </p:cNvPr>
          <p:cNvSpPr/>
          <p:nvPr/>
        </p:nvSpPr>
        <p:spPr>
          <a:xfrm>
            <a:off x="8053901" y="1485259"/>
            <a:ext cx="2538204" cy="587222"/>
          </a:xfrm>
          <a:prstGeom prst="rightArrow">
            <a:avLst>
              <a:gd name="adj1" fmla="val 67914"/>
              <a:gd name="adj2" fmla="val 5000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S-164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9E876B-EF1A-CE48-CB55-59818C67BC26}"/>
              </a:ext>
            </a:extLst>
          </p:cNvPr>
          <p:cNvSpPr txBox="1"/>
          <p:nvPr/>
        </p:nvSpPr>
        <p:spPr>
          <a:xfrm>
            <a:off x="609014" y="3941580"/>
            <a:ext cx="1101410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Initial review comments to S-98 Annex C and GitHub issues v1.3.0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Detailed review completed ~60% of S-98 Annex C (end August) v1.4.1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Comments received on version 1.4.1 (September 2024)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Marked up v1.5.0 ready for F2F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F2F finished remaining ~40% of S-98 Annex C + some other sections, along with review comments received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F2F produced version v1.5.3, outputs from meeting baselined v1.6.0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Remaining comments integrated into v1.7.1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Some comments also marked for discussion where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New tests included in revised S-164 (v1.4.0) from S-98 Annex C, and </a:t>
            </a:r>
            <a:r>
              <a:rPr lang="en-GB" dirty="0" err="1"/>
              <a:t>Github</a:t>
            </a:r>
            <a:r>
              <a:rPr lang="en-GB" dirty="0"/>
              <a:t>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0E290E-F288-7F85-D4B0-1A08FA869085}"/>
              </a:ext>
            </a:extLst>
          </p:cNvPr>
          <p:cNvSpPr txBox="1"/>
          <p:nvPr/>
        </p:nvSpPr>
        <p:spPr>
          <a:xfrm>
            <a:off x="8110546" y="2917101"/>
            <a:ext cx="2258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S-98 Annex C – 1.7.1</a:t>
            </a:r>
            <a:endParaRPr lang="en-GB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D11939-7726-C94A-58B1-AA03C0F0F354}"/>
              </a:ext>
            </a:extLst>
          </p:cNvPr>
          <p:cNvSpPr txBox="1"/>
          <p:nvPr/>
        </p:nvSpPr>
        <p:spPr>
          <a:xfrm>
            <a:off x="10592103" y="1581500"/>
            <a:ext cx="131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S-164 1.4.0</a:t>
            </a:r>
            <a:endParaRPr lang="en-GB" b="1" dirty="0"/>
          </a:p>
        </p:txBody>
      </p:sp>
      <p:sp>
        <p:nvSpPr>
          <p:cNvPr id="5" name="Arrow: Right 11">
            <a:extLst>
              <a:ext uri="{FF2B5EF4-FFF2-40B4-BE49-F238E27FC236}">
                <a16:creationId xmlns:a16="http://schemas.microsoft.com/office/drawing/2014/main" id="{F9FEF07B-1586-DB27-85D2-E3D9DEF67C97}"/>
              </a:ext>
            </a:extLst>
          </p:cNvPr>
          <p:cNvSpPr/>
          <p:nvPr/>
        </p:nvSpPr>
        <p:spPr>
          <a:xfrm>
            <a:off x="4364372" y="1623543"/>
            <a:ext cx="2573267" cy="310654"/>
          </a:xfrm>
          <a:prstGeom prst="rightArrow">
            <a:avLst>
              <a:gd name="adj1" fmla="val 67914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Update S-101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6" name="Arrow: Right 11">
            <a:extLst>
              <a:ext uri="{FF2B5EF4-FFF2-40B4-BE49-F238E27FC236}">
                <a16:creationId xmlns:a16="http://schemas.microsoft.com/office/drawing/2014/main" id="{BEA08226-56DF-DD67-93A9-97E9201F5510}"/>
              </a:ext>
            </a:extLst>
          </p:cNvPr>
          <p:cNvSpPr/>
          <p:nvPr/>
        </p:nvSpPr>
        <p:spPr>
          <a:xfrm>
            <a:off x="1132512" y="2880143"/>
            <a:ext cx="2573267" cy="310654"/>
          </a:xfrm>
          <a:prstGeom prst="rightArrow">
            <a:avLst>
              <a:gd name="adj1" fmla="val 67914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initial review</a:t>
            </a:r>
          </a:p>
        </p:txBody>
      </p:sp>
    </p:spTree>
    <p:extLst>
      <p:ext uri="{BB962C8B-B14F-4D97-AF65-F5344CB8AC3E}">
        <p14:creationId xmlns:p14="http://schemas.microsoft.com/office/powerpoint/2010/main" val="428599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C6C2-98C2-CB8D-E793-7FE53A74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64" y="256792"/>
            <a:ext cx="10515600" cy="646975"/>
          </a:xfrm>
        </p:spPr>
        <p:txBody>
          <a:bodyPr>
            <a:normAutofit fontScale="90000"/>
          </a:bodyPr>
          <a:lstStyle/>
          <a:p>
            <a:r>
              <a:rPr lang="en-US" dirty="0"/>
              <a:t>Display Algorithm update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3A598-8EA8-E311-6220-6C8ED51E3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6176"/>
            <a:ext cx="6357257" cy="4351338"/>
          </a:xfrm>
        </p:spPr>
        <p:txBody>
          <a:bodyPr>
            <a:normAutofit/>
          </a:bodyPr>
          <a:lstStyle/>
          <a:p>
            <a:r>
              <a:rPr lang="en-GB" sz="2400" dirty="0"/>
              <a:t>Update to selection, loading and rendering algorithm in Appendix C-7</a:t>
            </a:r>
          </a:p>
          <a:p>
            <a:r>
              <a:rPr lang="en-GB" sz="2400" dirty="0"/>
              <a:t>MONG only</a:t>
            </a:r>
          </a:p>
          <a:p>
            <a:r>
              <a:rPr lang="en-GB" sz="2400" dirty="0"/>
              <a:t>Adjusted for “no overlaps between opt/min scale” (as per DCEG)</a:t>
            </a:r>
          </a:p>
          <a:p>
            <a:r>
              <a:rPr lang="en-GB" sz="2400" dirty="0"/>
              <a:t>Some edits for clarity</a:t>
            </a:r>
          </a:p>
          <a:p>
            <a:r>
              <a:rPr lang="en-GB" sz="2400" dirty="0"/>
              <a:t>Some areas of main text need clarification (later)</a:t>
            </a:r>
          </a:p>
          <a:p>
            <a:r>
              <a:rPr lang="en-GB" sz="2400" dirty="0"/>
              <a:t>Still a couple of areas to address.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5DC335-D365-F759-3AA8-F2555E1FEF8B}"/>
              </a:ext>
            </a:extLst>
          </p:cNvPr>
          <p:cNvGrpSpPr/>
          <p:nvPr/>
        </p:nvGrpSpPr>
        <p:grpSpPr>
          <a:xfrm>
            <a:off x="7612019" y="2722177"/>
            <a:ext cx="4284629" cy="2402959"/>
            <a:chOff x="2225028" y="903767"/>
            <a:chExt cx="4284629" cy="24029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5925BF-3F09-5EA0-FF85-437A7C2F9B30}"/>
                </a:ext>
              </a:extLst>
            </p:cNvPr>
            <p:cNvSpPr/>
            <p:nvPr/>
          </p:nvSpPr>
          <p:spPr>
            <a:xfrm>
              <a:off x="2232837" y="903767"/>
              <a:ext cx="4276820" cy="240295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4EAAD3-0ED5-9503-AE3C-DFFD61BA4CA3}"/>
                </a:ext>
              </a:extLst>
            </p:cNvPr>
            <p:cNvSpPr/>
            <p:nvPr/>
          </p:nvSpPr>
          <p:spPr>
            <a:xfrm>
              <a:off x="4158343" y="1344324"/>
              <a:ext cx="2253090" cy="126065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D212EBC-324F-6E6D-C6D9-79A3F41DAC75}"/>
                </a:ext>
              </a:extLst>
            </p:cNvPr>
            <p:cNvSpPr/>
            <p:nvPr/>
          </p:nvSpPr>
          <p:spPr>
            <a:xfrm>
              <a:off x="3540641" y="1594884"/>
              <a:ext cx="1953323" cy="1260652"/>
            </a:xfrm>
            <a:prstGeom prst="rect">
              <a:avLst/>
            </a:prstGeom>
            <a:noFill/>
            <a:ln w="4762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1028EB-4DA2-2CDE-3A50-5E94FE61ABCB}"/>
                </a:ext>
              </a:extLst>
            </p:cNvPr>
            <p:cNvSpPr txBox="1"/>
            <p:nvPr/>
          </p:nvSpPr>
          <p:spPr>
            <a:xfrm>
              <a:off x="2225028" y="961798"/>
              <a:ext cx="17350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Scale range (180k,45k)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4C7F94-C05A-938C-5AAF-59291C64CD15}"/>
                </a:ext>
              </a:extLst>
            </p:cNvPr>
            <p:cNvSpPr txBox="1"/>
            <p:nvPr/>
          </p:nvSpPr>
          <p:spPr>
            <a:xfrm>
              <a:off x="4158343" y="1317173"/>
              <a:ext cx="164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Scale range (45k,22k)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AA3521-FD73-4380-6302-DC768F402CC9}"/>
                </a:ext>
              </a:extLst>
            </p:cNvPr>
            <p:cNvSpPr txBox="1"/>
            <p:nvPr/>
          </p:nvSpPr>
          <p:spPr>
            <a:xfrm>
              <a:off x="3521471" y="2604977"/>
              <a:ext cx="16168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Viewport, MSVS=45k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463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34BA-7F60-0AC2-D084-E24F51AA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" y="234498"/>
            <a:ext cx="10515600" cy="832304"/>
          </a:xfrm>
        </p:spPr>
        <p:txBody>
          <a:bodyPr/>
          <a:lstStyle/>
          <a:p>
            <a:r>
              <a:rPr lang="en-US" dirty="0"/>
              <a:t>Meeting schedule – December 2024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71FB2-042E-4752-F10F-E5DBA3F30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971"/>
            <a:ext cx="10515600" cy="504008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600" dirty="0"/>
              <a:t>Upcoming meetings will include any papers plus: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Nov 13</a:t>
            </a:r>
            <a:r>
              <a:rPr lang="en-US" sz="3200" baseline="30000" dirty="0"/>
              <a:t>th</a:t>
            </a:r>
            <a:r>
              <a:rPr lang="en-US" sz="3200" dirty="0"/>
              <a:t> </a:t>
            </a:r>
          </a:p>
          <a:p>
            <a:pPr lvl="2">
              <a:lnSpc>
                <a:spcPct val="110000"/>
              </a:lnSpc>
            </a:pPr>
            <a:r>
              <a:rPr lang="en-US" sz="2800" dirty="0"/>
              <a:t>Remaining comments from F2F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Nov 29</a:t>
            </a:r>
            <a:r>
              <a:rPr lang="en-US" sz="3200" baseline="30000" dirty="0"/>
              <a:t>th</a:t>
            </a:r>
          </a:p>
          <a:p>
            <a:pPr lvl="2">
              <a:lnSpc>
                <a:spcPct val="110000"/>
              </a:lnSpc>
            </a:pPr>
            <a:r>
              <a:rPr lang="en-US" sz="2800" dirty="0"/>
              <a:t>Any remaining highlighted items requiring discussion</a:t>
            </a:r>
          </a:p>
          <a:p>
            <a:pPr lvl="2">
              <a:lnSpc>
                <a:spcPct val="110000"/>
              </a:lnSpc>
            </a:pPr>
            <a:r>
              <a:rPr lang="en-US" sz="2800" dirty="0"/>
              <a:t>Remaining Appendices (for review)</a:t>
            </a:r>
          </a:p>
          <a:p>
            <a:pPr lvl="2">
              <a:lnSpc>
                <a:spcPct val="110000"/>
              </a:lnSpc>
            </a:pPr>
            <a:r>
              <a:rPr lang="en-US" sz="2800" dirty="0"/>
              <a:t>NW functionality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Dec 13</a:t>
            </a:r>
            <a:r>
              <a:rPr lang="en-US" sz="3200" baseline="30000" dirty="0"/>
              <a:t>th </a:t>
            </a:r>
            <a:r>
              <a:rPr lang="en-US" sz="3200" dirty="0"/>
              <a:t>-  WLA / USSC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January 2025 – to be scheduled depending on work still required.</a:t>
            </a:r>
          </a:p>
          <a:p>
            <a:pPr>
              <a:lnSpc>
                <a:spcPct val="110000"/>
              </a:lnSpc>
            </a:pPr>
            <a:endParaRPr lang="en-US" sz="3600" dirty="0"/>
          </a:p>
          <a:p>
            <a:pPr>
              <a:lnSpc>
                <a:spcPct val="110000"/>
              </a:lnSpc>
            </a:pPr>
            <a:endParaRPr lang="en-GB" sz="3600" dirty="0"/>
          </a:p>
          <a:p>
            <a:pPr>
              <a:lnSpc>
                <a:spcPct val="110000"/>
              </a:lnSpc>
            </a:pPr>
            <a:endParaRPr lang="en-GB" sz="3600" dirty="0"/>
          </a:p>
          <a:p>
            <a:pPr>
              <a:lnSpc>
                <a:spcPct val="110000"/>
              </a:lnSpc>
            </a:pPr>
            <a:endParaRPr lang="en-GB" sz="3600" dirty="0"/>
          </a:p>
          <a:p>
            <a:pPr>
              <a:lnSpc>
                <a:spcPct val="110000"/>
              </a:lnSpc>
            </a:pPr>
            <a:endParaRPr lang="en-GB" sz="3600" dirty="0"/>
          </a:p>
          <a:p>
            <a:pPr>
              <a:lnSpc>
                <a:spcPct val="110000"/>
              </a:lnSpc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094583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47EE-34CC-C44D-E2CF-E751D3FE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Nov 13</a:t>
            </a:r>
            <a:r>
              <a:rPr lang="en-US" sz="4000" baseline="30000" dirty="0"/>
              <a:t>th</a:t>
            </a:r>
            <a:r>
              <a:rPr lang="en-US" sz="4000" dirty="0"/>
              <a:t> - Other comments unresolved from F2F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60FC1-14A8-8876-23DE-B0FE4CC6C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Layers in ECDIS</a:t>
            </a:r>
          </a:p>
          <a:p>
            <a:r>
              <a:rPr lang="en-US" dirty="0"/>
              <a:t>Legend</a:t>
            </a:r>
          </a:p>
          <a:p>
            <a:r>
              <a:rPr lang="en-US" dirty="0"/>
              <a:t>(Manual) Updates</a:t>
            </a:r>
          </a:p>
          <a:p>
            <a:r>
              <a:rPr lang="en-US" dirty="0"/>
              <a:t>Loading strategy</a:t>
            </a:r>
          </a:p>
          <a:p>
            <a:r>
              <a:rPr lang="en-US" dirty="0"/>
              <a:t>Graphical indexes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15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5B9A9-6DC9-61D5-09FF-E79A2C7DF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704"/>
          </a:xfrm>
        </p:spPr>
        <p:txBody>
          <a:bodyPr>
            <a:normAutofit/>
          </a:bodyPr>
          <a:lstStyle/>
          <a:p>
            <a:r>
              <a:rPr lang="en-US" sz="3600" dirty="0"/>
              <a:t>Nov 29</a:t>
            </a:r>
            <a:r>
              <a:rPr lang="en-US" sz="3600" baseline="30000" dirty="0"/>
              <a:t>th</a:t>
            </a:r>
            <a:r>
              <a:rPr lang="en-US" sz="3600" dirty="0"/>
              <a:t> - Items still to cover (yellow highlights)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70BE0-2A60-77C9-7E6A-8B3D48206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915" y="1437140"/>
            <a:ext cx="6629399" cy="505573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Legend and units (mandatory vs on demand) (C-12.1.5)</a:t>
            </a:r>
          </a:p>
          <a:p>
            <a:pPr>
              <a:lnSpc>
                <a:spcPct val="120000"/>
              </a:lnSpc>
            </a:pPr>
            <a:r>
              <a:rPr lang="en-US" dirty="0"/>
              <a:t>ECDIS updates, </a:t>
            </a:r>
            <a:r>
              <a:rPr lang="en-US" dirty="0" err="1"/>
              <a:t>harmonising</a:t>
            </a:r>
            <a:r>
              <a:rPr lang="en-US" dirty="0"/>
              <a:t> terms (also C-12.3.1)</a:t>
            </a:r>
          </a:p>
          <a:p>
            <a:pPr>
              <a:lnSpc>
                <a:spcPct val="120000"/>
              </a:lnSpc>
            </a:pPr>
            <a:r>
              <a:rPr lang="en-GB" dirty="0"/>
              <a:t>C-13.3 text information attributes (C-13.3)</a:t>
            </a:r>
          </a:p>
          <a:p>
            <a:pPr>
              <a:lnSpc>
                <a:spcPct val="120000"/>
              </a:lnSpc>
            </a:pPr>
            <a:r>
              <a:rPr lang="en-GB" dirty="0"/>
              <a:t>Subgroup mechanism (C-14.1)</a:t>
            </a:r>
          </a:p>
          <a:p>
            <a:pPr>
              <a:lnSpc>
                <a:spcPct val="120000"/>
              </a:lnSpc>
            </a:pPr>
            <a:r>
              <a:rPr lang="en-GB" dirty="0"/>
              <a:t>Centre of screen or ship’s position?</a:t>
            </a:r>
          </a:p>
          <a:p>
            <a:pPr>
              <a:lnSpc>
                <a:spcPct val="120000"/>
              </a:lnSpc>
            </a:pPr>
            <a:r>
              <a:rPr lang="en-GB" dirty="0"/>
              <a:t>Overscale, when to display prison bars? (15.1.4)</a:t>
            </a:r>
          </a:p>
          <a:p>
            <a:pPr>
              <a:lnSpc>
                <a:spcPct val="120000"/>
              </a:lnSpc>
            </a:pPr>
            <a:r>
              <a:rPr lang="en-GB" dirty="0"/>
              <a:t>Graphical Indexes</a:t>
            </a:r>
          </a:p>
          <a:p>
            <a:pPr>
              <a:lnSpc>
                <a:spcPct val="120000"/>
              </a:lnSpc>
            </a:pPr>
            <a:r>
              <a:rPr lang="en-GB" dirty="0"/>
              <a:t>“no official chart available” (15.3.2)</a:t>
            </a:r>
          </a:p>
          <a:p>
            <a:pPr>
              <a:lnSpc>
                <a:spcPct val="120000"/>
              </a:lnSpc>
            </a:pPr>
            <a:r>
              <a:rPr lang="en-GB" dirty="0"/>
              <a:t>Scalebar  = 80k (C-15.8.1)</a:t>
            </a:r>
          </a:p>
          <a:p>
            <a:pPr>
              <a:lnSpc>
                <a:spcPct val="120000"/>
              </a:lnSpc>
            </a:pPr>
            <a:r>
              <a:rPr lang="en-GB" dirty="0"/>
              <a:t>Update information features (C-15.10.2.5)</a:t>
            </a:r>
          </a:p>
          <a:p>
            <a:pPr>
              <a:lnSpc>
                <a:spcPct val="120000"/>
              </a:lnSpc>
            </a:pPr>
            <a:r>
              <a:rPr lang="en-GB" dirty="0"/>
              <a:t>TWCWG, which gridded types are in which PS?</a:t>
            </a:r>
          </a:p>
          <a:p>
            <a:pPr>
              <a:lnSpc>
                <a:spcPct val="120000"/>
              </a:lnSpc>
            </a:pPr>
            <a:r>
              <a:rPr lang="en-GB" dirty="0"/>
              <a:t>C-23.5 – management of updates and other dataset management aspects</a:t>
            </a:r>
          </a:p>
          <a:p>
            <a:pPr>
              <a:lnSpc>
                <a:spcPct val="120000"/>
              </a:lnSpc>
            </a:pPr>
            <a:r>
              <a:rPr lang="en-GB" dirty="0"/>
              <a:t>Thinning Algorithms</a:t>
            </a:r>
          </a:p>
          <a:p>
            <a:pPr>
              <a:lnSpc>
                <a:spcPct val="120000"/>
              </a:lnSpc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154868-D58D-FBBB-4226-470FDFE35DD4}"/>
              </a:ext>
            </a:extLst>
          </p:cNvPr>
          <p:cNvSpPr txBox="1">
            <a:spLocks/>
          </p:cNvSpPr>
          <p:nvPr/>
        </p:nvSpPr>
        <p:spPr>
          <a:xfrm>
            <a:off x="598715" y="2582634"/>
            <a:ext cx="4463142" cy="2220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/>
              <a:t>Update Status Reports</a:t>
            </a:r>
          </a:p>
          <a:p>
            <a:pPr>
              <a:lnSpc>
                <a:spcPct val="120000"/>
              </a:lnSpc>
            </a:pPr>
            <a:r>
              <a:rPr lang="en-US" dirty="0"/>
              <a:t>NW (S-124 functionality)</a:t>
            </a:r>
          </a:p>
          <a:p>
            <a:pPr>
              <a:lnSpc>
                <a:spcPct val="120000"/>
              </a:lnSpc>
            </a:pPr>
            <a:r>
              <a:rPr lang="en-US" dirty="0"/>
              <a:t>Manual Updates</a:t>
            </a:r>
          </a:p>
          <a:p>
            <a:pPr>
              <a:lnSpc>
                <a:spcPct val="12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869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S-98 Annex C</vt:lpstr>
      <vt:lpstr>Update from S100WG</vt:lpstr>
      <vt:lpstr>PowerPoint Presentation</vt:lpstr>
      <vt:lpstr>Display Algorithm update</vt:lpstr>
      <vt:lpstr>Meeting schedule – December 2024</vt:lpstr>
      <vt:lpstr>Nov 13th - Other comments unresolved from F2F</vt:lpstr>
      <vt:lpstr>Nov 29th - Items still to cover (yellow highlights)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pritchard</dc:creator>
  <cp:lastModifiedBy>jonathan pritchard</cp:lastModifiedBy>
  <cp:revision>7</cp:revision>
  <dcterms:created xsi:type="dcterms:W3CDTF">2024-11-12T10:02:03Z</dcterms:created>
  <dcterms:modified xsi:type="dcterms:W3CDTF">2024-11-14T00:55:20Z</dcterms:modified>
</cp:coreProperties>
</file>