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439" r:id="rId4"/>
    <p:sldId id="262" r:id="rId5"/>
    <p:sldId id="258" r:id="rId6"/>
    <p:sldId id="261" r:id="rId7"/>
    <p:sldId id="26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 showGuides="1">
      <p:cViewPr varScale="1">
        <p:scale>
          <a:sx n="89" d="100"/>
          <a:sy n="89" d="100"/>
        </p:scale>
        <p:origin x="115" y="13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55728-4A8C-63A8-F8CE-9F31CD3342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A3B34DE-46A4-94FD-51A4-5932578B09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D21AB9-6083-1525-4D54-21DD914A7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C569D0-4EEE-3CA1-147F-33FA6B458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35CE16-5756-FCEE-796D-B57284053C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36813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76E24-0586-5B24-AF6E-15E489A21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29CEF1A-A0A7-B972-C9FC-F4596F455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F7CA15-6B60-76B1-CB11-8FFCF3968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6BCD85-CDA8-92B6-22DE-5603FCAED7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84DA3A-A6DB-573B-D934-5CE530C35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009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8026C62-4BF5-78B7-71E4-280F4384920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7C136D3-1EA4-88DE-9701-D0FC19591C2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D8E15-F589-FD8A-75EA-FED613EC9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F9A97F-2225-FB27-8BCD-1666C4F5F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502C4-EFE5-2829-E7B4-BEBE99F3A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331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038A-DCF3-7235-EA9E-F9A59ABD3D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4D1F08-8A84-07E8-C769-FB538AE396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C52E12-0F9F-F5A3-D978-8B80B0351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B7AB46-B865-7CD3-7EA4-241822CCE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BF3369-E34D-E2CA-02C1-BF4C829298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41996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33DE15-356B-4B73-A47E-A5376D088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36024E-97C4-D247-448C-621778E041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AF19C-6EDB-E07E-F5E9-1DB9299F09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6D107-44DA-6C26-F1E4-B8E81C1EA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60E04F-50C8-A0E4-EB71-94AA2CAEB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4230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3424A5-B0CE-4AE0-FAB0-6FA297D4D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63F576-B705-E665-FB98-324D269BA9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CBB1EB-4ACA-1E6B-8900-F82FCCEFC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F5DEB-97B9-36C2-2610-060B7CC84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C03C1F-F7AA-889E-3789-366EA6613A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1E99AC-E7C9-F39B-A1EE-DE16817E9B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226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44F53E-FDCC-4B4A-F06B-602055E62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A5A3A-79FF-BA9F-1E9E-0970DFE44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49D6B66-AEBB-C580-916A-17796B2683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4E94BC-2579-C58F-0F55-62B84E73A6F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594A343-D021-88E5-FBF4-9182211F01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CEA20B-C38E-89F5-2274-B83522604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8A895A-C47F-6CDA-F231-939CC006BF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DA2E22-7B80-22AC-76F8-BBC7DAE73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57884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D82DD-43E0-3271-742D-4A7ECB78C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8532B9-0DB3-DD2B-13E5-2A1EF4B40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F9AF1E7-AA8B-500F-6AEC-C7AF41250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A66CCB-A4AA-DFDC-E7E3-0C4EAF1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60740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6D6A9C-A907-1BD0-9BB1-D3CB3BD9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DC359-E27D-A20E-C084-E844C1E9FA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4700F9-9D3E-20C3-F525-E04A712A4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889144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1AC1D7-FF3E-5B3D-BA4F-12AA179279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43802-54F2-C7ED-C1A8-48EC5644F8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ECE39C-6564-3018-A77B-D6873008A0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0FF531-AB28-8E1F-B537-255014F254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33B9F5-FA97-D794-CB37-B98FE32745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3E10C0-12CB-EC8F-1B32-B2E25BD9A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46921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92D59-D3A6-F388-CDE3-59F765EF7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C026E6-92B8-2712-D16B-20A758A9E7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B0E9B9F-8306-D6A3-1D69-247B6B2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0071B0-CA15-5BF3-C947-09FEB8AD1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2B2542-7925-91C0-8B7A-C854FEF60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F56F6B-8898-AA77-0F76-AFE1B0C1C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55261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CBE87F-DC87-B9BE-2BBA-554C4A354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E59B6F-A919-83E2-4876-C9F3C45136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96AF99-761F-21B6-B64C-241E2FBBBA1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A56C00-D047-4E2D-9B23-D453C5D6B4B5}" type="datetimeFigureOut">
              <a:rPr lang="en-GB" smtClean="0"/>
              <a:t>13/11/2024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7ACBC-05C7-03FC-54CE-FF8CA42EAB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E47E-02B7-D46C-B971-15000D56998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FCDCFDD-DE03-479D-BC29-95135A7472A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3336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7E2B39-7A64-192B-98BF-ABFCF45EC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r"/>
            <a:r>
              <a:rPr lang="en-US" dirty="0"/>
              <a:t>S-98 Annex C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4CCBA1-7605-7A91-0CDB-582D73F6A3D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/>
              <a:t>November 13</a:t>
            </a:r>
            <a:r>
              <a:rPr lang="en-US" baseline="30000" dirty="0"/>
              <a:t>th</a:t>
            </a:r>
            <a:r>
              <a:rPr lang="en-US" dirty="0"/>
              <a:t> : Update and Review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306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19DD16-95DC-D22B-EB70-646C19F7B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 from S100WG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765A8E-7C85-2863-4E57-3ACDC293D7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7057" y="1531711"/>
            <a:ext cx="10515600" cy="4836432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GB" dirty="0"/>
              <a:t>S100WG Update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Projected data S-102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AU paper re: S-102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Overlaps (in particular S-102)</a:t>
            </a:r>
          </a:p>
          <a:p>
            <a:pPr lvl="1">
              <a:lnSpc>
                <a:spcPct val="110000"/>
              </a:lnSpc>
            </a:pPr>
            <a:endParaRPr lang="en-GB" dirty="0"/>
          </a:p>
          <a:p>
            <a:pPr>
              <a:lnSpc>
                <a:spcPct val="110000"/>
              </a:lnSpc>
            </a:pPr>
            <a:r>
              <a:rPr lang="en-GB" dirty="0"/>
              <a:t>Timescales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Phase 1 – initial v2.0.0 end of January submit to S100WG for review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Review period 4 weeks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3 weeks update and comment adjudication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Anything outstanding goes to TSM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Agreed version from TSM is cleaned up. To HSSC April 8</a:t>
            </a:r>
            <a:r>
              <a:rPr lang="en-GB" baseline="30000" dirty="0"/>
              <a:t>th</a:t>
            </a:r>
            <a:r>
              <a:rPr lang="en-GB" dirty="0"/>
              <a:t> </a:t>
            </a:r>
          </a:p>
          <a:p>
            <a:pPr lvl="1">
              <a:lnSpc>
                <a:spcPct val="110000"/>
              </a:lnSpc>
            </a:pPr>
            <a:r>
              <a:rPr lang="en-GB" dirty="0"/>
              <a:t>Member state review after HSSC</a:t>
            </a:r>
          </a:p>
          <a:p>
            <a:pPr>
              <a:lnSpc>
                <a:spcPct val="11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685144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5B5291-E64B-DF4B-DF15-91FAF25316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0EBDEA63-88B0-A9CB-B961-C6C4AFD15BF5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067906" y="2556853"/>
            <a:ext cx="9875475" cy="11288"/>
          </a:xfrm>
          <a:prstGeom prst="line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arrow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64891647-1A22-559B-124D-72E1B4114A5C}"/>
              </a:ext>
            </a:extLst>
          </p:cNvPr>
          <p:cNvSpPr txBox="1"/>
          <p:nvPr/>
        </p:nvSpPr>
        <p:spPr>
          <a:xfrm>
            <a:off x="169049" y="153681"/>
            <a:ext cx="345158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Timeline: 2024/2025</a:t>
            </a:r>
            <a:endParaRPr lang="en-GB" sz="2800"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49466FB-D6D3-A5E7-496C-1A22DCEDBE90}"/>
              </a:ext>
            </a:extLst>
          </p:cNvPr>
          <p:cNvSpPr txBox="1"/>
          <p:nvPr/>
        </p:nvSpPr>
        <p:spPr>
          <a:xfrm>
            <a:off x="10983841" y="2378109"/>
            <a:ext cx="63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Now</a:t>
            </a:r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EE365C-5CD0-E933-5667-D243BDB7EE57}"/>
              </a:ext>
            </a:extLst>
          </p:cNvPr>
          <p:cNvSpPr txBox="1"/>
          <p:nvPr/>
        </p:nvSpPr>
        <p:spPr>
          <a:xfrm>
            <a:off x="15182" y="2372187"/>
            <a:ext cx="1052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S100WG</a:t>
            </a:r>
            <a:endParaRPr lang="en-GB" dirty="0"/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D36D9EAA-E480-921D-A6A7-14CF9B941633}"/>
              </a:ext>
            </a:extLst>
          </p:cNvPr>
          <p:cNvSpPr/>
          <p:nvPr/>
        </p:nvSpPr>
        <p:spPr>
          <a:xfrm>
            <a:off x="1224223" y="1485259"/>
            <a:ext cx="2573267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S-164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83BB7E13-2BDF-B604-3B4F-F7700E86C1DD}"/>
              </a:ext>
            </a:extLst>
          </p:cNvPr>
          <p:cNvSpPr/>
          <p:nvPr/>
        </p:nvSpPr>
        <p:spPr>
          <a:xfrm>
            <a:off x="3812325" y="2758902"/>
            <a:ext cx="4191675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S-98 Annex C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67BB757F-46DF-83D8-CE0A-5BBF046647E5}"/>
              </a:ext>
            </a:extLst>
          </p:cNvPr>
          <p:cNvSpPr/>
          <p:nvPr/>
        </p:nvSpPr>
        <p:spPr>
          <a:xfrm>
            <a:off x="8053901" y="1485259"/>
            <a:ext cx="2538204" cy="587222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tx2">
              <a:lumMod val="10000"/>
              <a:lumOff val="9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S-164</a:t>
            </a:r>
            <a:endParaRPr lang="en-GB" b="1" dirty="0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29E876B-EF1A-CE48-CB55-59818C67BC26}"/>
              </a:ext>
            </a:extLst>
          </p:cNvPr>
          <p:cNvSpPr txBox="1"/>
          <p:nvPr/>
        </p:nvSpPr>
        <p:spPr>
          <a:xfrm>
            <a:off x="609014" y="3941580"/>
            <a:ext cx="11014105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Initial review comments to S-98 Annex C and GitHub issues v1.3.0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Detailed review completed ~60% of S-98 Annex C (end August) v1.4.1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Comments received on version 1.4.1 (September 2024)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Marked up v1.5.0 ready for F2F meeting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F2F finished remaining ~40% of S-98 Annex C + some other sections, along with review comments received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F2F produced version v1.5.3, outputs from meeting baselined v1.6.0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Remaining comments integrated into v1.7.1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comments also marked for discussion where needed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New tests included in revised S-164 (v1.4.0) from S-98 Annex C, and </a:t>
            </a:r>
            <a:r>
              <a:rPr lang="en-GB" dirty="0" err="1"/>
              <a:t>Github</a:t>
            </a:r>
            <a:r>
              <a:rPr lang="en-GB" dirty="0"/>
              <a:t> issues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70E290E-F288-7F85-D4B0-1A08FA869085}"/>
              </a:ext>
            </a:extLst>
          </p:cNvPr>
          <p:cNvSpPr txBox="1"/>
          <p:nvPr/>
        </p:nvSpPr>
        <p:spPr>
          <a:xfrm>
            <a:off x="8110546" y="2917101"/>
            <a:ext cx="2258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S-98 Annex C – 1.7.1</a:t>
            </a:r>
            <a:endParaRPr lang="en-GB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0D11939-7726-C94A-58B1-AA03C0F0F354}"/>
              </a:ext>
            </a:extLst>
          </p:cNvPr>
          <p:cNvSpPr txBox="1"/>
          <p:nvPr/>
        </p:nvSpPr>
        <p:spPr>
          <a:xfrm>
            <a:off x="10592103" y="1581500"/>
            <a:ext cx="13108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S-164 1.4.0</a:t>
            </a:r>
            <a:endParaRPr lang="en-GB" b="1" dirty="0"/>
          </a:p>
        </p:txBody>
      </p:sp>
      <p:sp>
        <p:nvSpPr>
          <p:cNvPr id="5" name="Arrow: Right 11">
            <a:extLst>
              <a:ext uri="{FF2B5EF4-FFF2-40B4-BE49-F238E27FC236}">
                <a16:creationId xmlns:a16="http://schemas.microsoft.com/office/drawing/2014/main" id="{F9FEF07B-1586-DB27-85D2-E3D9DEF67C97}"/>
              </a:ext>
            </a:extLst>
          </p:cNvPr>
          <p:cNvSpPr/>
          <p:nvPr/>
        </p:nvSpPr>
        <p:spPr>
          <a:xfrm>
            <a:off x="4364372" y="1623543"/>
            <a:ext cx="2573267" cy="310654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100" b="1" dirty="0">
                <a:solidFill>
                  <a:schemeClr val="tx1"/>
                </a:solidFill>
              </a:rPr>
              <a:t>Update S-101</a:t>
            </a:r>
            <a:endParaRPr lang="en-GB" sz="1100" b="1" dirty="0">
              <a:solidFill>
                <a:schemeClr val="tx1"/>
              </a:solidFill>
            </a:endParaRPr>
          </a:p>
        </p:txBody>
      </p:sp>
      <p:sp>
        <p:nvSpPr>
          <p:cNvPr id="6" name="Arrow: Right 11">
            <a:extLst>
              <a:ext uri="{FF2B5EF4-FFF2-40B4-BE49-F238E27FC236}">
                <a16:creationId xmlns:a16="http://schemas.microsoft.com/office/drawing/2014/main" id="{BEA08226-56DF-DD67-93A9-97E9201F5510}"/>
              </a:ext>
            </a:extLst>
          </p:cNvPr>
          <p:cNvSpPr/>
          <p:nvPr/>
        </p:nvSpPr>
        <p:spPr>
          <a:xfrm>
            <a:off x="1132512" y="2880143"/>
            <a:ext cx="2573267" cy="310654"/>
          </a:xfrm>
          <a:prstGeom prst="rightArrow">
            <a:avLst>
              <a:gd name="adj1" fmla="val 67914"/>
              <a:gd name="adj2" fmla="val 50000"/>
            </a:avLst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solidFill>
                  <a:schemeClr val="tx1"/>
                </a:solidFill>
              </a:rPr>
              <a:t>initial review</a:t>
            </a:r>
          </a:p>
        </p:txBody>
      </p:sp>
    </p:spTree>
    <p:extLst>
      <p:ext uri="{BB962C8B-B14F-4D97-AF65-F5344CB8AC3E}">
        <p14:creationId xmlns:p14="http://schemas.microsoft.com/office/powerpoint/2010/main" val="42859901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B7C6C2-98C2-CB8D-E793-7FE53A74C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6164" y="256792"/>
            <a:ext cx="10515600" cy="646975"/>
          </a:xfrm>
        </p:spPr>
        <p:txBody>
          <a:bodyPr>
            <a:normAutofit fontScale="90000"/>
          </a:bodyPr>
          <a:lstStyle/>
          <a:p>
            <a:r>
              <a:rPr lang="en-US" dirty="0"/>
              <a:t>Display Algorithm update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B3A598-8EA8-E311-6220-6C8ED51E34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36176"/>
            <a:ext cx="6357257" cy="4351338"/>
          </a:xfrm>
        </p:spPr>
        <p:txBody>
          <a:bodyPr>
            <a:normAutofit/>
          </a:bodyPr>
          <a:lstStyle/>
          <a:p>
            <a:r>
              <a:rPr lang="en-GB" sz="2400" dirty="0"/>
              <a:t>Update to selection, loading and rendering algorithm in Appendix C-7</a:t>
            </a:r>
          </a:p>
          <a:p>
            <a:r>
              <a:rPr lang="en-GB" sz="2400" dirty="0"/>
              <a:t>MONG only</a:t>
            </a:r>
          </a:p>
          <a:p>
            <a:r>
              <a:rPr lang="en-GB" sz="2400" dirty="0"/>
              <a:t>Adjusted for “no overlaps between opt/min scale” (as per DCEG)</a:t>
            </a:r>
          </a:p>
          <a:p>
            <a:r>
              <a:rPr lang="en-GB" sz="2400" dirty="0"/>
              <a:t>Some edits for clarity</a:t>
            </a:r>
          </a:p>
          <a:p>
            <a:r>
              <a:rPr lang="en-GB" sz="2400" dirty="0"/>
              <a:t>Some areas of main text need clarification (later)</a:t>
            </a:r>
          </a:p>
          <a:p>
            <a:r>
              <a:rPr lang="en-GB" sz="2400" dirty="0"/>
              <a:t>Still a couple of areas to address.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5DC335-D365-F759-3AA8-F2555E1FEF8B}"/>
              </a:ext>
            </a:extLst>
          </p:cNvPr>
          <p:cNvGrpSpPr/>
          <p:nvPr/>
        </p:nvGrpSpPr>
        <p:grpSpPr>
          <a:xfrm>
            <a:off x="7612019" y="2722177"/>
            <a:ext cx="4284629" cy="2402959"/>
            <a:chOff x="2225028" y="903767"/>
            <a:chExt cx="4284629" cy="2402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5925BF-3F09-5EA0-FF85-437A7C2F9B30}"/>
                </a:ext>
              </a:extLst>
            </p:cNvPr>
            <p:cNvSpPr/>
            <p:nvPr/>
          </p:nvSpPr>
          <p:spPr>
            <a:xfrm>
              <a:off x="2232837" y="903767"/>
              <a:ext cx="4276820" cy="240295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564EAAD3-0ED5-9503-AE3C-DFFD61BA4CA3}"/>
                </a:ext>
              </a:extLst>
            </p:cNvPr>
            <p:cNvSpPr/>
            <p:nvPr/>
          </p:nvSpPr>
          <p:spPr>
            <a:xfrm>
              <a:off x="4158343" y="1344324"/>
              <a:ext cx="2253090" cy="1260653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7D212EBC-324F-6E6D-C6D9-79A3F41DAC75}"/>
                </a:ext>
              </a:extLst>
            </p:cNvPr>
            <p:cNvSpPr/>
            <p:nvPr/>
          </p:nvSpPr>
          <p:spPr>
            <a:xfrm>
              <a:off x="3540641" y="1594884"/>
              <a:ext cx="1953323" cy="1260652"/>
            </a:xfrm>
            <a:prstGeom prst="rect">
              <a:avLst/>
            </a:prstGeom>
            <a:noFill/>
            <a:ln w="4762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81028EB-4DA2-2CDE-3A50-5E94FE61ABCB}"/>
                </a:ext>
              </a:extLst>
            </p:cNvPr>
            <p:cNvSpPr txBox="1"/>
            <p:nvPr/>
          </p:nvSpPr>
          <p:spPr>
            <a:xfrm>
              <a:off x="2225028" y="961798"/>
              <a:ext cx="173509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Scale range (180k,45k)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54C7F94-C05A-938C-5AAF-59291C64CD15}"/>
                </a:ext>
              </a:extLst>
            </p:cNvPr>
            <p:cNvSpPr txBox="1"/>
            <p:nvPr/>
          </p:nvSpPr>
          <p:spPr>
            <a:xfrm>
              <a:off x="4158343" y="1317173"/>
              <a:ext cx="1640514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Scale range (45k,22k)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BAA3521-FD73-4380-6302-DC768F402CC9}"/>
                </a:ext>
              </a:extLst>
            </p:cNvPr>
            <p:cNvSpPr txBox="1"/>
            <p:nvPr/>
          </p:nvSpPr>
          <p:spPr>
            <a:xfrm>
              <a:off x="3521471" y="2604977"/>
              <a:ext cx="161685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200" b="1" dirty="0"/>
                <a:t>Viewport, MSVS=45k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7646331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D134BA-7F60-0AC2-D084-E24F51AAA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228" y="234498"/>
            <a:ext cx="10515600" cy="832304"/>
          </a:xfrm>
        </p:spPr>
        <p:txBody>
          <a:bodyPr/>
          <a:lstStyle/>
          <a:p>
            <a:r>
              <a:rPr lang="en-US" dirty="0"/>
              <a:t>Meeting schedule – December 2024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71FB2-042E-4752-F10F-E5DBA3F300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0971"/>
            <a:ext cx="10515600" cy="504008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en-US" sz="3600" dirty="0"/>
              <a:t>Upcoming meetings will include any papers plus: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Nov 13</a:t>
            </a:r>
            <a:r>
              <a:rPr lang="en-US" sz="3200" baseline="30000" dirty="0"/>
              <a:t>th</a:t>
            </a:r>
            <a:r>
              <a:rPr lang="en-US" sz="3200" dirty="0"/>
              <a:t> 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Remaining comments from F2F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Nov 29</a:t>
            </a:r>
            <a:r>
              <a:rPr lang="en-US" sz="3200" baseline="30000" dirty="0"/>
              <a:t>th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Any remaining highlighted items requiring discussion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Remaining Appendices (for review)</a:t>
            </a:r>
          </a:p>
          <a:p>
            <a:pPr lvl="2">
              <a:lnSpc>
                <a:spcPct val="110000"/>
              </a:lnSpc>
            </a:pPr>
            <a:r>
              <a:rPr lang="en-US" sz="2800" dirty="0"/>
              <a:t>NW functionality</a:t>
            </a:r>
          </a:p>
          <a:p>
            <a:pPr lvl="1">
              <a:lnSpc>
                <a:spcPct val="110000"/>
              </a:lnSpc>
            </a:pPr>
            <a:r>
              <a:rPr lang="en-US" sz="3200" dirty="0"/>
              <a:t>Dec 13</a:t>
            </a:r>
            <a:r>
              <a:rPr lang="en-US" sz="3200" baseline="30000" dirty="0"/>
              <a:t>th </a:t>
            </a:r>
            <a:r>
              <a:rPr lang="en-US" sz="3200" dirty="0"/>
              <a:t>-  WLA / USSC</a:t>
            </a:r>
          </a:p>
          <a:p>
            <a:pPr>
              <a:lnSpc>
                <a:spcPct val="110000"/>
              </a:lnSpc>
            </a:pPr>
            <a:r>
              <a:rPr lang="en-US" sz="3600" dirty="0"/>
              <a:t>January 2025 – to be scheduled depending on work still required.</a:t>
            </a:r>
          </a:p>
          <a:p>
            <a:pPr>
              <a:lnSpc>
                <a:spcPct val="110000"/>
              </a:lnSpc>
            </a:pPr>
            <a:endParaRPr lang="en-US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  <a:p>
            <a:pPr>
              <a:lnSpc>
                <a:spcPct val="110000"/>
              </a:lnSpc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0945838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E47EE-34CC-C44D-E2CF-E751D3FEA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Nov 13</a:t>
            </a:r>
            <a:r>
              <a:rPr lang="en-US" sz="4000" baseline="30000" dirty="0"/>
              <a:t>th</a:t>
            </a:r>
            <a:r>
              <a:rPr lang="en-US" sz="4000" dirty="0"/>
              <a:t> - Other comments unresolved from F2F</a:t>
            </a:r>
            <a:endParaRPr lang="en-GB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660FC1-14A8-8876-23DE-B0FE4CC6CD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Layers in ECDIS</a:t>
            </a:r>
          </a:p>
          <a:p>
            <a:r>
              <a:rPr lang="en-US" dirty="0"/>
              <a:t>Legend</a:t>
            </a:r>
          </a:p>
          <a:p>
            <a:r>
              <a:rPr lang="en-US" dirty="0"/>
              <a:t>(Manual) Updates</a:t>
            </a:r>
          </a:p>
          <a:p>
            <a:r>
              <a:rPr lang="en-US" dirty="0"/>
              <a:t>Loading strategy</a:t>
            </a:r>
          </a:p>
          <a:p>
            <a:r>
              <a:rPr lang="en-US" dirty="0"/>
              <a:t>Graphical indexes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51524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5B9A9-6DC9-61D5-09FF-E79A2C7DFE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84704"/>
          </a:xfrm>
        </p:spPr>
        <p:txBody>
          <a:bodyPr>
            <a:normAutofit/>
          </a:bodyPr>
          <a:lstStyle/>
          <a:p>
            <a:r>
              <a:rPr lang="en-US" sz="3600" dirty="0"/>
              <a:t>Nov 29</a:t>
            </a:r>
            <a:r>
              <a:rPr lang="en-US" sz="3600" baseline="30000" dirty="0"/>
              <a:t>th</a:t>
            </a:r>
            <a:r>
              <a:rPr lang="en-US" sz="3600" dirty="0"/>
              <a:t> - Items still to cover (yellow highlights)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370BE0-2A60-77C9-7E6A-8B3D48206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6915" y="1437140"/>
            <a:ext cx="6629399" cy="5055734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</a:pPr>
            <a:r>
              <a:rPr lang="en-US" dirty="0"/>
              <a:t>Legend and units (mandatory vs on demand) (C-12.1.5)</a:t>
            </a:r>
          </a:p>
          <a:p>
            <a:pPr>
              <a:lnSpc>
                <a:spcPct val="120000"/>
              </a:lnSpc>
            </a:pPr>
            <a:r>
              <a:rPr lang="en-US" dirty="0"/>
              <a:t>ECDIS updates, </a:t>
            </a:r>
            <a:r>
              <a:rPr lang="en-US" dirty="0" err="1"/>
              <a:t>harmonising</a:t>
            </a:r>
            <a:r>
              <a:rPr lang="en-US" dirty="0"/>
              <a:t> terms (also C-12.3.1)</a:t>
            </a:r>
          </a:p>
          <a:p>
            <a:pPr>
              <a:lnSpc>
                <a:spcPct val="120000"/>
              </a:lnSpc>
            </a:pPr>
            <a:r>
              <a:rPr lang="en-GB" dirty="0"/>
              <a:t>C-13.3 text information attributes (C-13.3)</a:t>
            </a:r>
          </a:p>
          <a:p>
            <a:pPr>
              <a:lnSpc>
                <a:spcPct val="120000"/>
              </a:lnSpc>
            </a:pPr>
            <a:r>
              <a:rPr lang="en-GB" dirty="0"/>
              <a:t>Subgroup mechanism (C-14.1)</a:t>
            </a:r>
          </a:p>
          <a:p>
            <a:pPr>
              <a:lnSpc>
                <a:spcPct val="120000"/>
              </a:lnSpc>
            </a:pPr>
            <a:r>
              <a:rPr lang="en-GB" dirty="0"/>
              <a:t>Centre of screen or ship’s position?</a:t>
            </a:r>
          </a:p>
          <a:p>
            <a:pPr>
              <a:lnSpc>
                <a:spcPct val="120000"/>
              </a:lnSpc>
            </a:pPr>
            <a:r>
              <a:rPr lang="en-GB" dirty="0"/>
              <a:t>Overscale, when to display prison bars? (15.1.4)</a:t>
            </a:r>
          </a:p>
          <a:p>
            <a:pPr>
              <a:lnSpc>
                <a:spcPct val="120000"/>
              </a:lnSpc>
            </a:pPr>
            <a:r>
              <a:rPr lang="en-GB" dirty="0"/>
              <a:t>Graphical Indexes</a:t>
            </a:r>
          </a:p>
          <a:p>
            <a:pPr>
              <a:lnSpc>
                <a:spcPct val="120000"/>
              </a:lnSpc>
            </a:pPr>
            <a:r>
              <a:rPr lang="en-GB" dirty="0"/>
              <a:t>“no official chart available” (15.3.2)</a:t>
            </a:r>
          </a:p>
          <a:p>
            <a:pPr>
              <a:lnSpc>
                <a:spcPct val="120000"/>
              </a:lnSpc>
            </a:pPr>
            <a:r>
              <a:rPr lang="en-GB" dirty="0"/>
              <a:t>Scalebar  = 80k (C-15.8.1)</a:t>
            </a:r>
          </a:p>
          <a:p>
            <a:pPr>
              <a:lnSpc>
                <a:spcPct val="120000"/>
              </a:lnSpc>
            </a:pPr>
            <a:r>
              <a:rPr lang="en-GB" dirty="0"/>
              <a:t>Update information features (C-15.10.2.5)</a:t>
            </a:r>
          </a:p>
          <a:p>
            <a:pPr>
              <a:lnSpc>
                <a:spcPct val="120000"/>
              </a:lnSpc>
            </a:pPr>
            <a:r>
              <a:rPr lang="en-GB" dirty="0"/>
              <a:t>TWCWG, which gridded types are in which PS?</a:t>
            </a:r>
          </a:p>
          <a:p>
            <a:pPr>
              <a:lnSpc>
                <a:spcPct val="120000"/>
              </a:lnSpc>
            </a:pPr>
            <a:r>
              <a:rPr lang="en-GB" dirty="0"/>
              <a:t>C-23.5 – management of updates and other dataset management aspects</a:t>
            </a:r>
          </a:p>
          <a:p>
            <a:pPr>
              <a:lnSpc>
                <a:spcPct val="120000"/>
              </a:lnSpc>
            </a:pPr>
            <a:r>
              <a:rPr lang="en-GB" dirty="0"/>
              <a:t>Thinning Algorithms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C154868-D58D-FBBB-4226-470FDFE35DD4}"/>
              </a:ext>
            </a:extLst>
          </p:cNvPr>
          <p:cNvSpPr txBox="1">
            <a:spLocks/>
          </p:cNvSpPr>
          <p:nvPr/>
        </p:nvSpPr>
        <p:spPr>
          <a:xfrm>
            <a:off x="598715" y="2582634"/>
            <a:ext cx="4463142" cy="222045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20000"/>
              </a:lnSpc>
            </a:pPr>
            <a:r>
              <a:rPr lang="en-US" dirty="0"/>
              <a:t>Update Status Reports</a:t>
            </a:r>
          </a:p>
          <a:p>
            <a:pPr>
              <a:lnSpc>
                <a:spcPct val="120000"/>
              </a:lnSpc>
            </a:pPr>
            <a:r>
              <a:rPr lang="en-US" dirty="0"/>
              <a:t>NW (S-124 functionality)</a:t>
            </a:r>
          </a:p>
          <a:p>
            <a:pPr>
              <a:lnSpc>
                <a:spcPct val="120000"/>
              </a:lnSpc>
            </a:pPr>
            <a:r>
              <a:rPr lang="en-US" dirty="0"/>
              <a:t>Manual Updates</a:t>
            </a:r>
          </a:p>
          <a:p>
            <a:pPr>
              <a:lnSpc>
                <a:spcPct val="120000"/>
              </a:lnSpc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698699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460</Words>
  <Application>Microsoft Office PowerPoint</Application>
  <PresentationFormat>Widescreen</PresentationFormat>
  <Paragraphs>81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S-98 Annex C</vt:lpstr>
      <vt:lpstr>Update from S100WG</vt:lpstr>
      <vt:lpstr>PowerPoint Presentation</vt:lpstr>
      <vt:lpstr>Display Algorithm update</vt:lpstr>
      <vt:lpstr>Meeting schedule – December 2024</vt:lpstr>
      <vt:lpstr>Nov 13th - Other comments unresolved from F2F</vt:lpstr>
      <vt:lpstr>Nov 29th - Items still to cover (yellow highlights)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jonathan pritchard</dc:creator>
  <cp:lastModifiedBy>jonathan pritchard</cp:lastModifiedBy>
  <cp:revision>6</cp:revision>
  <dcterms:created xsi:type="dcterms:W3CDTF">2024-11-12T10:02:03Z</dcterms:created>
  <dcterms:modified xsi:type="dcterms:W3CDTF">2024-11-13T09:46:46Z</dcterms:modified>
</cp:coreProperties>
</file>