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276" r:id="rId2"/>
    <p:sldId id="327" r:id="rId3"/>
    <p:sldId id="315" r:id="rId4"/>
    <p:sldId id="401" r:id="rId5"/>
    <p:sldId id="313" r:id="rId6"/>
    <p:sldId id="361" r:id="rId7"/>
    <p:sldId id="384" r:id="rId8"/>
    <p:sldId id="372" r:id="rId9"/>
    <p:sldId id="385" r:id="rId10"/>
    <p:sldId id="386" r:id="rId11"/>
    <p:sldId id="388" r:id="rId12"/>
    <p:sldId id="387" r:id="rId13"/>
    <p:sldId id="394" r:id="rId14"/>
    <p:sldId id="390" r:id="rId15"/>
    <p:sldId id="402" r:id="rId16"/>
    <p:sldId id="400" r:id="rId17"/>
    <p:sldId id="389" r:id="rId18"/>
    <p:sldId id="391" r:id="rId19"/>
    <p:sldId id="382" r:id="rId20"/>
    <p:sldId id="383" r:id="rId21"/>
    <p:sldId id="393" r:id="rId22"/>
    <p:sldId id="379" r:id="rId23"/>
    <p:sldId id="399" r:id="rId24"/>
    <p:sldId id="405" r:id="rId25"/>
    <p:sldId id="381" r:id="rId26"/>
    <p:sldId id="403" r:id="rId27"/>
    <p:sldId id="398" r:id="rId28"/>
    <p:sldId id="396" r:id="rId29"/>
    <p:sldId id="322" r:id="rId30"/>
    <p:sldId id="364" r:id="rId31"/>
    <p:sldId id="404" r:id="rId32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14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03FA68-11A8-402B-8554-D89AF3C0A0E3}" type="datetimeFigureOut">
              <a:rPr lang="da-DK" smtClean="0"/>
              <a:t>13-01-2025</a:t>
            </a:fld>
            <a:endParaRPr lang="da-DK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21B6E8-EFEF-4939-A0CD-B90794437EE3}" type="slidenum">
              <a:rPr lang="da-DK" smtClean="0"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921246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21B6E8-EFEF-4939-A0CD-B90794437EE3}" type="slidenum">
              <a:rPr lang="da-DK" smtClean="0"/>
              <a:t>3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833138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E966-1BD1-4C85-866E-DF3AF3395196}" type="slidenum">
              <a:rPr lang="fr-FR" smtClean="0"/>
              <a:t>‹#›</a:t>
            </a:fld>
            <a:endParaRPr lang="fr-FR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1319" y="0"/>
            <a:ext cx="3437937" cy="1145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321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EDD24-6168-4C6E-B4D2-E6B466BDF756}" type="datetimeFigureOut">
              <a:rPr lang="fr-FR" smtClean="0"/>
              <a:t>13/01/2025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E966-1BD1-4C85-866E-DF3AF3395196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57720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E966-1BD1-4C85-866E-DF3AF3395196}" type="slidenum">
              <a:rPr lang="fr-FR" smtClean="0"/>
              <a:t>‹#›</a:t>
            </a:fld>
            <a:endParaRPr lang="fr-FR" dirty="0"/>
          </a:p>
        </p:txBody>
      </p:sp>
      <p:grpSp>
        <p:nvGrpSpPr>
          <p:cNvPr id="7" name="Group 6"/>
          <p:cNvGrpSpPr/>
          <p:nvPr/>
        </p:nvGrpSpPr>
        <p:grpSpPr>
          <a:xfrm>
            <a:off x="-2" y="0"/>
            <a:ext cx="1884105" cy="1887824"/>
            <a:chOff x="-2" y="0"/>
            <a:chExt cx="1884105" cy="1887824"/>
          </a:xfrm>
        </p:grpSpPr>
        <p:grpSp>
          <p:nvGrpSpPr>
            <p:cNvPr id="8" name="Group 7"/>
            <p:cNvGrpSpPr/>
            <p:nvPr/>
          </p:nvGrpSpPr>
          <p:grpSpPr>
            <a:xfrm>
              <a:off x="-2" y="818"/>
              <a:ext cx="1884105" cy="1887006"/>
              <a:chOff x="-2" y="818"/>
              <a:chExt cx="1884105" cy="1887006"/>
            </a:xfrm>
          </p:grpSpPr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39566" y="818"/>
                <a:ext cx="944537" cy="941640"/>
              </a:xfrm>
              <a:prstGeom prst="rect">
                <a:avLst/>
              </a:prstGeom>
            </p:spPr>
          </p:pic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" y="942458"/>
                <a:ext cx="939567" cy="945366"/>
              </a:xfrm>
              <a:prstGeom prst="rect">
                <a:avLst/>
              </a:prstGeom>
            </p:spPr>
          </p:pic>
        </p:grp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" y="0"/>
              <a:ext cx="939567" cy="942458"/>
            </a:xfrm>
            <a:prstGeom prst="rect">
              <a:avLst/>
            </a:prstGeom>
          </p:spPr>
        </p:pic>
      </p:grp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879132" y="0"/>
            <a:ext cx="10312867" cy="883167"/>
          </a:xfrm>
        </p:spPr>
        <p:txBody>
          <a:bodyPr>
            <a:normAutofit/>
          </a:bodyPr>
          <a:lstStyle>
            <a:lvl1pPr>
              <a:defRPr sz="2400" cap="all" baseline="0">
                <a:latin typeface="Arial Black" panose="020B0A04020102020204" pitchFamily="34" charset="0"/>
                <a:cs typeface="Adobe Naskh Medium" panose="01010101010101010101" pitchFamily="50" charset="-78"/>
              </a:defRPr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08169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EDD24-6168-4C6E-B4D2-E6B466BDF756}" type="datetimeFigureOut">
              <a:rPr lang="fr-FR" smtClean="0"/>
              <a:t>13/01/2025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E966-1BD1-4C85-866E-DF3AF3395196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75450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EDD24-6168-4C6E-B4D2-E6B466BDF756}" type="datetimeFigureOut">
              <a:rPr lang="fr-FR" smtClean="0"/>
              <a:t>13/01/2025</a:t>
            </a:fld>
            <a:endParaRPr lang="fr-F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E966-1BD1-4C85-866E-DF3AF3395196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07655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EDD24-6168-4C6E-B4D2-E6B466BDF756}" type="datetimeFigureOut">
              <a:rPr lang="fr-FR" smtClean="0"/>
              <a:t>13/01/2025</a:t>
            </a:fld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E966-1BD1-4C85-866E-DF3AF3395196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14608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EDD24-6168-4C6E-B4D2-E6B466BDF756}" type="datetimeFigureOut">
              <a:rPr lang="fr-FR" smtClean="0"/>
              <a:t>13/01/2025</a:t>
            </a:fld>
            <a:endParaRPr lang="fr-F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E966-1BD1-4C85-866E-DF3AF3395196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60688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EDD24-6168-4C6E-B4D2-E6B466BDF756}" type="datetimeFigureOut">
              <a:rPr lang="fr-FR" smtClean="0"/>
              <a:t>13/01/2025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E966-1BD1-4C85-866E-DF3AF3395196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00236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lang="fr-F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EDD24-6168-4C6E-B4D2-E6B466BDF756}" type="datetimeFigureOut">
              <a:rPr lang="fr-FR" smtClean="0"/>
              <a:t>13/01/2025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E966-1BD1-4C85-866E-DF3AF3395196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92274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EDD24-6168-4C6E-B4D2-E6B466BDF756}" type="datetimeFigureOut">
              <a:rPr lang="fr-FR" smtClean="0"/>
              <a:t>13/01/2025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E966-1BD1-4C85-866E-DF3AF3395196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79445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BEDD24-6168-4C6E-B4D2-E6B466BDF756}" type="datetimeFigureOut">
              <a:rPr lang="fr-FR" smtClean="0"/>
              <a:t>13/01/2025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D0E966-1BD1-4C85-866E-DF3AF3395196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29981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iho.int/en/s-100-validation-sub-group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iho-ohi/S-100-Validation-Checks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33383" y="2498209"/>
            <a:ext cx="9776088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9th</a:t>
            </a: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Meeting of the S-100 Working Group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S-100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Validation </a:t>
            </a:r>
            <a:r>
              <a:rPr lang="en-US" sz="32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Checks sub group report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Liz HAHESSY </a:t>
            </a:r>
            <a:endParaRPr kumimoji="0" lang="en-GB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Agenda Item </a:t>
            </a: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8_1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6829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EE61C71-1D0F-464F-B21B-D841998B4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0640"/>
            <a:ext cx="10515600" cy="486632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How align between groups?</a:t>
            </a:r>
          </a:p>
          <a:p>
            <a:pPr lvl="1"/>
            <a:r>
              <a:rPr lang="en-US" dirty="0"/>
              <a:t>Trying to cater to multiple users – implementers, data producers &amp; DQWG structure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Separately another proposal was to remove the DQ Measures from the validation checks</a:t>
            </a:r>
          </a:p>
          <a:p>
            <a:endParaRPr lang="en-US" sz="2000" dirty="0"/>
          </a:p>
          <a:p>
            <a:r>
              <a:rPr lang="en-US" dirty="0"/>
              <a:t>Need to ensure we have sufficient resources to publish on time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ACTION: </a:t>
            </a:r>
            <a:r>
              <a:rPr lang="en-US" dirty="0"/>
              <a:t>Ask the WG to approve the structure of the checks as in the draft template for the first operational version of Validation Checks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E1F86BA-3653-4430-BCCD-9A2AF9617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Dqwg comments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798748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DE98A18-C4AA-4DC7-A57B-7734D15F27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54691"/>
            <a:ext cx="10648705" cy="478331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Following documents are out for review:</a:t>
            </a:r>
          </a:p>
          <a:p>
            <a:pPr marL="0" indent="0">
              <a:buNone/>
            </a:pPr>
            <a:r>
              <a:rPr lang="en-US" dirty="0"/>
              <a:t>	S-158:101</a:t>
            </a:r>
          </a:p>
          <a:p>
            <a:pPr marL="0" indent="0">
              <a:buNone/>
            </a:pPr>
            <a:r>
              <a:rPr lang="en-US" dirty="0"/>
              <a:t>	S-158:102 </a:t>
            </a:r>
          </a:p>
          <a:p>
            <a:pPr marL="0" indent="0">
              <a:buNone/>
            </a:pPr>
            <a:r>
              <a:rPr lang="en-US" dirty="0"/>
              <a:t>	S-158:104 </a:t>
            </a:r>
          </a:p>
          <a:p>
            <a:pPr marL="0" indent="0">
              <a:buNone/>
            </a:pPr>
            <a:r>
              <a:rPr lang="en-US" dirty="0"/>
              <a:t>	S-158:111 </a:t>
            </a:r>
          </a:p>
          <a:p>
            <a:pPr marL="0" indent="0">
              <a:buNone/>
            </a:pPr>
            <a:r>
              <a:rPr lang="en-US" dirty="0"/>
              <a:t>	S-158:124</a:t>
            </a:r>
          </a:p>
          <a:p>
            <a:pPr marL="0" indent="0">
              <a:buNone/>
            </a:pPr>
            <a:r>
              <a:rPr lang="en-US" dirty="0"/>
              <a:t>	S-158:129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Comprises of cover text document and spreadsheet of checks</a:t>
            </a:r>
          </a:p>
          <a:p>
            <a:r>
              <a:rPr lang="en-US" dirty="0"/>
              <a:t>Received feedback from S-101, S-102 and S-129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B3BC76D-A383-4CD4-9A3E-FF6871EE8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of S-158:Sxxx for PS</a:t>
            </a:r>
            <a:endParaRPr lang="da-D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111184-980F-4834-AE99-8934EF73DC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4036" y="219380"/>
            <a:ext cx="2680665" cy="4446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8621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24D9428-4B47-4193-B802-6CBFDE05B7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8685" y="2181225"/>
            <a:ext cx="3350629" cy="4351338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5DC4FBC9-0E14-4603-91F2-392BA3BE9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S-158:1xx</a:t>
            </a:r>
            <a:endParaRPr lang="da-D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AE1770-EBAE-4755-BBAB-ED39FE91AE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5680" y="772160"/>
            <a:ext cx="7227398" cy="60858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6842E0F-2550-49DC-8CB4-20FA5DF3C671}"/>
              </a:ext>
            </a:extLst>
          </p:cNvPr>
          <p:cNvSpPr txBox="1"/>
          <p:nvPr/>
        </p:nvSpPr>
        <p:spPr>
          <a:xfrm>
            <a:off x="1118685" y="1038742"/>
            <a:ext cx="37041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 parts:</a:t>
            </a:r>
          </a:p>
          <a:p>
            <a:r>
              <a:rPr lang="en-US" sz="2000" dirty="0"/>
              <a:t>Cover document</a:t>
            </a:r>
          </a:p>
          <a:p>
            <a:r>
              <a:rPr lang="en-US" sz="2000" dirty="0"/>
              <a:t>Validation Checks</a:t>
            </a:r>
            <a:endParaRPr lang="da-DK" sz="2000" dirty="0"/>
          </a:p>
        </p:txBody>
      </p:sp>
    </p:spTree>
    <p:extLst>
      <p:ext uri="{BB962C8B-B14F-4D97-AF65-F5344CB8AC3E}">
        <p14:creationId xmlns:p14="http://schemas.microsoft.com/office/powerpoint/2010/main" val="362025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9D23A1C-50BF-451D-88F6-1D1246C29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1369" y="1189862"/>
            <a:ext cx="10515600" cy="4351338"/>
          </a:xfrm>
        </p:spPr>
        <p:txBody>
          <a:bodyPr/>
          <a:lstStyle/>
          <a:p>
            <a:r>
              <a:rPr lang="en-US" dirty="0"/>
              <a:t>Trying to link which S-100 validation checks/ Parts are relevant to different Product Specifications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da-DK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8CE9092-CDAC-419F-8BBC-B312F78A2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Applicability of generic S-100 checks to PS</a:t>
            </a:r>
            <a:endParaRPr lang="da-D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C09162-84EE-416F-83D2-C1E641C9AE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211" y="2036307"/>
            <a:ext cx="8317848" cy="12986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E16CD54-DB77-49F0-A41C-D0F4B8D9C4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5818" y="3365531"/>
            <a:ext cx="4231836" cy="33594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D2BDD40-1668-421A-B2EF-5DF0942555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1194" y="3365531"/>
            <a:ext cx="4312970" cy="3359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0751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DF22D27-5B72-4A72-B97A-C5D9252880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6221" y="966158"/>
            <a:ext cx="10712571" cy="546914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/>
              <a:t>ACTION FOR PTs:</a:t>
            </a:r>
          </a:p>
          <a:p>
            <a:r>
              <a:rPr lang="en-US" sz="2400" dirty="0"/>
              <a:t>Once handed over the PTs take responsibility for development, submission, endorsement and approval</a:t>
            </a:r>
            <a:endParaRPr lang="en-US" sz="2400" b="1" dirty="0"/>
          </a:p>
          <a:p>
            <a:r>
              <a:rPr lang="en-US" sz="2400" dirty="0"/>
              <a:t>Get validation checks up to date for S-100 5.2.0 and their own latest PS version</a:t>
            </a:r>
          </a:p>
          <a:p>
            <a:r>
              <a:rPr lang="en-US" sz="2400" dirty="0"/>
              <a:t>Check for duplication with S-100 generic checks and remove if needed, may have to happen </a:t>
            </a:r>
            <a:r>
              <a:rPr lang="en-US" sz="2400" b="1" dirty="0"/>
              <a:t>after</a:t>
            </a:r>
            <a:r>
              <a:rPr lang="en-US" sz="2400" dirty="0"/>
              <a:t> first operational version</a:t>
            </a:r>
          </a:p>
          <a:p>
            <a:r>
              <a:rPr lang="en-US" sz="2400" dirty="0"/>
              <a:t>Upload the draft validation checks to the IHO Registry (via Jeff)</a:t>
            </a:r>
          </a:p>
          <a:p>
            <a:r>
              <a:rPr lang="en-US" sz="2400" dirty="0"/>
              <a:t>Be involved in Cross Product validation checks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ACTION: </a:t>
            </a:r>
            <a:r>
              <a:rPr lang="en-US" sz="2400" dirty="0"/>
              <a:t>S-100 WG to approve that the S-158:1xx are handed over the PS teams and that they have the responsibility to maintain them and submit them to HSSC</a:t>
            </a:r>
          </a:p>
          <a:p>
            <a:r>
              <a:rPr lang="en-US" sz="2400" dirty="0"/>
              <a:t>If not approved now, need resources to maintain inside sub group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0AA6FFA-BC7A-4495-806E-AAA1DB2B6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Handover to Project teams 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9293256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5BB2120-0A71-4CBF-941E-C1D1E09A9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7596" y="152370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Timing issue as PS Validation Checks are ready before S-158:100 operational edition is published</a:t>
            </a:r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When do we publish?  </a:t>
            </a:r>
          </a:p>
          <a:p>
            <a:pPr lvl="1"/>
            <a:r>
              <a:rPr lang="en-US" sz="2800" dirty="0"/>
              <a:t>S-101 keen to publish now to allow implementers to start working with them</a:t>
            </a:r>
          </a:p>
          <a:p>
            <a:pPr lvl="1"/>
            <a:endParaRPr lang="en-US" sz="2600" dirty="0"/>
          </a:p>
          <a:p>
            <a:pPr lvl="1"/>
            <a:r>
              <a:rPr lang="en-US" sz="2600" dirty="0"/>
              <a:t>How do we fast track the S-101 Validation Checks? </a:t>
            </a:r>
          </a:p>
          <a:p>
            <a:endParaRPr lang="da-DK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D1BB6E7-D534-4824-B0FD-F956EA0C8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Publishing of S-158:1xx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021746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E410DC7-7DDA-470F-B1F9-6E04373750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0"/>
            <a:ext cx="10643558" cy="510433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Need a maintenance procedure and how handle Managed Impact Study</a:t>
            </a:r>
          </a:p>
          <a:p>
            <a:endParaRPr lang="en-US" dirty="0"/>
          </a:p>
          <a:p>
            <a:r>
              <a:rPr lang="en-US" dirty="0"/>
              <a:t>Do we agree that we will keep them all in the same format? </a:t>
            </a:r>
          </a:p>
          <a:p>
            <a:pPr lvl="1"/>
            <a:r>
              <a:rPr lang="en-US" dirty="0"/>
              <a:t>e.g. cover document and checks in Word and Excel or is it acceptable for PS to differ?</a:t>
            </a:r>
          </a:p>
          <a:p>
            <a:pPr lvl="1"/>
            <a:endParaRPr lang="en-US" dirty="0"/>
          </a:p>
          <a:p>
            <a:r>
              <a:rPr lang="en-US" dirty="0"/>
              <a:t>Potential issue that we are handing standards back to PS before a maintenance regime has been established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Propose that sub group work on a maintenance procedure but will need support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ACTION: </a:t>
            </a:r>
            <a:r>
              <a:rPr lang="en-US" dirty="0"/>
              <a:t>ask S-100 WG to support the development of a maintenance procedure and that PS keep documents in the supplied format 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400" dirty="0"/>
              <a:t>(will come back to format of checks later)</a:t>
            </a:r>
            <a:endParaRPr lang="da-DK" sz="2400" dirty="0"/>
          </a:p>
          <a:p>
            <a:endParaRPr lang="da-DK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083A447-447C-4FE7-9A87-5EE4E3590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Maintenance of Validation checks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8678552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EF17806-8C70-4F01-A62A-3187A516A6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7597" y="1500995"/>
            <a:ext cx="10600426" cy="4804913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Contract has been awarded to Raphael Malyankar to produce the S-100 validation checks &amp; cross product validation, cover documents</a:t>
            </a:r>
          </a:p>
          <a:p>
            <a:r>
              <a:rPr lang="en-US" sz="2400" dirty="0"/>
              <a:t>Funds for contract supplied by IC-ENC Special Activities fund</a:t>
            </a:r>
          </a:p>
          <a:p>
            <a:r>
              <a:rPr lang="en-US" sz="2400" dirty="0"/>
              <a:t>Need to establish how coordinate across the PS and WGs.</a:t>
            </a:r>
          </a:p>
          <a:p>
            <a:r>
              <a:rPr lang="en-US" sz="2400" dirty="0"/>
              <a:t>Currently 377 checks but not all parts have been reviewed</a:t>
            </a:r>
          </a:p>
          <a:p>
            <a:endParaRPr lang="en-US" sz="2400" dirty="0"/>
          </a:p>
          <a:p>
            <a:r>
              <a:rPr lang="en-US" sz="2400" dirty="0"/>
              <a:t>Draft ready December 2024</a:t>
            </a:r>
          </a:p>
          <a:p>
            <a:r>
              <a:rPr lang="en-US" sz="2400" dirty="0"/>
              <a:t>Final ready February 2025</a:t>
            </a:r>
          </a:p>
          <a:p>
            <a:r>
              <a:rPr lang="en-US" sz="2400" dirty="0"/>
              <a:t>Submission to HSSC 17</a:t>
            </a:r>
          </a:p>
          <a:p>
            <a:endParaRPr lang="en-US" sz="2400" dirty="0"/>
          </a:p>
          <a:p>
            <a:r>
              <a:rPr lang="en-US" sz="2400" dirty="0"/>
              <a:t>It is important that people review the checks when they are circulated</a:t>
            </a:r>
            <a:endParaRPr lang="da-DK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1C62338-02EF-4E8A-A56F-A3DA4F64A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of S-158:Sxxx for PS.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3285564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FA347E9-D409-4CBD-9298-C408CDE7E3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4627" y="1157716"/>
            <a:ext cx="10810320" cy="5415803"/>
          </a:xfrm>
        </p:spPr>
        <p:txBody>
          <a:bodyPr>
            <a:normAutofit/>
          </a:bodyPr>
          <a:lstStyle/>
          <a:p>
            <a:r>
              <a:rPr lang="en-US" dirty="0"/>
              <a:t>Long standing issue of how to list multiple clauses in S-158</a:t>
            </a:r>
          </a:p>
          <a:p>
            <a:r>
              <a:rPr lang="en-US" dirty="0"/>
              <a:t>Circulated 2 options in September around PS owners, implementers and RENCs</a:t>
            </a:r>
          </a:p>
          <a:p>
            <a:pPr lvl="1"/>
            <a:r>
              <a:rPr lang="en-US" dirty="0"/>
              <a:t>Machine readable vs. human readable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Agreed on option 1, using box brackets to separate clause numbers for different documents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da-DK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C311B02-E9F3-47E0-9D50-F9C21ACD3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- citations</a:t>
            </a:r>
            <a:endParaRPr lang="da-DK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9C4823E-8D30-426E-BE5E-B3885C2FD5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8218988"/>
              </p:ext>
            </p:extLst>
          </p:nvPr>
        </p:nvGraphicFramePr>
        <p:xfrm>
          <a:off x="1572742" y="4727870"/>
          <a:ext cx="4406900" cy="110414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39900">
                  <a:extLst>
                    <a:ext uri="{9D8B030D-6E8A-4147-A177-3AD203B41FA5}">
                      <a16:colId xmlns:a16="http://schemas.microsoft.com/office/drawing/2014/main" val="2732966240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3052583139"/>
                    </a:ext>
                  </a:extLst>
                </a:gridCol>
              </a:tblGrid>
              <a:tr h="18974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000" dirty="0">
                          <a:effectLst/>
                        </a:rPr>
                        <a:t>Standards document reference</a:t>
                      </a:r>
                      <a:endParaRPr lang="da-DK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000" dirty="0">
                          <a:effectLst/>
                        </a:rPr>
                        <a:t>Clause reference</a:t>
                      </a:r>
                      <a:endParaRPr lang="da-DK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7840036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a-DK" sz="1000" dirty="0">
                          <a:effectLst/>
                        </a:rPr>
                        <a:t>PS; Annex B</a:t>
                      </a:r>
                      <a:endParaRPr lang="da-DK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000" dirty="0">
                          <a:effectLst/>
                        </a:rPr>
                        <a:t>[4.3.2.1.1]; [5.1.28, 6.1.2.7]</a:t>
                      </a:r>
                      <a:endParaRPr lang="da-DK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5407978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a-DK" sz="1000" dirty="0">
                          <a:effectLst/>
                        </a:rPr>
                        <a:t>PS</a:t>
                      </a:r>
                      <a:endParaRPr lang="da-DK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000" dirty="0">
                          <a:effectLst/>
                        </a:rPr>
                        <a:t>4.3.2.1.1</a:t>
                      </a:r>
                      <a:endParaRPr lang="da-DK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82313806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a-DK" sz="1000" dirty="0">
                          <a:effectLst/>
                        </a:rPr>
                        <a:t>PS; Annex A</a:t>
                      </a:r>
                      <a:endParaRPr lang="da-DK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000" dirty="0">
                          <a:effectLst/>
                        </a:rPr>
                        <a:t>[10.1.3]; [2.4.2]</a:t>
                      </a:r>
                      <a:endParaRPr lang="da-DK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6149799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a-DK" sz="1000" dirty="0">
                          <a:effectLst/>
                        </a:rPr>
                        <a:t>PS; Annex A</a:t>
                      </a:r>
                      <a:endParaRPr lang="da-DK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000" dirty="0">
                          <a:effectLst/>
                        </a:rPr>
                        <a:t>[10.1.3]; [2.4.2]</a:t>
                      </a:r>
                      <a:endParaRPr lang="da-DK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4686333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a-DK" sz="1000" dirty="0">
                          <a:effectLst/>
                        </a:rPr>
                        <a:t>Part 10a</a:t>
                      </a:r>
                      <a:endParaRPr lang="da-DK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000" dirty="0">
                          <a:effectLst/>
                        </a:rPr>
                        <a:t>10a-7.2.4.1, 10a-7.2.4.2.7, 10a-7.2.4.2.8</a:t>
                      </a:r>
                      <a:endParaRPr lang="da-DK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02606246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616F3F39-16B5-4168-9F20-224FE0E927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7757" y="4387388"/>
            <a:ext cx="5205271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da-DK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 </a:t>
            </a:r>
            <a:endParaRPr kumimoji="0" lang="da-DK" altLang="da-DK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da-DK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 </a:t>
            </a:r>
            <a:endParaRPr kumimoji="0" lang="da-DK" altLang="da-DK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da-DK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Note:</a:t>
            </a:r>
            <a:endParaRPr kumimoji="0" lang="da-DK" altLang="da-DK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sv-SE" altLang="da-DK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documents must be separated by </a:t>
            </a:r>
            <a:r>
              <a:rPr kumimoji="0" lang="sv-SE" altLang="da-DK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semicolon+space</a:t>
            </a:r>
            <a:endParaRPr kumimoji="0" lang="da-DK" altLang="da-DK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sv-SE" altLang="da-DK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Box brackets in clause reference must be separated by semicolon+space</a:t>
            </a:r>
            <a:endParaRPr kumimoji="0" lang="da-DK" altLang="da-DK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sv-SE" altLang="da-DK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Clause references for the same document must be separated by </a:t>
            </a:r>
            <a:r>
              <a:rPr kumimoji="0" lang="sv-SE" altLang="da-DK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comma+space</a:t>
            </a:r>
            <a:endParaRPr kumimoji="0" lang="da-DK" altLang="da-DK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sv-SE" altLang="da-DK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No use of "and" before the last clause reference (or document)</a:t>
            </a:r>
            <a:endParaRPr kumimoji="0" lang="da-DK" altLang="da-DK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sv-SE" altLang="da-DK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No box brackets if there is only one document cited</a:t>
            </a:r>
            <a:endParaRPr kumimoji="0" lang="da-DK" altLang="da-DK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da-DK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 </a:t>
            </a:r>
            <a:endParaRPr kumimoji="0" lang="da-DK" altLang="da-DK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da-DK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 </a:t>
            </a:r>
            <a:endParaRPr kumimoji="0" lang="en-US" altLang="da-DK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31131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BF5D8AC-149C-4792-B8B9-46C5D7D0D0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55940"/>
            <a:ext cx="10652185" cy="5331123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Can be difficult to identify if checks are duplicated in S-100 and PS as have been written in a different style.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Longer term work – Possibly will need to be a revision of language in the future and consistency across validation checks</a:t>
            </a:r>
          </a:p>
          <a:p>
            <a:endParaRPr lang="en-US" dirty="0"/>
          </a:p>
          <a:p>
            <a:pPr marL="0" indent="0">
              <a:buNone/>
            </a:pPr>
            <a:endParaRPr lang="da-DK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42AA202-BA1F-4C53-9F79-191FC2EAA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- Language consistency	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558773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059E028-C2F4-430D-84B7-50177401D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6152" y="1639012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Progress of sub group</a:t>
            </a:r>
          </a:p>
          <a:p>
            <a:r>
              <a:rPr lang="en-US" dirty="0"/>
              <a:t>Status of tasks </a:t>
            </a:r>
          </a:p>
          <a:p>
            <a:r>
              <a:rPr lang="en-US" dirty="0"/>
              <a:t>Structure of S-158:1xx documents</a:t>
            </a:r>
          </a:p>
          <a:p>
            <a:r>
              <a:rPr lang="en-US" dirty="0"/>
              <a:t>Handover of S-158:1xx to PS</a:t>
            </a:r>
          </a:p>
          <a:p>
            <a:r>
              <a:rPr lang="en-US" dirty="0"/>
              <a:t>Maintenance</a:t>
            </a:r>
          </a:p>
          <a:p>
            <a:r>
              <a:rPr lang="en-US" dirty="0"/>
              <a:t>Issues encountered</a:t>
            </a:r>
          </a:p>
          <a:p>
            <a:r>
              <a:rPr lang="en-US" dirty="0"/>
              <a:t>Future of format of S-100 Validation checks</a:t>
            </a:r>
          </a:p>
          <a:p>
            <a:r>
              <a:rPr lang="en-US" dirty="0"/>
              <a:t>Cross product validation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44FDAC7-7AAC-44DD-A35C-AF2E508E6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	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7014300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7AEC385-F261-4C9B-985B-49DE6F72F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5838" y="1368424"/>
            <a:ext cx="10807460" cy="5213531"/>
          </a:xfrm>
        </p:spPr>
        <p:txBody>
          <a:bodyPr>
            <a:normAutofit fontScale="70000" lnSpcReduction="20000"/>
          </a:bodyPr>
          <a:lstStyle/>
          <a:p>
            <a:r>
              <a:rPr lang="en-US" sz="3400" dirty="0"/>
              <a:t>Different types of validation checks</a:t>
            </a:r>
          </a:p>
          <a:p>
            <a:pPr lvl="1"/>
            <a:r>
              <a:rPr lang="en-US" sz="2900" dirty="0"/>
              <a:t>Checks against datasets </a:t>
            </a:r>
          </a:p>
          <a:p>
            <a:pPr lvl="1"/>
            <a:r>
              <a:rPr lang="en-US" sz="2900" dirty="0"/>
              <a:t>Checks against standards</a:t>
            </a:r>
          </a:p>
          <a:p>
            <a:pPr lvl="1"/>
            <a:endParaRPr lang="en-US" sz="2900" dirty="0"/>
          </a:p>
          <a:p>
            <a:r>
              <a:rPr lang="en-US" sz="3400" dirty="0"/>
              <a:t>Completed at different times and by different users </a:t>
            </a:r>
          </a:p>
          <a:p>
            <a:pPr lvl="1"/>
            <a:r>
              <a:rPr lang="en-US" sz="2900" dirty="0"/>
              <a:t>e.g. is the FC compliant to the Registry, is not a data producer check but likely IHO check</a:t>
            </a:r>
          </a:p>
          <a:p>
            <a:pPr marL="457200" lvl="1" indent="0">
              <a:buNone/>
            </a:pPr>
            <a:endParaRPr lang="en-US" sz="2900" dirty="0"/>
          </a:p>
          <a:p>
            <a:r>
              <a:rPr lang="en-US" sz="3400" dirty="0"/>
              <a:t>Options, in order of preference of the sub group: </a:t>
            </a:r>
          </a:p>
          <a:p>
            <a:pPr lvl="1"/>
            <a:r>
              <a:rPr lang="en-US" sz="2900" dirty="0"/>
              <a:t>different document, potentially annex in S-97 and possibly a check list for the IHO Secretariat</a:t>
            </a:r>
          </a:p>
          <a:p>
            <a:pPr lvl="1"/>
            <a:r>
              <a:rPr lang="en-US" sz="2900" dirty="0"/>
              <a:t>separate sections in S-158:100</a:t>
            </a:r>
          </a:p>
          <a:p>
            <a:pPr lvl="1"/>
            <a:r>
              <a:rPr lang="en-US" sz="2900" dirty="0"/>
              <a:t>tag to identify</a:t>
            </a:r>
            <a:endParaRPr lang="da-DK" sz="2900" dirty="0"/>
          </a:p>
          <a:p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sz="3100" dirty="0">
                <a:solidFill>
                  <a:srgbClr val="FF0000"/>
                </a:solidFill>
              </a:rPr>
              <a:t>Action: </a:t>
            </a:r>
            <a:r>
              <a:rPr lang="en-US" sz="3100" dirty="0"/>
              <a:t>Ask the S-100 WG to approve that the dataset/standards checks can be separated and choose preferred option </a:t>
            </a:r>
            <a:endParaRPr lang="da-DK" sz="3100" dirty="0">
              <a:solidFill>
                <a:srgbClr val="FF0000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779AFE-3B66-46B3-AE5C-7A5B01638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- Separating dataset and standards checks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7003885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9C8F57-F45C-47A2-B2BF-D642F9963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3477" y="1051275"/>
            <a:ext cx="10515600" cy="5243216"/>
          </a:xfrm>
        </p:spPr>
        <p:txBody>
          <a:bodyPr>
            <a:normAutofit fontScale="62500" lnSpcReduction="20000"/>
          </a:bodyPr>
          <a:lstStyle/>
          <a:p>
            <a:r>
              <a:rPr lang="en-US" sz="3100" dirty="0"/>
              <a:t>Use of current S-58 Classifications – Critical Error, Error &amp; Warning –  ENC and ECDIS specific.</a:t>
            </a:r>
          </a:p>
          <a:p>
            <a:pPr lvl="1"/>
            <a:r>
              <a:rPr lang="en-US" sz="2600" dirty="0"/>
              <a:t>Will need rewording for S-100 - Jeff has offered to assist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Difficult to assess what is a ‘critical’ error for products that have not been used on an ECDIS previously</a:t>
            </a:r>
          </a:p>
          <a:p>
            <a:pPr marL="0" indent="0">
              <a:buNone/>
            </a:pPr>
            <a:endParaRPr lang="en-US" sz="2300" dirty="0"/>
          </a:p>
          <a:p>
            <a:r>
              <a:rPr lang="en-US" dirty="0"/>
              <a:t>Longer term we w</a:t>
            </a:r>
            <a:r>
              <a:rPr lang="da-DK" dirty="0"/>
              <a:t>ill need to look at how we handle classification for non-navigational products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ACTION: </a:t>
            </a:r>
            <a:r>
              <a:rPr lang="en-US" dirty="0"/>
              <a:t>S-100 WG to approve the continued use of Critical Error, Error and Warning for validation checks classification</a:t>
            </a:r>
            <a:endParaRPr lang="da-DK" dirty="0">
              <a:solidFill>
                <a:srgbClr val="FF0000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9C63915-28A9-49D9-8BC3-043AC5587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 - Classification of validation checks</a:t>
            </a:r>
            <a:endParaRPr lang="da-D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7EEEC2-7F76-4EB4-AE82-F6FC0C4A57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6498" y="1840565"/>
            <a:ext cx="5798600" cy="2319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8502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E18E6F3-FEA2-4215-8C7C-AA9520BF7B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3089" y="1104180"/>
            <a:ext cx="10885100" cy="5382884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Versioning of PS components  HSSC16/39</a:t>
            </a:r>
          </a:p>
          <a:p>
            <a:pPr lvl="1"/>
            <a:r>
              <a:rPr lang="en-US" dirty="0"/>
              <a:t>Propose that validation not tied to the PS version (FC, PC &amp; IC)</a:t>
            </a:r>
          </a:p>
          <a:p>
            <a:pPr lvl="1"/>
            <a:r>
              <a:rPr lang="en-US" dirty="0"/>
              <a:t>Similar to how S-58 operates, validation checks at a much higher edition number than standard</a:t>
            </a:r>
          </a:p>
          <a:p>
            <a:endParaRPr lang="en-US" dirty="0"/>
          </a:p>
          <a:p>
            <a:r>
              <a:rPr lang="en-US" dirty="0"/>
              <a:t>IHO Resolution 2/2007</a:t>
            </a:r>
          </a:p>
          <a:p>
            <a:pPr lvl="1"/>
            <a:r>
              <a:rPr lang="en-US" dirty="0"/>
              <a:t>Must start at Edition 1.0.0 for operational version, so will not conform to TSM goal of keeping X.X in sequence with the PS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Other option is to review IHO Resolution 2/2007</a:t>
            </a:r>
          </a:p>
          <a:p>
            <a:endParaRPr lang="en-US" dirty="0"/>
          </a:p>
          <a:p>
            <a:r>
              <a:rPr lang="en-US" dirty="0"/>
              <a:t>What about the S-158:1xx PS validation checks</a:t>
            </a:r>
          </a:p>
          <a:p>
            <a:pPr lvl="1"/>
            <a:r>
              <a:rPr lang="en-US" dirty="0"/>
              <a:t>Do they want to keep that linked to the version of PS?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Action: </a:t>
            </a:r>
            <a:r>
              <a:rPr lang="en-US" dirty="0"/>
              <a:t>Ask the S-100 WG to approve that S-158:100 operational edition is 1.0.0 and that the edition numbers are not tied to the PS going forward</a:t>
            </a:r>
            <a:endParaRPr lang="da-DK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da-DK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0DE0188-74DF-4EF8-B0B7-37BA5E861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 - versioning</a:t>
            </a:r>
            <a:endParaRPr lang="da-D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49D61B-C6F9-42A4-82A7-0D32721864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4374" y="3530688"/>
            <a:ext cx="2993815" cy="1791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9661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97B0C10-A9E0-455B-A863-050A014EE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4849" y="1540953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Has not been updated for some years.</a:t>
            </a:r>
          </a:p>
          <a:p>
            <a:r>
              <a:rPr lang="en-US" dirty="0"/>
              <a:t>Is anyone using it?</a:t>
            </a:r>
          </a:p>
          <a:p>
            <a:r>
              <a:rPr lang="en-US" dirty="0"/>
              <a:t>There is no S-100 schema for Part 6. Examples in Appendix 6-A may be from ISO 191xx standards.</a:t>
            </a:r>
          </a:p>
          <a:p>
            <a:endParaRPr lang="en-US" dirty="0"/>
          </a:p>
          <a:p>
            <a:r>
              <a:rPr lang="en-US" dirty="0"/>
              <a:t>Do we need validation checks for Part 6 for Operational Version?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ACTION: </a:t>
            </a:r>
            <a:r>
              <a:rPr lang="en-US" dirty="0"/>
              <a:t>Ask S-100 WG to approve the removal of Part 6 checks from operational version of S-158:100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  <a:p>
            <a:endParaRPr lang="da-DK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A182583-8DC6-45B2-A9DC-E49BB1A54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 - Part 6 - </a:t>
            </a:r>
            <a:r>
              <a:rPr lang="da-DK" dirty="0"/>
              <a:t>Coordinate Reference Systems </a:t>
            </a:r>
          </a:p>
        </p:txBody>
      </p:sp>
    </p:spTree>
    <p:extLst>
      <p:ext uri="{BB962C8B-B14F-4D97-AF65-F5344CB8AC3E}">
        <p14:creationId xmlns:p14="http://schemas.microsoft.com/office/powerpoint/2010/main" val="22335499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E5EC60A-4DE2-44C9-9E53-8D46287A4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Usual issues with available resources</a:t>
            </a:r>
          </a:p>
          <a:p>
            <a:r>
              <a:rPr lang="en-US" dirty="0"/>
              <a:t>Work is being progressed now due to contracts</a:t>
            </a:r>
          </a:p>
          <a:p>
            <a:r>
              <a:rPr lang="en-US" dirty="0"/>
              <a:t>Received support from Denmark, Frank Hippmann and Primar in drafting parts of S-100 validation checks</a:t>
            </a:r>
          </a:p>
          <a:p>
            <a:endParaRPr lang="en-US" dirty="0"/>
          </a:p>
          <a:p>
            <a:r>
              <a:rPr lang="en-US" dirty="0"/>
              <a:t>It is important that the validation checks are reviewed</a:t>
            </a:r>
          </a:p>
          <a:p>
            <a:r>
              <a:rPr lang="en-US" dirty="0"/>
              <a:t>Limited number of people currently providing feedback</a:t>
            </a:r>
            <a:endParaRPr lang="da-DK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3BBB9F2-8471-47A7-82CA-8F8547147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 – resources	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6131067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235C627-5FB7-40D3-943C-B1F7083FE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3856" y="1391830"/>
            <a:ext cx="10515600" cy="4817501"/>
          </a:xfrm>
        </p:spPr>
        <p:txBody>
          <a:bodyPr>
            <a:normAutofit/>
          </a:bodyPr>
          <a:lstStyle/>
          <a:p>
            <a:r>
              <a:rPr lang="en-US" sz="2400" dirty="0"/>
              <a:t>The Excel format is working for now, but we all recongise this will not work longer term</a:t>
            </a:r>
          </a:p>
          <a:p>
            <a:r>
              <a:rPr lang="en-US" sz="2400" dirty="0"/>
              <a:t>Suggestions for a new Registry, a database, Metanorma, xml format</a:t>
            </a:r>
          </a:p>
          <a:p>
            <a:r>
              <a:rPr lang="en-US" sz="2400" dirty="0"/>
              <a:t>Different use cases </a:t>
            </a:r>
          </a:p>
          <a:p>
            <a:r>
              <a:rPr lang="en-US" sz="2400" dirty="0"/>
              <a:t>The documents cross multiple working groups, will there be an agreed format for all or can it differ?</a:t>
            </a:r>
          </a:p>
          <a:p>
            <a:r>
              <a:rPr lang="en-US" sz="2400" dirty="0"/>
              <a:t>Additional functionality requested</a:t>
            </a:r>
          </a:p>
          <a:p>
            <a:pPr lvl="1"/>
            <a:r>
              <a:rPr lang="en-US" sz="2000" dirty="0"/>
              <a:t>Link to valid versions of PS and S-100</a:t>
            </a:r>
          </a:p>
          <a:p>
            <a:pPr lvl="1"/>
            <a:r>
              <a:rPr lang="da-DK" sz="2000" dirty="0"/>
              <a:t>Reuse of validation checks for other Product Specifications, but potential maintenance issues</a:t>
            </a:r>
          </a:p>
          <a:p>
            <a:pPr lvl="2"/>
            <a:r>
              <a:rPr lang="en-US" sz="1600" dirty="0"/>
              <a:t>Inland ENCs and AMLs may want to replicate some of the S-101 checks</a:t>
            </a:r>
          </a:p>
          <a:p>
            <a:pPr lvl="1"/>
            <a:r>
              <a:rPr lang="en-US" sz="2000" dirty="0"/>
              <a:t>Different formats of validation checks for machine/human readability</a:t>
            </a:r>
          </a:p>
          <a:p>
            <a:pPr lvl="1"/>
            <a:r>
              <a:rPr lang="en-US" sz="2000" dirty="0"/>
              <a:t>Being able to state which PS each S-100 check is valid against</a:t>
            </a:r>
            <a:endParaRPr lang="da-DK" sz="2000" dirty="0"/>
          </a:p>
          <a:p>
            <a:pPr lvl="1"/>
            <a:endParaRPr lang="en-US" sz="2000" dirty="0"/>
          </a:p>
          <a:p>
            <a:endParaRPr lang="en-US" sz="2400" dirty="0"/>
          </a:p>
          <a:p>
            <a:endParaRPr lang="da-DK" b="1" dirty="0"/>
          </a:p>
          <a:p>
            <a:endParaRPr lang="en-US" b="1" dirty="0"/>
          </a:p>
          <a:p>
            <a:endParaRPr lang="da-DK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570294D-A2C3-4C40-937A-370371882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format are the validation checks held in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231958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AB0C634-AECB-4A0E-B3A3-46DF28F6D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93" y="138567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Proposal: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Longer term action to establish a Validation Checks Register inside the IHO Registry and coordinate with the ICE-PT on how to proceed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2400" dirty="0"/>
              <a:t>Operational release will be in Excel format.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ACTION: </a:t>
            </a:r>
            <a:r>
              <a:rPr lang="en-US" sz="2400" dirty="0"/>
              <a:t>S-100 WG to support the initial delivery of operational version checks and investigation into potentially establishing a Register for longer term use</a:t>
            </a:r>
            <a:endParaRPr lang="da-DK" sz="2400" dirty="0">
              <a:solidFill>
                <a:srgbClr val="FF0000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7CD89F7-2E8C-4624-9D14-C20EC153B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5242807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1F5C5A4-784D-4B47-9C5D-FB75DAB222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7821"/>
            <a:ext cx="10496909" cy="4506164"/>
          </a:xfrm>
        </p:spPr>
        <p:txBody>
          <a:bodyPr>
            <a:normAutofit/>
          </a:bodyPr>
          <a:lstStyle/>
          <a:p>
            <a:r>
              <a:rPr lang="en-US" dirty="0"/>
              <a:t>Currently in Word document format, currently will be operational version format</a:t>
            </a:r>
          </a:p>
          <a:p>
            <a:endParaRPr lang="en-US" dirty="0"/>
          </a:p>
          <a:p>
            <a:r>
              <a:rPr lang="en-US" dirty="0"/>
              <a:t>Could potentially look at Metanorma</a:t>
            </a:r>
          </a:p>
          <a:p>
            <a:pPr lvl="1"/>
            <a:r>
              <a:rPr lang="en-US" dirty="0"/>
              <a:t>Issue that can only publish one document per GitHub repository, so not certain how can manage this</a:t>
            </a:r>
          </a:p>
          <a:p>
            <a:pPr lvl="1"/>
            <a:r>
              <a:rPr lang="en-US" dirty="0"/>
              <a:t>If change to Metanorma before handover, will need resource support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ACTION: </a:t>
            </a:r>
            <a:r>
              <a:rPr lang="en-US" sz="2400" dirty="0"/>
              <a:t>S-100 WG to support the initial delivery of operational version cover documents in Word format or provide support to convert to Metanorma</a:t>
            </a:r>
            <a:endParaRPr lang="da-DK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da-DK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5D1A442-645F-4966-B29D-9C6D6D228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 of cover documents	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9914956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129903E-D860-48AC-8749-69913A2C0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product validation</a:t>
            </a:r>
            <a:endParaRPr lang="da-DK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CD838EE-BDAE-4D51-99ED-3363B0275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3475" y="1098055"/>
            <a:ext cx="10540041" cy="5328624"/>
          </a:xfrm>
        </p:spPr>
        <p:txBody>
          <a:bodyPr>
            <a:normAutofit/>
          </a:bodyPr>
          <a:lstStyle/>
          <a:p>
            <a:r>
              <a:rPr lang="en-US" sz="2400" dirty="0"/>
              <a:t>Restrictions may be needed for WLA</a:t>
            </a:r>
          </a:p>
          <a:p>
            <a:pPr lvl="1"/>
            <a:r>
              <a:rPr lang="en-US" sz="2000" dirty="0"/>
              <a:t>Likely these will need to be handled through validation checks</a:t>
            </a:r>
          </a:p>
          <a:p>
            <a:pPr lvl="1"/>
            <a:r>
              <a:rPr lang="en-US" sz="2000" dirty="0"/>
              <a:t>Refinement will likely be needed  e.g. alignment of display scales, datums across products, gaps in data</a:t>
            </a:r>
          </a:p>
          <a:p>
            <a:pPr lvl="1"/>
            <a:endParaRPr lang="en-US" dirty="0"/>
          </a:p>
          <a:p>
            <a:r>
              <a:rPr lang="en-US" sz="2400" dirty="0"/>
              <a:t>Initial draft of S-98 checks created (46 checks).  Based on the checks IIC previously produced and there were comments from 102 and 104 that need to be resolved</a:t>
            </a:r>
          </a:p>
          <a:p>
            <a:r>
              <a:rPr lang="en-US" sz="2400" dirty="0"/>
              <a:t>N</a:t>
            </a:r>
            <a:r>
              <a:rPr lang="da-DK" sz="2400" dirty="0"/>
              <a:t>eed to coordinate across Working Groups &amp; PTs</a:t>
            </a:r>
          </a:p>
          <a:p>
            <a:r>
              <a:rPr lang="en-US" sz="2400" dirty="0"/>
              <a:t>A</a:t>
            </a:r>
            <a:r>
              <a:rPr lang="da-DK" sz="2400" dirty="0"/>
              <a:t>rranging VTC to look at Water Level Adjustment (S-101, S-102 and S-104) 9th December</a:t>
            </a:r>
          </a:p>
          <a:p>
            <a:r>
              <a:rPr lang="en-US" sz="2400" dirty="0"/>
              <a:t>Likely hold another VTC in January to look into S-129 cross product validation</a:t>
            </a:r>
          </a:p>
        </p:txBody>
      </p:sp>
    </p:spTree>
    <p:extLst>
      <p:ext uri="{BB962C8B-B14F-4D97-AF65-F5344CB8AC3E}">
        <p14:creationId xmlns:p14="http://schemas.microsoft.com/office/powerpoint/2010/main" val="6917716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5F6A5AA-17A1-4921-BB1E-5DF61673B3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6914"/>
            <a:ext cx="10515600" cy="4740049"/>
          </a:xfrm>
        </p:spPr>
        <p:txBody>
          <a:bodyPr>
            <a:normAutofit/>
          </a:bodyPr>
          <a:lstStyle/>
          <a:p>
            <a:r>
              <a:rPr lang="en-US" dirty="0"/>
              <a:t>Continue producing S-100 and S-98 validation checks</a:t>
            </a:r>
          </a:p>
          <a:p>
            <a:pPr lvl="1"/>
            <a:r>
              <a:rPr lang="en-US" dirty="0"/>
              <a:t>Drafts December</a:t>
            </a:r>
          </a:p>
          <a:p>
            <a:pPr lvl="1"/>
            <a:r>
              <a:rPr lang="en-US" dirty="0"/>
              <a:t>Final February</a:t>
            </a:r>
          </a:p>
          <a:p>
            <a:pPr lvl="1"/>
            <a:r>
              <a:rPr lang="en-US" dirty="0"/>
              <a:t>Submission to HSSC 17</a:t>
            </a:r>
          </a:p>
          <a:p>
            <a:r>
              <a:rPr lang="en-US" dirty="0"/>
              <a:t>Handover S-158:1xx checks to PTs</a:t>
            </a:r>
          </a:p>
          <a:p>
            <a:r>
              <a:rPr lang="en-US" dirty="0"/>
              <a:t>Arrange VTCs on Cross Product Validation</a:t>
            </a:r>
          </a:p>
          <a:p>
            <a:r>
              <a:rPr lang="en-US" dirty="0"/>
              <a:t>Work on a maintenance procedure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829F307-4DF3-4E93-868A-3CC671400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334356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67363F2-9981-4C04-8C9D-57C8AB3C4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0933" y="1427584"/>
            <a:ext cx="10515600" cy="523447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4 VTCs since S-100 WG8</a:t>
            </a:r>
          </a:p>
          <a:p>
            <a:pPr lvl="1"/>
            <a:r>
              <a:rPr lang="en-US" dirty="0"/>
              <a:t>Feb 2024</a:t>
            </a:r>
          </a:p>
          <a:p>
            <a:pPr lvl="1"/>
            <a:r>
              <a:rPr lang="en-US" dirty="0"/>
              <a:t>April 2024</a:t>
            </a:r>
          </a:p>
          <a:p>
            <a:pPr lvl="1"/>
            <a:r>
              <a:rPr lang="en-US" dirty="0"/>
              <a:t>September 2024</a:t>
            </a:r>
          </a:p>
          <a:p>
            <a:pPr lvl="1"/>
            <a:r>
              <a:rPr lang="en-US" dirty="0"/>
              <a:t>October 2024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2 contracts have been issued:</a:t>
            </a:r>
          </a:p>
          <a:p>
            <a:r>
              <a:rPr lang="en-US" dirty="0"/>
              <a:t>Production of PS validation checks documents (checks &amp; cover document) and formatting to standardised template (NOAA - July)</a:t>
            </a:r>
          </a:p>
          <a:p>
            <a:r>
              <a:rPr lang="en-US" dirty="0"/>
              <a:t>Production of S-100 validation checks documents (checks &amp; cover document) and cross product validation (IC-ENC - October)</a:t>
            </a:r>
          </a:p>
          <a:p>
            <a:pPr marL="0" indent="0">
              <a:buNone/>
            </a:pPr>
            <a:endParaRPr lang="en-US" sz="1700" dirty="0">
              <a:hlinkClick r:id="rId3"/>
            </a:endParaRPr>
          </a:p>
          <a:p>
            <a:pPr marL="0" indent="0">
              <a:buNone/>
            </a:pPr>
            <a:r>
              <a:rPr lang="en-US" sz="1700" dirty="0">
                <a:hlinkClick r:id="rId3"/>
              </a:rPr>
              <a:t>https://iho.int/en/s-100-validation-sub-group</a:t>
            </a:r>
            <a:endParaRPr lang="en-US" sz="1700" dirty="0"/>
          </a:p>
          <a:p>
            <a:pPr marL="0" indent="0">
              <a:buNone/>
            </a:pPr>
            <a:r>
              <a:rPr lang="en-US" sz="1800" dirty="0">
                <a:hlinkClick r:id="rId4"/>
              </a:rPr>
              <a:t>iho-ohi/S-100-Validation-Checks: S-100 Github repository for Validation Check development.</a:t>
            </a:r>
            <a:endParaRPr lang="da-DK" sz="17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225CD72-C1F3-46B0-AED4-B447AFFA6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S-100 validation checks sub group meetings	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6873914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F1F32AA-FC30-4311-B3BE-923108E6CB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8828" y="1164566"/>
            <a:ext cx="10625074" cy="54087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S-100 WG is invited to: </a:t>
            </a:r>
          </a:p>
          <a:p>
            <a:pPr marL="0" indent="0">
              <a:buNone/>
            </a:pPr>
            <a:r>
              <a:rPr lang="en-US" dirty="0"/>
              <a:t>a. Note the content of the paper. </a:t>
            </a:r>
          </a:p>
          <a:p>
            <a:pPr marL="0" indent="0">
              <a:buNone/>
            </a:pPr>
            <a:r>
              <a:rPr lang="en-US" dirty="0"/>
              <a:t>b. Ask the WG to approve the structure of the checks as in the draft template for the first operational version of Validation Checks </a:t>
            </a:r>
          </a:p>
          <a:p>
            <a:pPr marL="0" indent="0">
              <a:buNone/>
            </a:pPr>
            <a:r>
              <a:rPr lang="en-US" dirty="0"/>
              <a:t>c. S-100 WG to approve that the S-158:1xx are handed over the PS teams and that they have the responsibility to maintain them and submit them to HSSC</a:t>
            </a:r>
          </a:p>
          <a:p>
            <a:pPr lvl="1"/>
            <a:r>
              <a:rPr lang="en-US" dirty="0"/>
              <a:t>If not approved now, need resources to maintain inside sub group</a:t>
            </a:r>
          </a:p>
          <a:p>
            <a:pPr marL="0" indent="0">
              <a:buNone/>
            </a:pPr>
            <a:r>
              <a:rPr lang="en-US" dirty="0"/>
              <a:t>d. Ask S-100 WG to support the development of a maintenance procedure and that PS keep documents in the supplied format </a:t>
            </a:r>
          </a:p>
          <a:p>
            <a:pPr marL="0" indent="0">
              <a:buNone/>
            </a:pPr>
            <a:r>
              <a:rPr lang="en-US" dirty="0"/>
              <a:t>e. Ask the S-100 WG to approve that the dataset/standards checks can be separated and choose preferred option 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da-DK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da-DK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D7818A8-4153-429E-9435-166DF2C48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requested of S-100 WG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2822942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F5161A9-BB91-4FAD-A0D6-A26F150CC0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7596" y="1635843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f. S-100 WG to approve the continued use of Critical Error, Error and Warning for validation checks classification</a:t>
            </a:r>
          </a:p>
          <a:p>
            <a:pPr marL="0" indent="0">
              <a:buNone/>
            </a:pPr>
            <a:r>
              <a:rPr lang="en-US" dirty="0"/>
              <a:t>g. Ask the S-100 WG to approve that S-158:100 operational edition is 1.0.0 and that the edition numbers are not tied to the PS going forward</a:t>
            </a:r>
          </a:p>
          <a:p>
            <a:pPr marL="0" indent="0">
              <a:buNone/>
            </a:pPr>
            <a:r>
              <a:rPr lang="en-US" dirty="0"/>
              <a:t>h. Ask S-100 WG to approve the removal of Part 6 checks from operational version of S-158:100</a:t>
            </a:r>
          </a:p>
          <a:p>
            <a:pPr marL="0" indent="0">
              <a:buNone/>
            </a:pPr>
            <a:r>
              <a:rPr lang="en-US" dirty="0"/>
              <a:t>i. S-100 WG to support the initial delivery of operational version checks and investigation into potentially establishing a Register for longer term use</a:t>
            </a:r>
          </a:p>
          <a:p>
            <a:pPr marL="0" indent="0">
              <a:buNone/>
            </a:pPr>
            <a:r>
              <a:rPr lang="en-US" dirty="0"/>
              <a:t>j. S-100 WG to support the initial delivery of operational version cover documents in Word format or provide support to convert to Metanorma</a:t>
            </a:r>
            <a:endParaRPr lang="da-DK" dirty="0">
              <a:solidFill>
                <a:srgbClr val="FF0000"/>
              </a:solidFill>
            </a:endParaRPr>
          </a:p>
          <a:p>
            <a:endParaRPr lang="da-DK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DF622EF-7AB5-4DEE-A8DD-03AEADDE5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requested of S-100 WG CONT.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050900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213CCF4-9DAE-45D0-9644-3E2FBAC6C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Naming convention of validation checks</a:t>
            </a:r>
          </a:p>
          <a:p>
            <a:r>
              <a:rPr lang="en-US" dirty="0"/>
              <a:t>Standardised template</a:t>
            </a:r>
          </a:p>
          <a:p>
            <a:r>
              <a:rPr lang="en-US" dirty="0"/>
              <a:t>Agreed S-158:1xx format for PS validation checks</a:t>
            </a:r>
          </a:p>
          <a:p>
            <a:pPr lvl="1"/>
            <a:r>
              <a:rPr lang="en-US" dirty="0"/>
              <a:t>Removed from inside PS</a:t>
            </a:r>
          </a:p>
          <a:p>
            <a:r>
              <a:rPr lang="en-US" dirty="0"/>
              <a:t>S-100 validation checks</a:t>
            </a:r>
          </a:p>
          <a:p>
            <a:r>
              <a:rPr lang="en-US" dirty="0"/>
              <a:t>S-98 / Cross Product validation checks tests for use on ECDIS</a:t>
            </a:r>
          </a:p>
          <a:p>
            <a:endParaRPr lang="en-US" dirty="0"/>
          </a:p>
          <a:p>
            <a:endParaRPr lang="da-DK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A9A6FED-5425-43D6-AB94-05A3FD835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deliverables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796298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72C3133-DF87-4121-800D-92D48BEB60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7004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The checks are focused on datasets that will be used on an ECDIS for Phase 1 (Route monitoring)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For a check to exist it has be related to a clause or table in supporting S-1xx or S-98 document.</a:t>
            </a:r>
          </a:p>
          <a:p>
            <a:pPr lvl="1"/>
            <a:r>
              <a:rPr lang="en-US" dirty="0"/>
              <a:t>Trying to not repeat lessons from S-58 where we have some checks that are not directly linked in the standards</a:t>
            </a:r>
          </a:p>
          <a:p>
            <a:pPr lvl="1"/>
            <a:r>
              <a:rPr lang="en-US" dirty="0"/>
              <a:t>If we cannot stick to this may need to be flexible</a:t>
            </a:r>
          </a:p>
          <a:p>
            <a:pPr lvl="1"/>
            <a:endParaRPr lang="en-US" dirty="0"/>
          </a:p>
          <a:p>
            <a:r>
              <a:rPr lang="en-US" dirty="0"/>
              <a:t>Producing initial list that can be expanded upon</a:t>
            </a:r>
            <a:endParaRPr lang="da-DK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A58B6E7-01FC-4310-8F1E-1361B40A3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S-100 validation checks refresher	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616523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7D2AAAB-91D5-4175-AADB-FE83EE380E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177" y="1472315"/>
            <a:ext cx="10515600" cy="4917210"/>
          </a:xfrm>
        </p:spPr>
        <p:txBody>
          <a:bodyPr>
            <a:normAutofit lnSpcReduction="10000"/>
          </a:bodyPr>
          <a:lstStyle/>
          <a:p>
            <a:pPr lvl="1"/>
            <a:r>
              <a:rPr lang="en-US" dirty="0"/>
              <a:t>Approved the use of S-158 &amp; agreed structure</a:t>
            </a:r>
          </a:p>
          <a:p>
            <a:pPr lvl="2"/>
            <a:r>
              <a:rPr lang="en-US" sz="2400" dirty="0"/>
              <a:t>Validation checks against S-100 itself </a:t>
            </a:r>
          </a:p>
          <a:p>
            <a:pPr lvl="2"/>
            <a:r>
              <a:rPr lang="en-US" sz="2400" dirty="0"/>
              <a:t>S-98 Validation (including cross product)</a:t>
            </a:r>
          </a:p>
          <a:p>
            <a:pPr lvl="2"/>
            <a:r>
              <a:rPr lang="en-US" sz="2400" dirty="0"/>
              <a:t>Validation checks for individual S-100</a:t>
            </a:r>
          </a:p>
          <a:p>
            <a:pPr marL="914400" lvl="2" indent="0">
              <a:buNone/>
            </a:pPr>
            <a:r>
              <a:rPr lang="en-US" sz="2400" dirty="0"/>
              <a:t>   Product Specifications</a:t>
            </a:r>
          </a:p>
          <a:p>
            <a:pPr lvl="2"/>
            <a:r>
              <a:rPr lang="en-US" sz="2400" dirty="0"/>
              <a:t>These will be managed by individual HSSC WGs/PTs (development, submission, endorsement and approval)</a:t>
            </a:r>
          </a:p>
          <a:p>
            <a:pPr lvl="2"/>
            <a:r>
              <a:rPr lang="en-US" sz="2400" dirty="0"/>
              <a:t>High risk of not meeting the deadline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sz="1400" dirty="0"/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GB" dirty="0">
                <a:solidFill>
                  <a:srgbClr val="000000"/>
                </a:solidFill>
                <a:ea typeface="Calibri" panose="020F0502020204030204" pitchFamily="34" charset="0"/>
              </a:rPr>
              <a:t>S-100 Validation has joined the ISO Cell group to track progress as there are concerns regarding completion.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dirty="0"/>
              <a:t>S-158:100 &amp; S-158: 98 will be submitted to HSSC 17 2025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endParaRPr lang="en-GB" sz="2000" dirty="0">
              <a:solidFill>
                <a:srgbClr val="000000"/>
              </a:solidFill>
              <a:ea typeface="Calibri" panose="020F0502020204030204" pitchFamily="34" charset="0"/>
            </a:endParaRPr>
          </a:p>
          <a:p>
            <a:pPr lvl="1"/>
            <a:endParaRPr lang="en-US" sz="1400" dirty="0"/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AA5C47A-3754-48A4-AF7C-7952E819B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Hssc – items relevant to S-100 validation</a:t>
            </a:r>
            <a:endParaRPr lang="da-DK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FBA45A-07B6-4A31-9C72-157D23DA7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7292" y="1341350"/>
            <a:ext cx="4324708" cy="1521657"/>
          </a:xfrm>
          <a:prstGeom prst="rect">
            <a:avLst/>
          </a:prstGeom>
          <a:ln w="15875"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84738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6D5786-47F6-4D56-9F24-3916EF4AB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Standardisation of validation checks	</a:t>
            </a:r>
            <a:endParaRPr lang="da-DK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43BF50-5E6B-4C4F-8805-227F4CB67B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8585" y="1118259"/>
            <a:ext cx="10515600" cy="4351338"/>
          </a:xfrm>
        </p:spPr>
        <p:txBody>
          <a:bodyPr/>
          <a:lstStyle/>
          <a:p>
            <a:r>
              <a:rPr lang="en-US" dirty="0"/>
              <a:t>At S-100WG8 Val sub group was tasked with producing standardised format for validation checks and naming convention</a:t>
            </a:r>
          </a:p>
          <a:p>
            <a:endParaRPr lang="en-US" dirty="0"/>
          </a:p>
          <a:p>
            <a:r>
              <a:rPr lang="en-US" dirty="0"/>
              <a:t>Naming convention (agreed at S-100 WG8)</a:t>
            </a:r>
          </a:p>
          <a:p>
            <a:pPr lvl="1"/>
            <a:r>
              <a:rPr lang="en-US" dirty="0"/>
              <a:t>Product Specification number at the front the check. e.g. S101_0001 </a:t>
            </a:r>
          </a:p>
          <a:p>
            <a:pPr lvl="1"/>
            <a:r>
              <a:rPr lang="en-US" dirty="0"/>
              <a:t>Checks four digits long</a:t>
            </a:r>
          </a:p>
          <a:p>
            <a:pPr lvl="1"/>
            <a:r>
              <a:rPr lang="en-US" dirty="0"/>
              <a:t>Currently only use numerical check IDs but will have the option to introduce a,b,c if needed later to split checks</a:t>
            </a:r>
          </a:p>
          <a:p>
            <a:pPr lvl="1"/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926885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8047BFF-2AAF-4AAA-AAA9-9D1F54E5C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9132" y="0"/>
            <a:ext cx="10312867" cy="883167"/>
          </a:xfrm>
        </p:spPr>
        <p:txBody>
          <a:bodyPr/>
          <a:lstStyle/>
          <a:p>
            <a:r>
              <a:rPr lang="en-US" dirty="0"/>
              <a:t>Template structure</a:t>
            </a:r>
            <a:endParaRPr lang="da-DK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5B2050E8-55AB-46AF-9D5B-54FDA6538D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2703176"/>
              </p:ext>
            </p:extLst>
          </p:nvPr>
        </p:nvGraphicFramePr>
        <p:xfrm>
          <a:off x="182880" y="1207679"/>
          <a:ext cx="11887192" cy="8831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3760">
                  <a:extLst>
                    <a:ext uri="{9D8B030D-6E8A-4147-A177-3AD203B41FA5}">
                      <a16:colId xmlns:a16="http://schemas.microsoft.com/office/drawing/2014/main" val="3832422438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1333445865"/>
                    </a:ext>
                  </a:extLst>
                </a:gridCol>
                <a:gridCol w="1178560">
                  <a:extLst>
                    <a:ext uri="{9D8B030D-6E8A-4147-A177-3AD203B41FA5}">
                      <a16:colId xmlns:a16="http://schemas.microsoft.com/office/drawing/2014/main" val="3446066079"/>
                    </a:ext>
                  </a:extLst>
                </a:gridCol>
                <a:gridCol w="975360">
                  <a:extLst>
                    <a:ext uri="{9D8B030D-6E8A-4147-A177-3AD203B41FA5}">
                      <a16:colId xmlns:a16="http://schemas.microsoft.com/office/drawing/2014/main" val="1146298471"/>
                    </a:ext>
                  </a:extLst>
                </a:gridCol>
                <a:gridCol w="1102355">
                  <a:extLst>
                    <a:ext uri="{9D8B030D-6E8A-4147-A177-3AD203B41FA5}">
                      <a16:colId xmlns:a16="http://schemas.microsoft.com/office/drawing/2014/main" val="854968280"/>
                    </a:ext>
                  </a:extLst>
                </a:gridCol>
                <a:gridCol w="912369">
                  <a:extLst>
                    <a:ext uri="{9D8B030D-6E8A-4147-A177-3AD203B41FA5}">
                      <a16:colId xmlns:a16="http://schemas.microsoft.com/office/drawing/2014/main" val="371597428"/>
                    </a:ext>
                  </a:extLst>
                </a:gridCol>
                <a:gridCol w="1385021">
                  <a:extLst>
                    <a:ext uri="{9D8B030D-6E8A-4147-A177-3AD203B41FA5}">
                      <a16:colId xmlns:a16="http://schemas.microsoft.com/office/drawing/2014/main" val="3632223270"/>
                    </a:ext>
                  </a:extLst>
                </a:gridCol>
                <a:gridCol w="847135">
                  <a:extLst>
                    <a:ext uri="{9D8B030D-6E8A-4147-A177-3AD203B41FA5}">
                      <a16:colId xmlns:a16="http://schemas.microsoft.com/office/drawing/2014/main" val="3587590722"/>
                    </a:ext>
                  </a:extLst>
                </a:gridCol>
                <a:gridCol w="817875">
                  <a:extLst>
                    <a:ext uri="{9D8B030D-6E8A-4147-A177-3AD203B41FA5}">
                      <a16:colId xmlns:a16="http://schemas.microsoft.com/office/drawing/2014/main" val="428642225"/>
                    </a:ext>
                  </a:extLst>
                </a:gridCol>
                <a:gridCol w="990599">
                  <a:extLst>
                    <a:ext uri="{9D8B030D-6E8A-4147-A177-3AD203B41FA5}">
                      <a16:colId xmlns:a16="http://schemas.microsoft.com/office/drawing/2014/main" val="1499190991"/>
                    </a:ext>
                  </a:extLst>
                </a:gridCol>
                <a:gridCol w="990599">
                  <a:extLst>
                    <a:ext uri="{9D8B030D-6E8A-4147-A177-3AD203B41FA5}">
                      <a16:colId xmlns:a16="http://schemas.microsoft.com/office/drawing/2014/main" val="166354694"/>
                    </a:ext>
                  </a:extLst>
                </a:gridCol>
                <a:gridCol w="990599">
                  <a:extLst>
                    <a:ext uri="{9D8B030D-6E8A-4147-A177-3AD203B41FA5}">
                      <a16:colId xmlns:a16="http://schemas.microsoft.com/office/drawing/2014/main" val="1150292469"/>
                    </a:ext>
                  </a:extLst>
                </a:gridCol>
              </a:tblGrid>
              <a:tr h="883167">
                <a:tc>
                  <a:txBody>
                    <a:bodyPr/>
                    <a:lstStyle/>
                    <a:p>
                      <a:pPr algn="ctr" fontAlgn="ctr"/>
                      <a:r>
                        <a:rPr lang="da-DK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Dev ID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a-DK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Check ID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a-DK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Classification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a-DK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Check Message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a-DK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Check Description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a-DK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Check Solution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a-DK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Standards document reference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a-DK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Clause reference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a-DK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Data Quality Measure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a-DK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Introduced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a-DK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Modified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a-DK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Deleted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014704564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1AC8876-3F49-456B-957D-CE553B854D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3192031"/>
              </p:ext>
            </p:extLst>
          </p:nvPr>
        </p:nvGraphicFramePr>
        <p:xfrm>
          <a:off x="1502449" y="2182609"/>
          <a:ext cx="9735742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0831">
                  <a:extLst>
                    <a:ext uri="{9D8B030D-6E8A-4147-A177-3AD203B41FA5}">
                      <a16:colId xmlns:a16="http://schemas.microsoft.com/office/drawing/2014/main" val="1460156836"/>
                    </a:ext>
                  </a:extLst>
                </a:gridCol>
                <a:gridCol w="6084911">
                  <a:extLst>
                    <a:ext uri="{9D8B030D-6E8A-4147-A177-3AD203B41FA5}">
                      <a16:colId xmlns:a16="http://schemas.microsoft.com/office/drawing/2014/main" val="1860332211"/>
                    </a:ext>
                  </a:extLst>
                </a:gridCol>
              </a:tblGrid>
              <a:tr h="267717">
                <a:tc>
                  <a:txBody>
                    <a:bodyPr/>
                    <a:lstStyle/>
                    <a:p>
                      <a:r>
                        <a:rPr lang="en-US" dirty="0"/>
                        <a:t>Column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Meaning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5236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Dev ID 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Used during development, potentially kept for first edition at the request of validation software implementors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5912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Classification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Critical Error, Error &amp; Warning – will use C, E &amp; 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8479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Check Message 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Shorter message informing what is wrong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7882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Check Description 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Longer message outlining problem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54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Check Solution 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Suggested action to rectify issue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3278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Standards Document Reference 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Source document/s for conformance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1587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Clause Reference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Specific clause/s in previous listed document/s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6729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 Quality Measure 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DQ Themes/Measure from DQWG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972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Introduced, Modified &amp; Deleted 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x.x.x of standard that action happened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7772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Bespoke PS checks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Each PS can add own columns after template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8412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3044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80269DB-CB14-4878-8DE4-149EF1CBB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8042" y="910638"/>
            <a:ext cx="10735957" cy="535708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Template was circulated to PS owners, RENCs and some implementers in August</a:t>
            </a:r>
          </a:p>
          <a:p>
            <a:pPr marL="0" indent="0">
              <a:buNone/>
            </a:pPr>
            <a:endParaRPr lang="en-US" sz="900" dirty="0"/>
          </a:p>
          <a:p>
            <a:pPr marL="0" indent="0">
              <a:buNone/>
            </a:pPr>
            <a:r>
              <a:rPr lang="en-US" sz="2400" dirty="0"/>
              <a:t>Comments received:</a:t>
            </a:r>
          </a:p>
          <a:p>
            <a:pPr lvl="1"/>
            <a:r>
              <a:rPr lang="en-US" dirty="0"/>
              <a:t>Wish to keep Dev ID for first publication – for tracking</a:t>
            </a:r>
          </a:p>
          <a:p>
            <a:pPr lvl="1"/>
            <a:r>
              <a:rPr lang="en-US" dirty="0"/>
              <a:t>Is a superseded column needed – for S-101 can be used to map relationship to S-58? </a:t>
            </a:r>
            <a:r>
              <a:rPr lang="en-US" dirty="0">
                <a:solidFill>
                  <a:schemeClr val="accent6"/>
                </a:solidFill>
              </a:rPr>
              <a:t>S-101 and other PS can add additional columns </a:t>
            </a:r>
            <a:endParaRPr lang="en-US" dirty="0"/>
          </a:p>
          <a:p>
            <a:pPr lvl="1"/>
            <a:r>
              <a:rPr lang="en-US" dirty="0"/>
              <a:t>Common structure for a change log</a:t>
            </a:r>
          </a:p>
          <a:p>
            <a:pPr lvl="1"/>
            <a:r>
              <a:rPr lang="en-US" dirty="0"/>
              <a:t>DQWG – </a:t>
            </a:r>
          </a:p>
          <a:p>
            <a:pPr lvl="2"/>
            <a:r>
              <a:rPr lang="en-US" dirty="0"/>
              <a:t>recommend switching DQ Measure &amp; Classification</a:t>
            </a:r>
          </a:p>
          <a:p>
            <a:pPr lvl="2"/>
            <a:r>
              <a:rPr lang="en-US" dirty="0"/>
              <a:t>Recommend follow ordering in data quality evaluation</a:t>
            </a:r>
          </a:p>
          <a:p>
            <a:pPr lvl="3"/>
            <a:r>
              <a:rPr lang="en-US" dirty="0"/>
              <a:t>Logical consistency/Format consistency</a:t>
            </a:r>
          </a:p>
          <a:p>
            <a:pPr lvl="3"/>
            <a:r>
              <a:rPr lang="en-US" dirty="0"/>
              <a:t>Other Logical consistency (concept consistency, domain consistency and topological consistency)</a:t>
            </a:r>
          </a:p>
          <a:p>
            <a:pPr lvl="3"/>
            <a:r>
              <a:rPr lang="en-US" dirty="0"/>
              <a:t>Completeness (Commission and omission)</a:t>
            </a:r>
          </a:p>
          <a:p>
            <a:pPr lvl="3"/>
            <a:r>
              <a:rPr lang="en-US" dirty="0"/>
              <a:t>Accuracy (positional, thematic and temporal aspects)</a:t>
            </a:r>
          </a:p>
          <a:p>
            <a:pPr lvl="3"/>
            <a:endParaRPr lang="en-US" dirty="0"/>
          </a:p>
          <a:p>
            <a:pPr lvl="2"/>
            <a:endParaRPr lang="en-US" dirty="0"/>
          </a:p>
          <a:p>
            <a:endParaRPr lang="en-US" dirty="0"/>
          </a:p>
          <a:p>
            <a:endParaRPr lang="da-DK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3CB4BF-595B-4E98-88FA-CCB872669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feedback</a:t>
            </a:r>
            <a:endParaRPr lang="da-DK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FCE1EE1-3087-4699-B438-EC5B870BF3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2530266"/>
              </p:ext>
            </p:extLst>
          </p:nvPr>
        </p:nvGraphicFramePr>
        <p:xfrm>
          <a:off x="663401" y="6250807"/>
          <a:ext cx="10865197" cy="5180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5433">
                  <a:extLst>
                    <a:ext uri="{9D8B030D-6E8A-4147-A177-3AD203B41FA5}">
                      <a16:colId xmlns:a16="http://schemas.microsoft.com/office/drawing/2014/main" val="733975783"/>
                    </a:ext>
                  </a:extLst>
                </a:gridCol>
                <a:gridCol w="905433">
                  <a:extLst>
                    <a:ext uri="{9D8B030D-6E8A-4147-A177-3AD203B41FA5}">
                      <a16:colId xmlns:a16="http://schemas.microsoft.com/office/drawing/2014/main" val="3458330543"/>
                    </a:ext>
                  </a:extLst>
                </a:gridCol>
                <a:gridCol w="905433">
                  <a:extLst>
                    <a:ext uri="{9D8B030D-6E8A-4147-A177-3AD203B41FA5}">
                      <a16:colId xmlns:a16="http://schemas.microsoft.com/office/drawing/2014/main" val="1122084204"/>
                    </a:ext>
                  </a:extLst>
                </a:gridCol>
                <a:gridCol w="905433">
                  <a:extLst>
                    <a:ext uri="{9D8B030D-6E8A-4147-A177-3AD203B41FA5}">
                      <a16:colId xmlns:a16="http://schemas.microsoft.com/office/drawing/2014/main" val="4251680571"/>
                    </a:ext>
                  </a:extLst>
                </a:gridCol>
                <a:gridCol w="905433">
                  <a:extLst>
                    <a:ext uri="{9D8B030D-6E8A-4147-A177-3AD203B41FA5}">
                      <a16:colId xmlns:a16="http://schemas.microsoft.com/office/drawing/2014/main" val="3253162550"/>
                    </a:ext>
                  </a:extLst>
                </a:gridCol>
                <a:gridCol w="833927">
                  <a:extLst>
                    <a:ext uri="{9D8B030D-6E8A-4147-A177-3AD203B41FA5}">
                      <a16:colId xmlns:a16="http://schemas.microsoft.com/office/drawing/2014/main" val="1218855222"/>
                    </a:ext>
                  </a:extLst>
                </a:gridCol>
                <a:gridCol w="1265944">
                  <a:extLst>
                    <a:ext uri="{9D8B030D-6E8A-4147-A177-3AD203B41FA5}">
                      <a16:colId xmlns:a16="http://schemas.microsoft.com/office/drawing/2014/main" val="3234884987"/>
                    </a:ext>
                  </a:extLst>
                </a:gridCol>
                <a:gridCol w="616429">
                  <a:extLst>
                    <a:ext uri="{9D8B030D-6E8A-4147-A177-3AD203B41FA5}">
                      <a16:colId xmlns:a16="http://schemas.microsoft.com/office/drawing/2014/main" val="138417726"/>
                    </a:ext>
                  </a:extLst>
                </a:gridCol>
                <a:gridCol w="905433">
                  <a:extLst>
                    <a:ext uri="{9D8B030D-6E8A-4147-A177-3AD203B41FA5}">
                      <a16:colId xmlns:a16="http://schemas.microsoft.com/office/drawing/2014/main" val="3101529901"/>
                    </a:ext>
                  </a:extLst>
                </a:gridCol>
                <a:gridCol w="905433">
                  <a:extLst>
                    <a:ext uri="{9D8B030D-6E8A-4147-A177-3AD203B41FA5}">
                      <a16:colId xmlns:a16="http://schemas.microsoft.com/office/drawing/2014/main" val="2281504470"/>
                    </a:ext>
                  </a:extLst>
                </a:gridCol>
                <a:gridCol w="905433">
                  <a:extLst>
                    <a:ext uri="{9D8B030D-6E8A-4147-A177-3AD203B41FA5}">
                      <a16:colId xmlns:a16="http://schemas.microsoft.com/office/drawing/2014/main" val="3452093431"/>
                    </a:ext>
                  </a:extLst>
                </a:gridCol>
                <a:gridCol w="905433">
                  <a:extLst>
                    <a:ext uri="{9D8B030D-6E8A-4147-A177-3AD203B41FA5}">
                      <a16:colId xmlns:a16="http://schemas.microsoft.com/office/drawing/2014/main" val="2365272113"/>
                    </a:ext>
                  </a:extLst>
                </a:gridCol>
              </a:tblGrid>
              <a:tr h="518028">
                <a:tc>
                  <a:txBody>
                    <a:bodyPr/>
                    <a:lstStyle/>
                    <a:p>
                      <a:pPr algn="ctr" fontAlgn="ctr"/>
                      <a:r>
                        <a:rPr lang="da-DK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Dev ID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a-DK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Check ID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a-DK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Classification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a-DK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Check Message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a-DK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Check Description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a-DK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Check Solution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a-DK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Standards document reference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a-DK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Clause reference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a-DK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Data Quality Measure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a-DK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Introduced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a-DK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Modified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a-DK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Deleted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182422253"/>
                  </a:ext>
                </a:extLst>
              </a:tr>
            </a:tbl>
          </a:graphicData>
        </a:graphic>
      </p:graphicFrame>
      <p:sp>
        <p:nvSpPr>
          <p:cNvPr id="6" name="Arrow: Curved Down 5">
            <a:extLst>
              <a:ext uri="{FF2B5EF4-FFF2-40B4-BE49-F238E27FC236}">
                <a16:creationId xmlns:a16="http://schemas.microsoft.com/office/drawing/2014/main" id="{6D961A1F-A66A-4381-A9A9-436B6582F7E3}"/>
              </a:ext>
            </a:extLst>
          </p:cNvPr>
          <p:cNvSpPr/>
          <p:nvPr/>
        </p:nvSpPr>
        <p:spPr>
          <a:xfrm flipH="1">
            <a:off x="2986683" y="5947362"/>
            <a:ext cx="5289720" cy="275974"/>
          </a:xfrm>
          <a:prstGeom prst="curved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4734758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_IHO_New_Log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ster_IHO_New_Logo" id="{92376390-61D0-4A4A-9DAB-DA9E6EE3EAC4}" vid="{E943696B-60C2-4457-926B-515312E413C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2913</TotalTime>
  <Words>2481</Words>
  <Application>Microsoft Office PowerPoint</Application>
  <PresentationFormat>Widescreen</PresentationFormat>
  <Paragraphs>361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Adobe Naskh Medium</vt:lpstr>
      <vt:lpstr>Arial</vt:lpstr>
      <vt:lpstr>Arial Black</vt:lpstr>
      <vt:lpstr>Calibri</vt:lpstr>
      <vt:lpstr>Calibri Light</vt:lpstr>
      <vt:lpstr>Times New Roman</vt:lpstr>
      <vt:lpstr>Master_IHO_New_Logo</vt:lpstr>
      <vt:lpstr>PowerPoint Presentation</vt:lpstr>
      <vt:lpstr>Agenda </vt:lpstr>
      <vt:lpstr>S-100 validation checks sub group meetings </vt:lpstr>
      <vt:lpstr>deliverables</vt:lpstr>
      <vt:lpstr>S-100 validation checks refresher </vt:lpstr>
      <vt:lpstr>Hssc – items relevant to S-100 validation</vt:lpstr>
      <vt:lpstr>Standardisation of validation checks </vt:lpstr>
      <vt:lpstr>Template structure</vt:lpstr>
      <vt:lpstr>Template feedback</vt:lpstr>
      <vt:lpstr>Dqwg comments</vt:lpstr>
      <vt:lpstr>Progress of S-158:Sxxx for PS</vt:lpstr>
      <vt:lpstr>Structure of S-158:1xx</vt:lpstr>
      <vt:lpstr>Applicability of generic S-100 checks to PS</vt:lpstr>
      <vt:lpstr>Handover to Project teams </vt:lpstr>
      <vt:lpstr>Publishing of S-158:1xx</vt:lpstr>
      <vt:lpstr>Maintenance of Validation checks</vt:lpstr>
      <vt:lpstr>Progress of S-158:Sxxx for PS.</vt:lpstr>
      <vt:lpstr>Issues - citations</vt:lpstr>
      <vt:lpstr>Issues - Language consistency </vt:lpstr>
      <vt:lpstr>Issues - Separating dataset and standards checks</vt:lpstr>
      <vt:lpstr>Issue - Classification of validation checks</vt:lpstr>
      <vt:lpstr>Issue - versioning</vt:lpstr>
      <vt:lpstr>Issue - Part 6 - Coordinate Reference Systems </vt:lpstr>
      <vt:lpstr>Issue – resources </vt:lpstr>
      <vt:lpstr>What format are the validation checks held in</vt:lpstr>
      <vt:lpstr>Cont.</vt:lpstr>
      <vt:lpstr>Format of cover documents </vt:lpstr>
      <vt:lpstr>Cross product validation</vt:lpstr>
      <vt:lpstr>Next steps</vt:lpstr>
      <vt:lpstr>Action requested of S-100 WG</vt:lpstr>
      <vt:lpstr>Action requested of S-100 WG CONT.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Elizabeth Helen Hahessy</dc:creator>
  <cp:lastModifiedBy>Elizabeth Helen Hahessy</cp:lastModifiedBy>
  <cp:revision>149</cp:revision>
  <dcterms:created xsi:type="dcterms:W3CDTF">2022-12-06T20:51:49Z</dcterms:created>
  <dcterms:modified xsi:type="dcterms:W3CDTF">2025-01-13T14:55:10Z</dcterms:modified>
</cp:coreProperties>
</file>