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6" r:id="rId2"/>
    <p:sldId id="318" r:id="rId3"/>
    <p:sldId id="315" r:id="rId4"/>
    <p:sldId id="340" r:id="rId5"/>
    <p:sldId id="341" r:id="rId6"/>
    <p:sldId id="342" r:id="rId7"/>
    <p:sldId id="343" r:id="rId8"/>
    <p:sldId id="345" r:id="rId9"/>
    <p:sldId id="346" r:id="rId10"/>
    <p:sldId id="348" r:id="rId11"/>
    <p:sldId id="347" r:id="rId12"/>
    <p:sldId id="349" r:id="rId13"/>
    <p:sldId id="329" r:id="rId14"/>
    <p:sldId id="332" r:id="rId15"/>
    <p:sldId id="336" r:id="rId16"/>
    <p:sldId id="308" r:id="rId17"/>
    <p:sldId id="327" r:id="rId18"/>
  </p:sldIdLst>
  <p:sldSz cx="12192000" cy="6858000"/>
  <p:notesSz cx="6805613" cy="99441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319" y="0"/>
            <a:ext cx="3437937" cy="1145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25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6401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  <p:grpSp>
        <p:nvGrpSpPr>
          <p:cNvPr id="7" name="Group 6"/>
          <p:cNvGrpSpPr/>
          <p:nvPr/>
        </p:nvGrpSpPr>
        <p:grpSpPr>
          <a:xfrm>
            <a:off x="-2" y="0"/>
            <a:ext cx="1884105" cy="1887824"/>
            <a:chOff x="-2" y="0"/>
            <a:chExt cx="1884105" cy="1887824"/>
          </a:xfrm>
        </p:grpSpPr>
        <p:grpSp>
          <p:nvGrpSpPr>
            <p:cNvPr id="8" name="Group 7"/>
            <p:cNvGrpSpPr/>
            <p:nvPr/>
          </p:nvGrpSpPr>
          <p:grpSpPr>
            <a:xfrm>
              <a:off x="-2" y="818"/>
              <a:ext cx="1884105" cy="1887006"/>
              <a:chOff x="-2" y="818"/>
              <a:chExt cx="1884105" cy="1887006"/>
            </a:xfrm>
          </p:grpSpPr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9566" y="818"/>
                <a:ext cx="944537" cy="941640"/>
              </a:xfrm>
              <a:prstGeom prst="rect">
                <a:avLst/>
              </a:prstGeom>
            </p:spPr>
          </p:pic>
          <p:pic>
            <p:nvPicPr>
              <p:cNvPr id="11" name="Picture 1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-2" y="942458"/>
                <a:ext cx="939567" cy="945366"/>
              </a:xfrm>
              <a:prstGeom prst="rect">
                <a:avLst/>
              </a:prstGeom>
            </p:spPr>
          </p:pic>
        </p:grpSp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939567" cy="942458"/>
            </a:xfrm>
            <a:prstGeom prst="rect">
              <a:avLst/>
            </a:prstGeom>
          </p:spPr>
        </p:pic>
      </p:grp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1879132" y="0"/>
            <a:ext cx="10312867" cy="883167"/>
          </a:xfrm>
        </p:spPr>
        <p:txBody>
          <a:bodyPr>
            <a:normAutofit/>
          </a:bodyPr>
          <a:lstStyle>
            <a:lvl1pPr>
              <a:defRPr sz="2400" cap="all" baseline="0">
                <a:latin typeface="Arial Black" panose="020B0A04020102020204" pitchFamily="34" charset="0"/>
                <a:cs typeface="Adobe Naskh Medium" panose="01010101010101010101" pitchFamily="50" charset="-78"/>
              </a:defRPr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44420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6858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080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2058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15845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99216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  <a:endParaRPr lang="fr-F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76748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686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EDD24-6168-4C6E-B4D2-E6B466BDF756}" type="datetimeFigureOut">
              <a:rPr lang="fr-FR" smtClean="0"/>
              <a:t>04/09/2023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0E966-1BD1-4C85-866E-DF3AF3395196}" type="slidenum">
              <a:rPr lang="fr-FR" smtClean="0"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68783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o-ohi/S-100-Validation-Checks/issues/4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ho-ohi/S-100-Validation-Checks/files/12461258/S-100_Validation_Checks-ECDIS_HDF5.subset-comments.xlsx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ho-ohi/S-100-Validation-Checks/issu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hub.com/iho-ohi/S-101-Documentation-and-FC/issues/10#issuecomment-1667844996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33383" y="2498209"/>
            <a:ext cx="9776088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S-100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Validation Tests sub group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3</a:t>
            </a:r>
            <a:r>
              <a:rPr kumimoji="0" lang="en-GB" sz="24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r</a:t>
            </a:r>
            <a:r>
              <a:rPr lang="en-GB" sz="2400" b="1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VTC Meeting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>
              <a:defRPr/>
            </a:pP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en-GB" sz="2400" baseline="300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GB" sz="24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September 2023</a:t>
            </a:r>
            <a:endParaRPr lang="en-GB" sz="2400" b="1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829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DCCF345-AC57-48CB-966C-DD1E6C85AE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14054" y="1164700"/>
            <a:ext cx="8420100" cy="424815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6DCF826-108F-4471-B2E1-35CE0A15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7</a:t>
            </a: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21AAA0-1A21-4563-9594-9680C930D9D2}"/>
              </a:ext>
            </a:extLst>
          </p:cNvPr>
          <p:cNvSpPr txBox="1"/>
          <p:nvPr/>
        </p:nvSpPr>
        <p:spPr>
          <a:xfrm>
            <a:off x="843148" y="5533901"/>
            <a:ext cx="110024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Proposal is being submitted to S-100 WG8 for discussion.</a:t>
            </a:r>
          </a:p>
          <a:p>
            <a:r>
              <a:rPr lang="en-US" dirty="0"/>
              <a:t>Close issue for now?</a:t>
            </a:r>
          </a:p>
          <a:p>
            <a:endParaRPr lang="en-US" dirty="0"/>
          </a:p>
          <a:p>
            <a:r>
              <a:rPr lang="en-US" dirty="0"/>
              <a:t>Overlap with Issue 4? </a:t>
            </a:r>
            <a:r>
              <a:rPr lang="en-US" dirty="0">
                <a:hlinkClick r:id="rId3"/>
              </a:rPr>
              <a:t>https://github.com/iho-ohi/S-100-Validation-Checks/issues/4</a:t>
            </a:r>
            <a:endParaRPr lang="en-US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2117730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0A1A54-872D-44EE-B21E-D41FB1A7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13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918F5B-B245-4877-B171-2FBA5250E2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242" y="1341973"/>
            <a:ext cx="7315200" cy="31527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5C6AC9B-C3D7-4936-A32E-9E1B44A4E1F1}"/>
              </a:ext>
            </a:extLst>
          </p:cNvPr>
          <p:cNvSpPr/>
          <p:nvPr/>
        </p:nvSpPr>
        <p:spPr>
          <a:xfrm>
            <a:off x="628322" y="5750028"/>
            <a:ext cx="58883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-apple-system"/>
                <a:hlinkClick r:id="rId3"/>
              </a:rPr>
              <a:t>S-100_Validation_Checks-ECDIS_HDF5 subset-comments.xlsx</a:t>
            </a:r>
            <a:endParaRPr lang="en-US" dirty="0"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774676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38B6D36-DCF2-47BC-AB20-F905C5B39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6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91B101-53D4-4231-9295-B88D8B51D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41" y="1124940"/>
            <a:ext cx="7210425" cy="1104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FB9238-96D2-42DA-A2F8-BE5FBE7CC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418" y="2229840"/>
            <a:ext cx="6346432" cy="35853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267A6C-EFD2-4A8F-A5FF-1C5D62D1B04E}"/>
              </a:ext>
            </a:extLst>
          </p:cNvPr>
          <p:cNvSpPr txBox="1"/>
          <p:nvPr/>
        </p:nvSpPr>
        <p:spPr>
          <a:xfrm>
            <a:off x="938151" y="6002977"/>
            <a:ext cx="6460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Propose close issue for now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092835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21230-273E-4B8E-BE6A-F3C003B90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37" y="1098468"/>
            <a:ext cx="10592789" cy="5237017"/>
          </a:xfrm>
        </p:spPr>
        <p:txBody>
          <a:bodyPr>
            <a:normAutofit/>
          </a:bodyPr>
          <a:lstStyle/>
          <a:p>
            <a:r>
              <a:rPr lang="en-US" sz="2000" dirty="0"/>
              <a:t>Continue producing a set of tests from Parts of S-100 &amp; incorporate other tests (S-101, IIC etc.)</a:t>
            </a:r>
          </a:p>
          <a:p>
            <a:pPr lvl="1"/>
            <a:r>
              <a:rPr lang="en-US" sz="1600" dirty="0"/>
              <a:t>Tabulate and place on GitHub</a:t>
            </a:r>
          </a:p>
          <a:p>
            <a:pPr lvl="1"/>
            <a:r>
              <a:rPr lang="en-US" sz="1600" dirty="0"/>
              <a:t>Then group to comment and raise issues using Check ID in title</a:t>
            </a:r>
          </a:p>
          <a:p>
            <a:pPr lvl="1"/>
            <a:r>
              <a:rPr lang="en-US" sz="1600" dirty="0"/>
              <a:t>65 tests written from 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Part1, Part 2, Part 4b, Part 6, Part 17</a:t>
            </a:r>
          </a:p>
          <a:p>
            <a:pPr lvl="1"/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Co-ordination meeting with S-101 Validation 5</a:t>
            </a:r>
            <a:r>
              <a:rPr lang="en-GB" sz="16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September</a:t>
            </a:r>
          </a:p>
          <a:p>
            <a:pPr marL="914400" lvl="2" indent="0">
              <a:buNone/>
            </a:pPr>
            <a:endParaRPr lang="en-GB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r>
              <a:rPr lang="en-US" sz="2000" dirty="0" err="1"/>
              <a:t>Categorisation</a:t>
            </a:r>
            <a:r>
              <a:rPr lang="en-US" sz="2000" dirty="0"/>
              <a:t> of tests – proposal for Lombok and agree on GitHub?</a:t>
            </a:r>
          </a:p>
          <a:p>
            <a:endParaRPr lang="en-US" sz="2000" dirty="0"/>
          </a:p>
          <a:p>
            <a:r>
              <a:rPr lang="en-US" sz="2000" dirty="0"/>
              <a:t>Interfaces with DQWG </a:t>
            </a:r>
          </a:p>
          <a:p>
            <a:endParaRPr lang="en-US" sz="2000" dirty="0"/>
          </a:p>
          <a:p>
            <a:r>
              <a:rPr lang="en-US" sz="2000" dirty="0"/>
              <a:t>Naming conventions across different validation tests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Document write up with an initial explanation of ‘what is S-100 level validation</a:t>
            </a:r>
            <a:r>
              <a:rPr lang="da-DK" sz="2000" dirty="0"/>
              <a:t>’</a:t>
            </a: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7F42F5-EAE3-4B78-9AD7-06EFC961B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78235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CB7E3A-15FB-4718-8639-70A4DDAF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list of high level checks</a:t>
            </a:r>
          </a:p>
          <a:p>
            <a:pPr lvl="1"/>
            <a:r>
              <a:rPr lang="en-US" dirty="0"/>
              <a:t>Can be expanded upon afterwards</a:t>
            </a:r>
          </a:p>
          <a:p>
            <a:pPr lvl="1"/>
            <a:endParaRPr lang="en-US" dirty="0"/>
          </a:p>
          <a:p>
            <a:r>
              <a:rPr lang="en-US" dirty="0"/>
              <a:t>Document write up with an initial explanation of ‘what is S-100 level validation</a:t>
            </a:r>
            <a:r>
              <a:rPr lang="da-DK" dirty="0"/>
              <a:t>’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7F22E9-3B0B-4AE8-A6AC-0DA6C60A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Deliverable – OCT 2023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740145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189ABD1-2998-464F-AC44-E503CCB9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plan</a:t>
            </a:r>
            <a:endParaRPr lang="da-DK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983824-8C74-4B4A-9AD0-51AF916F8041}"/>
              </a:ext>
            </a:extLst>
          </p:cNvPr>
          <p:cNvGraphicFramePr>
            <a:graphicFrameLocks noGrp="1"/>
          </p:cNvGraphicFramePr>
          <p:nvPr/>
        </p:nvGraphicFramePr>
        <p:xfrm>
          <a:off x="1110342" y="950026"/>
          <a:ext cx="9221189" cy="5717970"/>
        </p:xfrm>
        <a:graphic>
          <a:graphicData uri="http://schemas.openxmlformats.org/drawingml/2006/table">
            <a:tbl>
              <a:tblPr/>
              <a:tblGrid>
                <a:gridCol w="404586">
                  <a:extLst>
                    <a:ext uri="{9D8B030D-6E8A-4147-A177-3AD203B41FA5}">
                      <a16:colId xmlns:a16="http://schemas.microsoft.com/office/drawing/2014/main" val="1725630705"/>
                    </a:ext>
                  </a:extLst>
                </a:gridCol>
                <a:gridCol w="2899533">
                  <a:extLst>
                    <a:ext uri="{9D8B030D-6E8A-4147-A177-3AD203B41FA5}">
                      <a16:colId xmlns:a16="http://schemas.microsoft.com/office/drawing/2014/main" val="3280505151"/>
                    </a:ext>
                  </a:extLst>
                </a:gridCol>
                <a:gridCol w="3127112">
                  <a:extLst>
                    <a:ext uri="{9D8B030D-6E8A-4147-A177-3AD203B41FA5}">
                      <a16:colId xmlns:a16="http://schemas.microsoft.com/office/drawing/2014/main" val="2118530793"/>
                    </a:ext>
                  </a:extLst>
                </a:gridCol>
                <a:gridCol w="893460">
                  <a:extLst>
                    <a:ext uri="{9D8B030D-6E8A-4147-A177-3AD203B41FA5}">
                      <a16:colId xmlns:a16="http://schemas.microsoft.com/office/drawing/2014/main" val="387374745"/>
                    </a:ext>
                  </a:extLst>
                </a:gridCol>
                <a:gridCol w="472017">
                  <a:extLst>
                    <a:ext uri="{9D8B030D-6E8A-4147-A177-3AD203B41FA5}">
                      <a16:colId xmlns:a16="http://schemas.microsoft.com/office/drawing/2014/main" val="533193491"/>
                    </a:ext>
                  </a:extLst>
                </a:gridCol>
                <a:gridCol w="522591">
                  <a:extLst>
                    <a:ext uri="{9D8B030D-6E8A-4147-A177-3AD203B41FA5}">
                      <a16:colId xmlns:a16="http://schemas.microsoft.com/office/drawing/2014/main" val="1703411674"/>
                    </a:ext>
                  </a:extLst>
                </a:gridCol>
                <a:gridCol w="901890">
                  <a:extLst>
                    <a:ext uri="{9D8B030D-6E8A-4147-A177-3AD203B41FA5}">
                      <a16:colId xmlns:a16="http://schemas.microsoft.com/office/drawing/2014/main" val="556292318"/>
                    </a:ext>
                  </a:extLst>
                </a:gridCol>
              </a:tblGrid>
              <a:tr h="219283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Task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Further Information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Who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Start Date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End date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786464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 Collate information an prepare Valdation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168433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Establish GitHub page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Yong/ 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8780951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Test Bed owners for input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SHOM/UKHO, KHOA &amp; NO contacted.  EU InterReg Project due to begin in 2023 - SE are leads (DK are members)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1418306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DQWG for involvement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Chair contacted and agrees there is cross over between groups.  Hopes to attend September VTC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783125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relevant PS owners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Contacted S-102, S-104, S-111, S-124, NIPWG generally, S-401 for information.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9624230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 Validation Software Manufacturers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Closing action as the software manufacturers are members of this group.  If they have information to share please upload to GitHub or contact Liz &amp; Yong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CLOSED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A5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539052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 Work Plan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Work plan produced and will maintain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5431213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Raise awareness of this group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Members to raise awareness of this group when attending technical meetings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04-09-2023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6100"/>
                          </a:solidFill>
                          <a:effectLst/>
                          <a:latin typeface="Calibri" panose="020F0502020204030204" pitchFamily="34" charset="0"/>
                        </a:rPr>
                        <a:t>COMPLETE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F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9584558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S-101 Proposed S-100 level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Uploaded to GitHub page.  Need review for determing if should be carried forward to S-100 Validation tests and if need rewording.  DK have begun an initial review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0314527"/>
                  </a:ext>
                </a:extLst>
              </a:tr>
              <a:tr h="415358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1.9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S-129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Uploaded to GitHub page.  Need review for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determing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if should be carried forward to S-100 Validation tests and if need rewording.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at VTC2 that is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 in scope for this group.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9469054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1.10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S-124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Contacted chair for access to tests.</a:t>
                      </a:r>
                      <a:b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at VTC2 that is </a:t>
                      </a:r>
                      <a:r>
                        <a:rPr lang="en-US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is</a:t>
                      </a:r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not in scope for this group.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5526318"/>
                  </a:ext>
                </a:extLst>
              </a:tr>
              <a:tr h="299057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1.11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S-104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Contacted chair for access to tests.  Checks are on Registry need to contact for permission to post on GitHub page.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at VTC2 that is is not in scope for this group.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Liz/All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897092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1.12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S-102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Contacted chair for access to tests.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at VTC2 that is is not in scope for this group.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635519"/>
                  </a:ext>
                </a:extLst>
              </a:tr>
              <a:tr h="486036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Determine naming convention for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Intial proposal submitted - Issue 6 on GitHub.  Proposal was amended during VTC2 to S100_xxx .  It was questioned what the value of the Part number was and this could cause issues if S-100 changes Parts around as has done previously. Group to review and comment on for agreement by next VTC in September.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01-09-2023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1002439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1.14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 categorisation of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10-10-2023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034007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1.15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Agree structure of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briefly at VTC 2 and suggestions implemented regarding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01-07-2023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10-10-2023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965227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1.16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relevant DQWG documentation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Identify and review relevant DQWG documentation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Liz initially to identify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Group to review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01-09-2023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633188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1.17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Review S-100 Parts for S-100 level Validation tests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Initial review has begun - Parts 1, 2, 6, 4b, 17 intially reviewed and posted for comment 07/07/23.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01-04-2023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01-09-2023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9C5700"/>
                          </a:solidFill>
                          <a:effectLst/>
                          <a:latin typeface="Calibri" panose="020F0502020204030204" pitchFamily="34" charset="0"/>
                        </a:rPr>
                        <a:t>IN PROGRESS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221455"/>
                  </a:ext>
                </a:extLst>
              </a:tr>
              <a:tr h="398744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1.18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Develop cross check of PS validation tests to S-100 to identify gaps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This was proposed at S-101 PT meeting.  Is this something we want to progress.  Perhaps activity for after initial delivery at S-100 WG9.  Potential collaboration with DQWG?</a:t>
                      </a:r>
                      <a:b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Discussed at VTC 2 that is this not a task for this group.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ALL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1624272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1.19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Validation Diagram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Diagram initially produced for S-100 WG8.  Group questionned relevance of diagram at VTC1, so work is on hold.  Will reopen if required.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1134915"/>
                  </a:ext>
                </a:extLst>
              </a:tr>
              <a:tr h="402898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1.20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Update table outlining different types of Validation and who is responsible for them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Table initially produced for S-100 WG8.  Group questionned relevance of diagram at VTC1, so work is on hold.  Will reopen if required. May be needed for Introduction section to S-100 Validation Tests.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5533315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1.21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 a data flow diagram showing where valdiation takes place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Deemed not  priority at this point due to resources available.  Will reopen if required.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6581482"/>
                  </a:ext>
                </a:extLst>
              </a:tr>
              <a:tr h="199371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1.22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 a timeline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Deemed not  priority at this point due to resources available.  Will reopen if required.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N/A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1" u="none" strike="noStrike">
                          <a:solidFill>
                            <a:srgbClr val="7F7F7F"/>
                          </a:solidFill>
                          <a:effectLst/>
                          <a:latin typeface="Calibri" panose="020F0502020204030204" pitchFamily="34" charset="0"/>
                        </a:rPr>
                        <a:t>ON HOLD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31679357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 Prepare draft delivery to S-100 WG9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da-DK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205355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2.1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Produce wording for introduction to document on S-100 Validation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10-10-2023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1" i="0" u="none" strike="noStrike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5939922"/>
                  </a:ext>
                </a:extLst>
              </a:tr>
              <a:tr h="100530"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2.2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Draft Initial S-100 Validation tests focused on first phase S-100 deliveries 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da-DK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10-10-2023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500" b="1" i="0" u="none" strike="noStrike" dirty="0">
                          <a:solidFill>
                            <a:srgbClr val="FA7D00"/>
                          </a:solidFill>
                          <a:effectLst/>
                          <a:latin typeface="Calibri" panose="020F0502020204030204" pitchFamily="34" charset="0"/>
                        </a:rPr>
                        <a:t>PLANNED</a:t>
                      </a:r>
                    </a:p>
                  </a:txBody>
                  <a:tcPr marL="3284" marR="3284" marT="328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7319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3840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4095" y="1479190"/>
            <a:ext cx="10678612" cy="4541165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S-101PT WG meeting  - Lombok, Indonesia 27-29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September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Planned slot Friday 29</a:t>
            </a:r>
            <a:r>
              <a:rPr lang="en-GB" sz="16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for 1 hour, VTC should be possible.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Monday October 23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rd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? To agree on submission to S-100 WG 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November S-100 WG 8 meeting – Singapore 13-17</a:t>
            </a:r>
            <a:r>
              <a:rPr lang="en-GB" sz="2000" baseline="30000" dirty="0">
                <a:solidFill>
                  <a:srgbClr val="000000"/>
                </a:solidFill>
                <a:ea typeface="Calibri" panose="020F0502020204030204" pitchFamily="34" charset="0"/>
              </a:rPr>
              <a:t>th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 November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20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6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</p:spTree>
    <p:extLst>
      <p:ext uri="{BB962C8B-B14F-4D97-AF65-F5344CB8AC3E}">
        <p14:creationId xmlns:p14="http://schemas.microsoft.com/office/powerpoint/2010/main" val="12684014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45DE57-B719-4819-B1AE-BFFE82277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	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sz="3200" dirty="0"/>
              <a:t>Any Questions?</a:t>
            </a: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113324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659" y="1692235"/>
            <a:ext cx="10678612" cy="449481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Meeting participants are kindly requested to note the following meeting protocols;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keep your camera and microphone turned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if you are not talking or presenting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want to make an intervention,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please turn your camera and microphone on and, raise your hand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to indicate that you wish to speak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Don’t forget to turn your microphone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“on”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before speaking, and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“off” 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when finished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Please use the </a:t>
            </a:r>
            <a:r>
              <a:rPr lang="en-GB" sz="1400" b="1" dirty="0">
                <a:solidFill>
                  <a:srgbClr val="000000"/>
                </a:solidFill>
                <a:ea typeface="Calibri" panose="020F0502020204030204" pitchFamily="34" charset="0"/>
              </a:rPr>
              <a:t>“Chat”</a:t>
            </a: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 function to communicate an text information to the meeting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</a:rPr>
              <a:t>If you have any problems connecting using Firefox or other browser – please try using Chrome.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Meeting protocol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5891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67" y="1168029"/>
            <a:ext cx="10724818" cy="5439680"/>
          </a:xfrm>
        </p:spPr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9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Issues raised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TWCWG Feedback on IIC Validation Tests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Initial tests Part1, Part 2, Part 4b, </a:t>
            </a:r>
            <a:r>
              <a:rPr lang="en-GB" sz="2000" dirty="0">
                <a:solidFill>
                  <a:srgbClr val="FF0000"/>
                </a:solidFill>
                <a:ea typeface="Calibri" panose="020F0502020204030204" pitchFamily="34" charset="0"/>
              </a:rPr>
              <a:t>Part 5, 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Part 6, </a:t>
            </a:r>
            <a:r>
              <a:rPr lang="en-GB" sz="2000" dirty="0">
                <a:solidFill>
                  <a:srgbClr val="FF0000"/>
                </a:solidFill>
                <a:ea typeface="Calibri" panose="020F0502020204030204" pitchFamily="34" charset="0"/>
              </a:rPr>
              <a:t>Part 7(not finished)</a:t>
            </a: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, Part 17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	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(S100ValidationTests_x)</a:t>
            </a:r>
            <a:endParaRPr lang="en-GB" sz="12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Status on tasks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Next meetings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617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9125CD-4B94-44E0-9DF0-58984603E4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567" y="1168029"/>
            <a:ext cx="10724818" cy="5439680"/>
          </a:xfrm>
        </p:spPr>
        <p:txBody>
          <a:bodyPr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sz="2000" dirty="0">
                <a:solidFill>
                  <a:srgbClr val="000000"/>
                </a:solidFill>
                <a:ea typeface="Calibri" panose="020F0502020204030204" pitchFamily="34" charset="0"/>
              </a:rPr>
              <a:t>Open Issues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8 (S-100_050, S-100_061, S100_64)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9  (Part 17 checks)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10 (Checks for organization and individual information in CATALOG.XML)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11 (Proposed checks for locale consistency between resource and discovery metadata block)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12 (Require </a:t>
            </a:r>
            <a:r>
              <a:rPr lang="en-GB" sz="1600" dirty="0" err="1">
                <a:solidFill>
                  <a:srgbClr val="000000"/>
                </a:solidFill>
                <a:ea typeface="Calibri" panose="020F0502020204030204" pitchFamily="34" charset="0"/>
              </a:rPr>
              <a:t>valueOfSounding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 or </a:t>
            </a:r>
            <a:r>
              <a:rPr lang="en-GB" sz="1600" dirty="0" err="1">
                <a:solidFill>
                  <a:srgbClr val="000000"/>
                </a:solidFill>
                <a:ea typeface="Calibri" panose="020F0502020204030204" pitchFamily="34" charset="0"/>
              </a:rPr>
              <a:t>defaultClearanceDepth</a:t>
            </a: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7 (use of “unknown” for feature attribute binding)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13 (Input on proposed checks relating to HDF5-format products)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en-GB" sz="1600" dirty="0">
                <a:solidFill>
                  <a:srgbClr val="000000"/>
                </a:solidFill>
                <a:ea typeface="Calibri" panose="020F0502020204030204" pitchFamily="34" charset="0"/>
              </a:rPr>
              <a:t>Issue 6 (naming convention)</a:t>
            </a: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GB" sz="1400" dirty="0">
                <a:solidFill>
                  <a:srgbClr val="000000"/>
                </a:solidFill>
                <a:ea typeface="Calibri" panose="020F0502020204030204" pitchFamily="34" charset="0"/>
                <a:hlinkClick r:id="rId2"/>
              </a:rPr>
              <a:t>https://github.com/iho-ohi/S-100-Validation-Checks/issues</a:t>
            </a: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spcAft>
                <a:spcPts val="800"/>
              </a:spcAft>
              <a:buNone/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en-GB" sz="1400" dirty="0">
              <a:solidFill>
                <a:srgbClr val="000000"/>
              </a:solidFill>
              <a:ea typeface="Calibri" panose="020F050202020403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9EE54E-F8A4-410F-966E-CB7363C1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Bef>
                <a:spcPts val="200"/>
              </a:spcBef>
            </a:pPr>
            <a:r>
              <a:rPr lang="en-GB" b="1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ISSUES</a:t>
            </a:r>
            <a:endParaRPr lang="en-GB" b="1" dirty="0">
              <a:solidFill>
                <a:srgbClr val="2E74B5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3946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3623C-784D-466B-B18F-37627FF82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5036" y="868323"/>
            <a:ext cx="7116889" cy="4351338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F92C582-9F19-4AFD-B47E-290186B6B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8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94633B-FDF4-450E-A3AC-A6C868E0D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179" y="5449602"/>
            <a:ext cx="10511642" cy="857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696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B50D1E-7258-4768-905E-96EB0E18F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9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C421AE-38BB-4045-ACA1-36E5A495E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0596" y="54630"/>
            <a:ext cx="5236574" cy="6748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14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707316-42DB-4176-8D3B-0EE910558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10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EC830E-3352-4C18-8AE7-DF1B0ED20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591" y="647586"/>
            <a:ext cx="9096499" cy="34222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A1E916-62C2-4565-86FD-DADF047945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6727" y="4481497"/>
            <a:ext cx="6026046" cy="21330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FAF4717-C89D-4906-9745-32DF9A42ED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536375"/>
            <a:ext cx="5970648" cy="1727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56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A75918-7463-4D05-ACCD-2E24D299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11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01D784-70BD-42CD-B27F-5FB162161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849" y="337133"/>
            <a:ext cx="5717972" cy="634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67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A9896E2-48EC-4B28-B528-DE0FC7249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endParaRPr lang="da-DK" dirty="0">
              <a:hlinkClick r:id="rId2"/>
            </a:endParaRPr>
          </a:p>
          <a:p>
            <a:pPr marL="0" indent="0">
              <a:buNone/>
            </a:pPr>
            <a:r>
              <a:rPr lang="da-DK" sz="1100" dirty="0">
                <a:hlinkClick r:id="rId2"/>
              </a:rPr>
              <a:t>https://github.com/iho-ohi/S-101-Documentation-and-FC/issues/10#issuecomment-1667844996</a:t>
            </a:r>
            <a:endParaRPr lang="da-DK" sz="1100" dirty="0"/>
          </a:p>
          <a:p>
            <a:endParaRPr lang="da-DK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E97909B-FD6D-4B1C-937D-364AF1D9B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12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2706D9-0650-427D-A953-FDB0FD561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5314" y="924719"/>
            <a:ext cx="7229475" cy="3076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103271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_IHO_New_Lo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ster_IHO_New_Logo" id="{92376390-61D0-4A4A-9DAB-DA9E6EE3EAC4}" vid="{E943696B-60C2-4457-926B-515312E413C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6936</TotalTime>
  <Words>1370</Words>
  <Application>Microsoft Office PowerPoint</Application>
  <PresentationFormat>Widescreen</PresentationFormat>
  <Paragraphs>266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Adobe Naskh Medium</vt:lpstr>
      <vt:lpstr>-apple-system</vt:lpstr>
      <vt:lpstr>Arial</vt:lpstr>
      <vt:lpstr>Arial Black</vt:lpstr>
      <vt:lpstr>Calibri</vt:lpstr>
      <vt:lpstr>Calibri Light</vt:lpstr>
      <vt:lpstr>Times New Roman</vt:lpstr>
      <vt:lpstr>Master_IHO_New_Logo</vt:lpstr>
      <vt:lpstr>PowerPoint Presentation</vt:lpstr>
      <vt:lpstr>Meeting protocol</vt:lpstr>
      <vt:lpstr>AGENDA</vt:lpstr>
      <vt:lpstr>ISSUES</vt:lpstr>
      <vt:lpstr>ISSUE 8</vt:lpstr>
      <vt:lpstr>ISSUE 9</vt:lpstr>
      <vt:lpstr>ISSUE 10</vt:lpstr>
      <vt:lpstr>Issue 11</vt:lpstr>
      <vt:lpstr>Issue 12</vt:lpstr>
      <vt:lpstr>Issue 7</vt:lpstr>
      <vt:lpstr>Issue 13</vt:lpstr>
      <vt:lpstr>Issue 6</vt:lpstr>
      <vt:lpstr>Next steps</vt:lpstr>
      <vt:lpstr>Deliverable – OCT 2023</vt:lpstr>
      <vt:lpstr>Work plan</vt:lpstr>
      <vt:lpstr>Next meetings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Elizabeth Helen Hahessy</dc:creator>
  <cp:lastModifiedBy>Elizabeth Helen Hahessy</cp:lastModifiedBy>
  <cp:revision>123</cp:revision>
  <cp:lastPrinted>2023-04-25T14:17:38Z</cp:lastPrinted>
  <dcterms:created xsi:type="dcterms:W3CDTF">2023-04-24T11:04:19Z</dcterms:created>
  <dcterms:modified xsi:type="dcterms:W3CDTF">2023-09-04T12:02:47Z</dcterms:modified>
</cp:coreProperties>
</file>