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318" r:id="rId3"/>
    <p:sldId id="315" r:id="rId4"/>
    <p:sldId id="350" r:id="rId5"/>
    <p:sldId id="351" r:id="rId6"/>
    <p:sldId id="352" r:id="rId7"/>
    <p:sldId id="359" r:id="rId8"/>
    <p:sldId id="353" r:id="rId9"/>
    <p:sldId id="354" r:id="rId10"/>
    <p:sldId id="340" r:id="rId11"/>
    <p:sldId id="360" r:id="rId12"/>
    <p:sldId id="355" r:id="rId13"/>
    <p:sldId id="356" r:id="rId14"/>
    <p:sldId id="358" r:id="rId15"/>
    <p:sldId id="327" r:id="rId16"/>
  </p:sldIdLst>
  <p:sldSz cx="12192000" cy="6858000"/>
  <p:notesSz cx="6805613" cy="99441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fr-F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319" y="0"/>
            <a:ext cx="3437937" cy="1145979"/>
          </a:xfrm>
          <a:prstGeom prst="rect">
            <a:avLst/>
          </a:prstGeom>
        </p:spPr>
      </p:pic>
    </p:spTree>
    <p:extLst>
      <p:ext uri="{BB962C8B-B14F-4D97-AF65-F5344CB8AC3E}">
        <p14:creationId xmlns:p14="http://schemas.microsoft.com/office/powerpoint/2010/main" val="42432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09/11/2023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66401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grpSp>
        <p:nvGrpSpPr>
          <p:cNvPr id="7" name="Group 6"/>
          <p:cNvGrpSpPr/>
          <p:nvPr/>
        </p:nvGrpSpPr>
        <p:grpSpPr>
          <a:xfrm>
            <a:off x="-2" y="0"/>
            <a:ext cx="1884105" cy="1887824"/>
            <a:chOff x="-2" y="0"/>
            <a:chExt cx="1884105" cy="1887824"/>
          </a:xfrm>
        </p:grpSpPr>
        <p:grpSp>
          <p:nvGrpSpPr>
            <p:cNvPr id="8" name="Group 7"/>
            <p:cNvGrpSpPr/>
            <p:nvPr/>
          </p:nvGrpSpPr>
          <p:grpSpPr>
            <a:xfrm>
              <a:off x="-2" y="818"/>
              <a:ext cx="1884105" cy="1887006"/>
              <a:chOff x="-2" y="818"/>
              <a:chExt cx="1884105" cy="1887006"/>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566" y="818"/>
                <a:ext cx="944537" cy="94164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 y="942458"/>
                <a:ext cx="939567" cy="945366"/>
              </a:xfrm>
              <a:prstGeom prst="rect">
                <a:avLst/>
              </a:prstGeom>
            </p:spPr>
          </p:pic>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939567" cy="942458"/>
            </a:xfrm>
            <a:prstGeom prst="rect">
              <a:avLst/>
            </a:prstGeom>
          </p:spPr>
        </p:pic>
      </p:grpSp>
      <p:sp>
        <p:nvSpPr>
          <p:cNvPr id="13" name="Title 1"/>
          <p:cNvSpPr>
            <a:spLocks noGrp="1"/>
          </p:cNvSpPr>
          <p:nvPr>
            <p:ph type="title"/>
          </p:nvPr>
        </p:nvSpPr>
        <p:spPr>
          <a:xfrm>
            <a:off x="1879132" y="0"/>
            <a:ext cx="10312867" cy="883167"/>
          </a:xfrm>
        </p:spPr>
        <p:txBody>
          <a:bodyPr>
            <a:normAutofit/>
          </a:bodyPr>
          <a:lstStyle>
            <a:lvl1pPr>
              <a:defRPr sz="2400" cap="all" baseline="0">
                <a:latin typeface="Arial Black" panose="020B0A04020102020204" pitchFamily="34" charset="0"/>
                <a:cs typeface="Adobe Naskh Medium" panose="01010101010101010101" pitchFamily="50" charset="-78"/>
              </a:defRPr>
            </a:lvl1pPr>
          </a:lstStyle>
          <a:p>
            <a:r>
              <a:rPr lang="en-US"/>
              <a:t>Click to edit Master title style</a:t>
            </a:r>
            <a:endParaRPr lang="fr-FR" dirty="0"/>
          </a:p>
        </p:txBody>
      </p:sp>
    </p:spTree>
    <p:extLst>
      <p:ext uri="{BB962C8B-B14F-4D97-AF65-F5344CB8AC3E}">
        <p14:creationId xmlns:p14="http://schemas.microsoft.com/office/powerpoint/2010/main" val="64442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72BEDD24-6168-4C6E-B4D2-E6B466BDF756}" type="datetimeFigureOut">
              <a:rPr lang="fr-FR" smtClean="0"/>
              <a:t>09/11/2023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405685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72BEDD24-6168-4C6E-B4D2-E6B466BDF756}" type="datetimeFigureOut">
              <a:rPr lang="fr-FR" smtClean="0"/>
              <a:t>09/11/2023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6408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72BEDD24-6168-4C6E-B4D2-E6B466BDF756}" type="datetimeFigureOut">
              <a:rPr lang="fr-FR" smtClean="0"/>
              <a:t>09/11/2023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4620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EDD24-6168-4C6E-B4D2-E6B466BDF756}" type="datetimeFigureOut">
              <a:rPr lang="fr-FR" smtClean="0"/>
              <a:t>09/11/2023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91584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EDD24-6168-4C6E-B4D2-E6B466BDF756}" type="datetimeFigureOut">
              <a:rPr lang="fr-FR" smtClean="0"/>
              <a:t>09/11/2023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379921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fr-F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EDD24-6168-4C6E-B4D2-E6B466BDF756}" type="datetimeFigureOut">
              <a:rPr lang="fr-FR" smtClean="0"/>
              <a:t>09/11/2023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317674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09/11/2023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82686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EDD24-6168-4C6E-B4D2-E6B466BDF756}" type="datetimeFigureOut">
              <a:rPr lang="fr-FR" smtClean="0"/>
              <a:t>09/11/2023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0E966-1BD1-4C85-866E-DF3AF3395196}" type="slidenum">
              <a:rPr lang="fr-FR" smtClean="0"/>
              <a:t>‹#›</a:t>
            </a:fld>
            <a:endParaRPr lang="fr-FR" dirty="0"/>
          </a:p>
        </p:txBody>
      </p:sp>
    </p:spTree>
    <p:extLst>
      <p:ext uri="{BB962C8B-B14F-4D97-AF65-F5344CB8AC3E}">
        <p14:creationId xmlns:p14="http://schemas.microsoft.com/office/powerpoint/2010/main" val="4268783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ho-portal.bluemap.kr/share/files/387" TargetMode="External"/><Relationship Id="rId2" Type="http://schemas.openxmlformats.org/officeDocument/2006/relationships/hyperlink" Target="https://github.com/iho-ohi/S-100-Validation-Checks/issues/14" TargetMode="External"/><Relationship Id="rId1" Type="http://schemas.openxmlformats.org/officeDocument/2006/relationships/slideLayout" Target="../slideLayouts/slideLayout2.xml"/><Relationship Id="rId4" Type="http://schemas.openxmlformats.org/officeDocument/2006/relationships/hyperlink" Target="https://github.com/iho-ohi/S-100-Validation-Checks/issu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ho.int/uploads/user/Services%20and%20Standards/S-100WG/S-101PT11/S-101PT11_2023_13.2_EN_S_100_Validation_Update_V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ortal.iho.int/share/files/49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ortal.iho.int/share/files/49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3383" y="2498209"/>
            <a:ext cx="9776088" cy="29238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S-100 </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Validation Tests sub group </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r>
              <a:rPr lang="en-GB" sz="2400" b="1" baseline="30000" dirty="0">
                <a:solidFill>
                  <a:prstClr val="black"/>
                </a:solidFill>
                <a:latin typeface="Arial" panose="020B0604020202020204" pitchFamily="34" charset="0"/>
                <a:cs typeface="Arial" panose="020B0604020202020204" pitchFamily="34" charset="0"/>
              </a:rPr>
              <a:t>th</a:t>
            </a: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VTC Meeting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algn="ctr">
              <a:defRPr/>
            </a:pPr>
            <a:r>
              <a:rPr lang="en-GB" sz="2400" dirty="0">
                <a:solidFill>
                  <a:prstClr val="black"/>
                </a:solidFill>
                <a:latin typeface="Arial" panose="020B0604020202020204" pitchFamily="34" charset="0"/>
                <a:cs typeface="Arial" panose="020B0604020202020204" pitchFamily="34" charset="0"/>
              </a:rPr>
              <a:t>23</a:t>
            </a:r>
            <a:r>
              <a:rPr lang="en-GB" sz="2400" baseline="30000" dirty="0">
                <a:solidFill>
                  <a:prstClr val="black"/>
                </a:solidFill>
                <a:latin typeface="Arial" panose="020B0604020202020204" pitchFamily="34" charset="0"/>
                <a:cs typeface="Arial" panose="020B0604020202020204" pitchFamily="34" charset="0"/>
              </a:rPr>
              <a:t>rd</a:t>
            </a:r>
            <a:r>
              <a:rPr lang="en-GB" sz="2400" dirty="0">
                <a:solidFill>
                  <a:prstClr val="black"/>
                </a:solidFill>
                <a:latin typeface="Arial" panose="020B0604020202020204" pitchFamily="34" charset="0"/>
                <a:cs typeface="Arial" panose="020B0604020202020204" pitchFamily="34" charset="0"/>
              </a:rPr>
              <a:t> October 2023</a:t>
            </a:r>
            <a:endParaRPr lang="en-GB" sz="2400" b="1" dirty="0">
              <a:solidFill>
                <a:prstClr val="black"/>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8682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1035567" y="1168029"/>
            <a:ext cx="10724818" cy="5439680"/>
          </a:xfrm>
        </p:spPr>
        <p:txBody>
          <a:bodyPr>
            <a:noAutofit/>
          </a:bodyPr>
          <a:lstStyle/>
          <a:p>
            <a:pPr>
              <a:lnSpc>
                <a:spcPct val="107000"/>
              </a:lnSpc>
              <a:spcAft>
                <a:spcPts val="800"/>
              </a:spcAft>
            </a:pPr>
            <a:r>
              <a:rPr lang="en-GB" sz="2000" dirty="0">
                <a:solidFill>
                  <a:srgbClr val="000000"/>
                </a:solidFill>
                <a:ea typeface="Calibri" panose="020F0502020204030204" pitchFamily="34" charset="0"/>
              </a:rPr>
              <a:t>Open Issues</a:t>
            </a:r>
          </a:p>
          <a:p>
            <a:pPr lvl="1">
              <a:lnSpc>
                <a:spcPct val="107000"/>
              </a:lnSpc>
              <a:spcAft>
                <a:spcPts val="800"/>
              </a:spcAft>
            </a:pPr>
            <a:r>
              <a:rPr lang="en-GB" sz="1600" dirty="0">
                <a:solidFill>
                  <a:srgbClr val="FF0000"/>
                </a:solidFill>
                <a:ea typeface="Calibri" panose="020F0502020204030204" pitchFamily="34" charset="0"/>
              </a:rPr>
              <a:t>Issue 14 (Invalid Geometries) </a:t>
            </a:r>
            <a:r>
              <a:rPr lang="en-US" sz="1200" dirty="0">
                <a:hlinkClick r:id="rId2"/>
              </a:rPr>
              <a:t>Invalid geometries · Issue #14 · iho-ohi/S-100-Validation-Checks · GitHub</a:t>
            </a:r>
            <a:endParaRPr lang="en-GB" sz="1200" dirty="0">
              <a:solidFill>
                <a:srgbClr val="FF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9  (Part 17 checks) – </a:t>
            </a:r>
            <a:r>
              <a:rPr lang="en-GB" sz="1600" dirty="0">
                <a:solidFill>
                  <a:schemeClr val="accent1"/>
                </a:solidFill>
                <a:ea typeface="Calibri" panose="020F0502020204030204" pitchFamily="34" charset="0"/>
              </a:rPr>
              <a:t>amended wording for items 1, 2 &amp; 4.  Item 3 TBD at S-100WG8. Item 5, need S-100 Part Reference link.</a:t>
            </a:r>
            <a:endParaRPr lang="en-GB" sz="1600" dirty="0">
              <a:solidFill>
                <a:srgbClr val="00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10 (Checks for organization and individual information in CATALOG.XML) – </a:t>
            </a:r>
            <a:r>
              <a:rPr lang="en-GB" sz="1600" dirty="0">
                <a:solidFill>
                  <a:schemeClr val="accent1"/>
                </a:solidFill>
                <a:ea typeface="Calibri" panose="020F0502020204030204" pitchFamily="34" charset="0"/>
              </a:rPr>
              <a:t>not completed yet</a:t>
            </a:r>
            <a:endParaRPr lang="en-GB" sz="1600" dirty="0">
              <a:solidFill>
                <a:srgbClr val="00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11 (Proposed checks for locale consistency between resource and discovery metadata block) – </a:t>
            </a:r>
            <a:r>
              <a:rPr lang="en-GB" sz="1600" dirty="0">
                <a:solidFill>
                  <a:schemeClr val="accent1"/>
                </a:solidFill>
                <a:ea typeface="Calibri" panose="020F0502020204030204" pitchFamily="34" charset="0"/>
              </a:rPr>
              <a:t>paper submitted to S-100 WG8.  Review after meeting. </a:t>
            </a:r>
            <a:r>
              <a:rPr lang="en-GB" sz="1200" dirty="0">
                <a:solidFill>
                  <a:schemeClr val="accent1"/>
                </a:solidFill>
                <a:ea typeface="Calibri" panose="020F0502020204030204" pitchFamily="34" charset="0"/>
                <a:hlinkClick r:id="rId3"/>
              </a:rPr>
              <a:t>http://iho-portal.bluemap.kr/share/files/387</a:t>
            </a:r>
            <a:endParaRPr lang="en-GB" sz="1200" dirty="0">
              <a:solidFill>
                <a:srgbClr val="00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7 (use of “unknown” for feature attribute binding) - </a:t>
            </a:r>
            <a:r>
              <a:rPr lang="en-GB" sz="1600" dirty="0">
                <a:solidFill>
                  <a:schemeClr val="accent1"/>
                </a:solidFill>
                <a:ea typeface="Calibri" panose="020F0502020204030204" pitchFamily="34" charset="0"/>
              </a:rPr>
              <a:t>closed</a:t>
            </a:r>
            <a:endParaRPr lang="en-GB" sz="1600" dirty="0">
              <a:solidFill>
                <a:srgbClr val="00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13 (Input on proposed checks relating to HDF5-format products) – </a:t>
            </a:r>
            <a:r>
              <a:rPr lang="en-GB" sz="1600" dirty="0">
                <a:solidFill>
                  <a:schemeClr val="accent1"/>
                </a:solidFill>
                <a:ea typeface="Calibri" panose="020F0502020204030204" pitchFamily="34" charset="0"/>
              </a:rPr>
              <a:t>following S-100 WG8 will review, likely moved to Cross-Product Validation</a:t>
            </a:r>
          </a:p>
          <a:p>
            <a:pPr lvl="1">
              <a:lnSpc>
                <a:spcPct val="107000"/>
              </a:lnSpc>
              <a:spcAft>
                <a:spcPts val="800"/>
              </a:spcAft>
            </a:pPr>
            <a:r>
              <a:rPr lang="en-GB" sz="1600" dirty="0">
                <a:solidFill>
                  <a:srgbClr val="000000"/>
                </a:solidFill>
                <a:ea typeface="Calibri" panose="020F0502020204030204" pitchFamily="34" charset="0"/>
              </a:rPr>
              <a:t>Issue 6 (naming convention) – </a:t>
            </a:r>
            <a:r>
              <a:rPr lang="en-GB" sz="1600" dirty="0">
                <a:solidFill>
                  <a:schemeClr val="accent1"/>
                </a:solidFill>
                <a:ea typeface="Calibri" panose="020F0502020204030204" pitchFamily="34" charset="0"/>
              </a:rPr>
              <a:t>temporarily</a:t>
            </a:r>
            <a:r>
              <a:rPr lang="en-GB" sz="1600" dirty="0">
                <a:solidFill>
                  <a:srgbClr val="000000"/>
                </a:solidFill>
                <a:ea typeface="Calibri" panose="020F0502020204030204" pitchFamily="34" charset="0"/>
              </a:rPr>
              <a:t> </a:t>
            </a:r>
            <a:r>
              <a:rPr lang="en-GB" sz="1600" dirty="0">
                <a:solidFill>
                  <a:schemeClr val="accent1"/>
                </a:solidFill>
                <a:ea typeface="Calibri" panose="020F0502020204030204" pitchFamily="34" charset="0"/>
              </a:rPr>
              <a:t>on hold with decision on Dev ID. Will review after S-100 WG8</a:t>
            </a:r>
          </a:p>
          <a:p>
            <a:pPr marL="457200" lvl="1" indent="0">
              <a:lnSpc>
                <a:spcPct val="107000"/>
              </a:lnSpc>
              <a:spcAft>
                <a:spcPts val="800"/>
              </a:spcAft>
              <a:buNone/>
            </a:pPr>
            <a:endParaRPr lang="en-GB" sz="1400" dirty="0">
              <a:solidFill>
                <a:srgbClr val="000000"/>
              </a:solidFill>
              <a:ea typeface="Calibri" panose="020F0502020204030204" pitchFamily="34" charset="0"/>
            </a:endParaRPr>
          </a:p>
          <a:p>
            <a:pPr marL="457200" lvl="1" indent="0">
              <a:lnSpc>
                <a:spcPct val="107000"/>
              </a:lnSpc>
              <a:spcAft>
                <a:spcPts val="800"/>
              </a:spcAft>
              <a:buNone/>
            </a:pPr>
            <a:endParaRPr lang="en-GB" sz="1400" dirty="0">
              <a:solidFill>
                <a:srgbClr val="000000"/>
              </a:solidFill>
              <a:ea typeface="Calibri" panose="020F0502020204030204" pitchFamily="34" charset="0"/>
            </a:endParaRPr>
          </a:p>
          <a:p>
            <a:pPr marL="457200" lvl="1" indent="0">
              <a:lnSpc>
                <a:spcPct val="107000"/>
              </a:lnSpc>
              <a:spcAft>
                <a:spcPts val="800"/>
              </a:spcAft>
              <a:buNone/>
            </a:pPr>
            <a:r>
              <a:rPr lang="en-GB" sz="1400" dirty="0">
                <a:solidFill>
                  <a:srgbClr val="000000"/>
                </a:solidFill>
                <a:ea typeface="Calibri" panose="020F0502020204030204" pitchFamily="34" charset="0"/>
                <a:hlinkClick r:id="rId4"/>
              </a:rPr>
              <a:t>https://github.com/iho-ohi/S-100-Validation-Checks/issues</a:t>
            </a:r>
            <a:endParaRPr lang="en-GB" sz="1400" dirty="0">
              <a:solidFill>
                <a:srgbClr val="000000"/>
              </a:solidFill>
              <a:ea typeface="Calibri" panose="020F0502020204030204" pitchFamily="34" charset="0"/>
            </a:endParaRPr>
          </a:p>
          <a:p>
            <a:pPr marL="457200" lvl="1" indent="0">
              <a:lnSpc>
                <a:spcPct val="107000"/>
              </a:lnSpc>
              <a:spcAft>
                <a:spcPts val="800"/>
              </a:spcAft>
              <a:buNone/>
            </a:pPr>
            <a:endParaRPr lang="en-GB" sz="1400" dirty="0">
              <a:solidFill>
                <a:srgbClr val="000000"/>
              </a:solidFill>
              <a:ea typeface="Calibri" panose="020F0502020204030204" pitchFamily="34" charset="0"/>
            </a:endParaRPr>
          </a:p>
          <a:p>
            <a:pPr lvl="1">
              <a:lnSpc>
                <a:spcPct val="107000"/>
              </a:lnSpc>
              <a:spcAft>
                <a:spcPts val="800"/>
              </a:spcAft>
            </a:pPr>
            <a:endParaRPr lang="en-GB" sz="1400" dirty="0">
              <a:solidFill>
                <a:srgbClr val="000000"/>
              </a:solidFill>
              <a:ea typeface="Calibri" panose="020F0502020204030204" pitchFamily="34" charset="0"/>
            </a:endParaRP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Bef>
                <a:spcPts val="200"/>
              </a:spcBef>
            </a:pPr>
            <a:r>
              <a:rPr lang="en-GB" b="1" dirty="0">
                <a:solidFill>
                  <a:srgbClr val="000000"/>
                </a:solidFill>
                <a:effectLst/>
                <a:ea typeface="Times New Roman" panose="02020603050405020304" pitchFamily="18" charset="0"/>
                <a:cs typeface="Times New Roman" panose="02020603050405020304" pitchFamily="18" charset="0"/>
              </a:rPr>
              <a:t>ISSUES</a:t>
            </a:r>
            <a:endParaRPr lang="en-GB" b="1" dirty="0">
              <a:solidFill>
                <a:srgbClr val="2E74B5"/>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39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ED2390-FD13-4637-9245-E7504DB1CB84}"/>
              </a:ext>
            </a:extLst>
          </p:cNvPr>
          <p:cNvPicPr>
            <a:picLocks noGrp="1" noChangeAspect="1"/>
          </p:cNvPicPr>
          <p:nvPr>
            <p:ph idx="1"/>
          </p:nvPr>
        </p:nvPicPr>
        <p:blipFill>
          <a:blip r:embed="rId2"/>
          <a:stretch>
            <a:fillRect/>
          </a:stretch>
        </p:blipFill>
        <p:spPr>
          <a:xfrm>
            <a:off x="1979370" y="622928"/>
            <a:ext cx="8031101" cy="5922171"/>
          </a:xfrm>
          <a:prstGeom prst="rect">
            <a:avLst/>
          </a:prstGeom>
        </p:spPr>
      </p:pic>
      <p:sp>
        <p:nvSpPr>
          <p:cNvPr id="3" name="Title 2">
            <a:extLst>
              <a:ext uri="{FF2B5EF4-FFF2-40B4-BE49-F238E27FC236}">
                <a16:creationId xmlns:a16="http://schemas.microsoft.com/office/drawing/2014/main" id="{886A0246-E900-496A-9658-4A6347DC040D}"/>
              </a:ext>
            </a:extLst>
          </p:cNvPr>
          <p:cNvSpPr>
            <a:spLocks noGrp="1"/>
          </p:cNvSpPr>
          <p:nvPr>
            <p:ph type="title"/>
          </p:nvPr>
        </p:nvSpPr>
        <p:spPr/>
        <p:txBody>
          <a:bodyPr/>
          <a:lstStyle/>
          <a:p>
            <a:r>
              <a:rPr lang="en-US" dirty="0"/>
              <a:t>Issue 14 invalid geometries</a:t>
            </a:r>
            <a:endParaRPr lang="da-DK" dirty="0"/>
          </a:p>
        </p:txBody>
      </p:sp>
      <p:pic>
        <p:nvPicPr>
          <p:cNvPr id="5" name="Picture 4">
            <a:extLst>
              <a:ext uri="{FF2B5EF4-FFF2-40B4-BE49-F238E27FC236}">
                <a16:creationId xmlns:a16="http://schemas.microsoft.com/office/drawing/2014/main" id="{74DBCDEF-E94E-4D6F-8FE3-74F1AFC75FAA}"/>
              </a:ext>
            </a:extLst>
          </p:cNvPr>
          <p:cNvPicPr>
            <a:picLocks noChangeAspect="1"/>
          </p:cNvPicPr>
          <p:nvPr/>
        </p:nvPicPr>
        <p:blipFill>
          <a:blip r:embed="rId3"/>
          <a:stretch>
            <a:fillRect/>
          </a:stretch>
        </p:blipFill>
        <p:spPr>
          <a:xfrm>
            <a:off x="1778892" y="2172173"/>
            <a:ext cx="8604460" cy="4513635"/>
          </a:xfrm>
          <a:prstGeom prst="rect">
            <a:avLst/>
          </a:prstGeom>
        </p:spPr>
      </p:pic>
    </p:spTree>
    <p:extLst>
      <p:ext uri="{BB962C8B-B14F-4D97-AF65-F5344CB8AC3E}">
        <p14:creationId xmlns:p14="http://schemas.microsoft.com/office/powerpoint/2010/main" val="80234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021230-273E-4B8E-BE6A-F3C003B90991}"/>
              </a:ext>
            </a:extLst>
          </p:cNvPr>
          <p:cNvSpPr>
            <a:spLocks noGrp="1"/>
          </p:cNvSpPr>
          <p:nvPr>
            <p:ph idx="1"/>
          </p:nvPr>
        </p:nvSpPr>
        <p:spPr>
          <a:xfrm>
            <a:off x="881093" y="925791"/>
            <a:ext cx="10592789" cy="5698703"/>
          </a:xfrm>
        </p:spPr>
        <p:txBody>
          <a:bodyPr>
            <a:normAutofit/>
          </a:bodyPr>
          <a:lstStyle/>
          <a:p>
            <a:r>
              <a:rPr lang="en-US" sz="1600" dirty="0"/>
              <a:t>Continue producing a set of tests from Parts of S-100 &amp; incorporate other tests (S-101, IIC etc.)</a:t>
            </a:r>
          </a:p>
          <a:p>
            <a:pPr lvl="1"/>
            <a:r>
              <a:rPr lang="en-US" sz="1600" dirty="0"/>
              <a:t>Tabulate and place on GitHub</a:t>
            </a:r>
          </a:p>
          <a:p>
            <a:pPr lvl="1"/>
            <a:r>
              <a:rPr lang="en-US" sz="1600" b="1" dirty="0"/>
              <a:t>Then group to comment and raise issues using Check ID in title</a:t>
            </a:r>
          </a:p>
          <a:p>
            <a:pPr lvl="1"/>
            <a:r>
              <a:rPr lang="en-US" sz="1600" dirty="0"/>
              <a:t>204</a:t>
            </a:r>
            <a:r>
              <a:rPr lang="en-US" sz="1600" dirty="0">
                <a:solidFill>
                  <a:srgbClr val="FF0000"/>
                </a:solidFill>
              </a:rPr>
              <a:t> </a:t>
            </a:r>
            <a:r>
              <a:rPr lang="en-US" sz="1600" dirty="0"/>
              <a:t>tests written from </a:t>
            </a:r>
            <a:r>
              <a:rPr lang="en-GB" sz="1600" dirty="0">
                <a:solidFill>
                  <a:srgbClr val="000000"/>
                </a:solidFill>
                <a:ea typeface="Calibri" panose="020F0502020204030204" pitchFamily="34" charset="0"/>
              </a:rPr>
              <a:t>Part1, Part 2, Part 4b, Part 5, Part 6, Part 7 (not finished), Part 10c, Part 17</a:t>
            </a:r>
          </a:p>
          <a:p>
            <a:pPr lvl="2"/>
            <a:r>
              <a:rPr lang="en-GB" sz="1600" dirty="0">
                <a:solidFill>
                  <a:srgbClr val="000000"/>
                </a:solidFill>
                <a:ea typeface="Calibri" panose="020F0502020204030204" pitchFamily="34" charset="0"/>
              </a:rPr>
              <a:t>164 from S-101 Proposed tests  (368 in total)</a:t>
            </a:r>
          </a:p>
          <a:p>
            <a:pPr lvl="1"/>
            <a:endParaRPr lang="en-GB" sz="1100" dirty="0">
              <a:solidFill>
                <a:srgbClr val="000000"/>
              </a:solidFill>
              <a:ea typeface="Calibri" panose="020F0502020204030204" pitchFamily="34" charset="0"/>
            </a:endParaRPr>
          </a:p>
          <a:p>
            <a:r>
              <a:rPr lang="en-US" sz="1600" dirty="0"/>
              <a:t>Categorisation of tests – </a:t>
            </a:r>
            <a:r>
              <a:rPr lang="en-US" sz="1600" dirty="0">
                <a:solidFill>
                  <a:schemeClr val="accent1"/>
                </a:solidFill>
              </a:rPr>
              <a:t>not discussed yet, potentially Part name rather than number</a:t>
            </a:r>
          </a:p>
          <a:p>
            <a:pPr marL="457200" lvl="1" indent="0">
              <a:buNone/>
            </a:pPr>
            <a:r>
              <a:rPr lang="en-US" sz="1600" dirty="0">
                <a:solidFill>
                  <a:schemeClr val="accent1"/>
                </a:solidFill>
              </a:rPr>
              <a:t>Will raise in report of group back to S-100WG 8</a:t>
            </a:r>
          </a:p>
          <a:p>
            <a:pPr marL="457200" lvl="1" indent="0">
              <a:buNone/>
            </a:pPr>
            <a:endParaRPr lang="en-US" sz="1100" dirty="0"/>
          </a:p>
          <a:p>
            <a:r>
              <a:rPr lang="en-US" sz="1600" dirty="0"/>
              <a:t>Interfaces with DQWG  - </a:t>
            </a:r>
            <a:r>
              <a:rPr lang="en-US" sz="1600" dirty="0">
                <a:solidFill>
                  <a:schemeClr val="accent1"/>
                </a:solidFill>
              </a:rPr>
              <a:t>need to progress</a:t>
            </a:r>
          </a:p>
          <a:p>
            <a:endParaRPr lang="en-US" sz="1100" dirty="0"/>
          </a:p>
          <a:p>
            <a:r>
              <a:rPr lang="en-US" sz="1600" dirty="0"/>
              <a:t>Naming conventions across different validation tests – </a:t>
            </a:r>
            <a:r>
              <a:rPr lang="en-US" sz="1600" dirty="0">
                <a:solidFill>
                  <a:schemeClr val="accent1"/>
                </a:solidFill>
              </a:rPr>
              <a:t>paper in to S-100 WG8</a:t>
            </a:r>
          </a:p>
          <a:p>
            <a:endParaRPr lang="en-US" sz="1100" dirty="0"/>
          </a:p>
          <a:p>
            <a:r>
              <a:rPr lang="en-US" sz="1600" dirty="0"/>
              <a:t>Document write up with an initial explanation of ‘what is S-100 level validation</a:t>
            </a:r>
            <a:r>
              <a:rPr lang="da-DK" sz="1600" dirty="0"/>
              <a:t>’ - </a:t>
            </a:r>
            <a:r>
              <a:rPr lang="en-US" sz="1600" dirty="0">
                <a:solidFill>
                  <a:schemeClr val="accent1"/>
                </a:solidFill>
              </a:rPr>
              <a:t>paper in to S-100 WG8</a:t>
            </a:r>
          </a:p>
          <a:p>
            <a:endParaRPr lang="en-US" sz="1100" dirty="0">
              <a:solidFill>
                <a:schemeClr val="accent1"/>
              </a:solidFill>
            </a:endParaRPr>
          </a:p>
          <a:p>
            <a:r>
              <a:rPr lang="en-US" sz="1600" dirty="0"/>
              <a:t>If agreed at S-100 WG8, coordinate Cross-Product Validation with S-98/S-164 lead</a:t>
            </a:r>
          </a:p>
          <a:p>
            <a:endParaRPr lang="en-US" sz="1100" dirty="0"/>
          </a:p>
          <a:p>
            <a:r>
              <a:rPr lang="en-US" sz="1600" dirty="0"/>
              <a:t>Draft proposal for standardised validation test structure across all Product Specifications (if agreed at S-100 WG8)</a:t>
            </a:r>
          </a:p>
          <a:p>
            <a:endParaRPr lang="da-DK" sz="2000" dirty="0"/>
          </a:p>
          <a:p>
            <a:endParaRPr lang="en-US" sz="2000" dirty="0"/>
          </a:p>
          <a:p>
            <a:endParaRPr lang="en-US" sz="2000" dirty="0"/>
          </a:p>
        </p:txBody>
      </p:sp>
      <p:sp>
        <p:nvSpPr>
          <p:cNvPr id="3" name="Title 2">
            <a:extLst>
              <a:ext uri="{FF2B5EF4-FFF2-40B4-BE49-F238E27FC236}">
                <a16:creationId xmlns:a16="http://schemas.microsoft.com/office/drawing/2014/main" id="{CA7F42F5-EAE3-4B78-9AD7-06EFC961BEF1}"/>
              </a:ext>
            </a:extLst>
          </p:cNvPr>
          <p:cNvSpPr>
            <a:spLocks noGrp="1"/>
          </p:cNvSpPr>
          <p:nvPr>
            <p:ph type="title"/>
          </p:nvPr>
        </p:nvSpPr>
        <p:spPr/>
        <p:txBody>
          <a:bodyPr/>
          <a:lstStyle/>
          <a:p>
            <a:r>
              <a:rPr lang="en-US" dirty="0"/>
              <a:t>Next steps</a:t>
            </a:r>
            <a:endParaRPr lang="da-DK" dirty="0"/>
          </a:p>
        </p:txBody>
      </p:sp>
    </p:spTree>
    <p:extLst>
      <p:ext uri="{BB962C8B-B14F-4D97-AF65-F5344CB8AC3E}">
        <p14:creationId xmlns:p14="http://schemas.microsoft.com/office/powerpoint/2010/main" val="13196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CB7E3A-15FB-4718-8639-70A4DDAFDE2F}"/>
              </a:ext>
            </a:extLst>
          </p:cNvPr>
          <p:cNvSpPr>
            <a:spLocks noGrp="1"/>
          </p:cNvSpPr>
          <p:nvPr>
            <p:ph idx="1"/>
          </p:nvPr>
        </p:nvSpPr>
        <p:spPr/>
        <p:txBody>
          <a:bodyPr/>
          <a:lstStyle/>
          <a:p>
            <a:r>
              <a:rPr lang="en-US" sz="2000" dirty="0"/>
              <a:t>Initial list of high level checks</a:t>
            </a:r>
          </a:p>
          <a:p>
            <a:pPr lvl="1"/>
            <a:r>
              <a:rPr lang="en-US" sz="1600" dirty="0"/>
              <a:t>Can be expanded upon afterwards</a:t>
            </a:r>
          </a:p>
          <a:p>
            <a:pPr lvl="1"/>
            <a:r>
              <a:rPr lang="en-US" sz="1600" dirty="0">
                <a:solidFill>
                  <a:schemeClr val="accent1"/>
                </a:solidFill>
              </a:rPr>
              <a:t>Version 2 of S-100 validation has been uploaded, newer version will be uploaded ahead of meeting</a:t>
            </a:r>
          </a:p>
          <a:p>
            <a:pPr lvl="1"/>
            <a:endParaRPr lang="en-US" dirty="0"/>
          </a:p>
          <a:p>
            <a:r>
              <a:rPr lang="en-US" sz="2000" dirty="0"/>
              <a:t>Document write up with an initial explanation of ‘what is S-100 level validation</a:t>
            </a:r>
            <a:r>
              <a:rPr lang="da-DK" sz="2000" dirty="0"/>
              <a:t>’</a:t>
            </a:r>
          </a:p>
          <a:p>
            <a:pPr lvl="1"/>
            <a:r>
              <a:rPr lang="en-US" sz="1600" dirty="0">
                <a:solidFill>
                  <a:schemeClr val="accent1"/>
                </a:solidFill>
              </a:rPr>
              <a:t>Submitted paper with definitions of S-100 validation and looking for agreement at S-100WG 8</a:t>
            </a:r>
          </a:p>
        </p:txBody>
      </p:sp>
      <p:sp>
        <p:nvSpPr>
          <p:cNvPr id="3" name="Title 2">
            <a:extLst>
              <a:ext uri="{FF2B5EF4-FFF2-40B4-BE49-F238E27FC236}">
                <a16:creationId xmlns:a16="http://schemas.microsoft.com/office/drawing/2014/main" id="{F67F22E9-3B0B-4AE8-A6AC-0DA6C60A97F9}"/>
              </a:ext>
            </a:extLst>
          </p:cNvPr>
          <p:cNvSpPr>
            <a:spLocks noGrp="1"/>
          </p:cNvSpPr>
          <p:nvPr>
            <p:ph type="title"/>
          </p:nvPr>
        </p:nvSpPr>
        <p:spPr/>
        <p:txBody>
          <a:bodyPr/>
          <a:lstStyle/>
          <a:p>
            <a:r>
              <a:rPr lang="en-US" dirty="0"/>
              <a:t>Deliverable – OCT 2023</a:t>
            </a:r>
            <a:endParaRPr lang="da-DK" dirty="0"/>
          </a:p>
        </p:txBody>
      </p:sp>
    </p:spTree>
    <p:extLst>
      <p:ext uri="{BB962C8B-B14F-4D97-AF65-F5344CB8AC3E}">
        <p14:creationId xmlns:p14="http://schemas.microsoft.com/office/powerpoint/2010/main" val="131031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1034095" y="1479190"/>
            <a:ext cx="10678612" cy="4541165"/>
          </a:xfrm>
        </p:spPr>
        <p:txBody>
          <a:bodyPr>
            <a:noAutofit/>
          </a:bodyPr>
          <a:lstStyle/>
          <a:p>
            <a:pPr marL="457200" lvl="1" indent="0">
              <a:lnSpc>
                <a:spcPct val="107000"/>
              </a:lnSpc>
              <a:spcAft>
                <a:spcPts val="800"/>
              </a:spcAft>
              <a:buNone/>
            </a:pPr>
            <a:endParaRPr lang="en-GB" sz="1600" dirty="0">
              <a:solidFill>
                <a:srgbClr val="000000"/>
              </a:solidFill>
              <a:ea typeface="Calibri" panose="020F0502020204030204" pitchFamily="34" charset="0"/>
            </a:endParaRPr>
          </a:p>
          <a:p>
            <a:pPr marL="0" indent="0">
              <a:lnSpc>
                <a:spcPct val="107000"/>
              </a:lnSpc>
              <a:spcAft>
                <a:spcPts val="800"/>
              </a:spcAft>
              <a:buNone/>
            </a:pPr>
            <a:r>
              <a:rPr lang="en-GB" sz="2000" dirty="0">
                <a:solidFill>
                  <a:srgbClr val="000000"/>
                </a:solidFill>
                <a:ea typeface="Calibri" panose="020F0502020204030204" pitchFamily="34" charset="0"/>
              </a:rPr>
              <a:t>November S-100 WG 8 meeting – Singapore 13-17</a:t>
            </a:r>
            <a:r>
              <a:rPr lang="en-GB" sz="2000" baseline="30000" dirty="0">
                <a:solidFill>
                  <a:srgbClr val="000000"/>
                </a:solidFill>
                <a:ea typeface="Calibri" panose="020F0502020204030204" pitchFamily="34" charset="0"/>
              </a:rPr>
              <a:t>th</a:t>
            </a:r>
            <a:r>
              <a:rPr lang="en-GB" sz="2000" dirty="0">
                <a:solidFill>
                  <a:srgbClr val="000000"/>
                </a:solidFill>
                <a:ea typeface="Calibri" panose="020F0502020204030204" pitchFamily="34" charset="0"/>
              </a:rPr>
              <a:t> November</a:t>
            </a:r>
          </a:p>
          <a:p>
            <a:pPr marL="0" indent="0">
              <a:lnSpc>
                <a:spcPct val="107000"/>
              </a:lnSpc>
              <a:spcAft>
                <a:spcPts val="800"/>
              </a:spcAft>
              <a:buNone/>
            </a:pPr>
            <a:endParaRPr lang="en-GB" sz="2000" dirty="0">
              <a:solidFill>
                <a:srgbClr val="000000"/>
              </a:solidFill>
              <a:ea typeface="Calibri" panose="020F0502020204030204" pitchFamily="34" charset="0"/>
            </a:endParaRPr>
          </a:p>
          <a:p>
            <a:pPr marL="0" indent="0">
              <a:lnSpc>
                <a:spcPct val="107000"/>
              </a:lnSpc>
              <a:spcAft>
                <a:spcPts val="800"/>
              </a:spcAft>
              <a:buNone/>
            </a:pPr>
            <a:r>
              <a:rPr lang="en-GB" sz="2000" dirty="0">
                <a:solidFill>
                  <a:srgbClr val="000000"/>
                </a:solidFill>
                <a:ea typeface="Calibri" panose="020F0502020204030204" pitchFamily="34" charset="0"/>
              </a:rPr>
              <a:t>Suggest next meeting is then end January ahead of next S-101 PT meeting</a:t>
            </a:r>
          </a:p>
          <a:p>
            <a:pPr lvl="1">
              <a:lnSpc>
                <a:spcPct val="107000"/>
              </a:lnSpc>
              <a:spcAft>
                <a:spcPts val="800"/>
              </a:spcAft>
            </a:pPr>
            <a:r>
              <a:rPr lang="en-GB" sz="1600" dirty="0">
                <a:solidFill>
                  <a:srgbClr val="000000"/>
                </a:solidFill>
                <a:ea typeface="Calibri" panose="020F0502020204030204" pitchFamily="34" charset="0"/>
              </a:rPr>
              <a:t>Monday 22</a:t>
            </a:r>
            <a:r>
              <a:rPr lang="en-GB" sz="1600" baseline="30000" dirty="0">
                <a:solidFill>
                  <a:srgbClr val="000000"/>
                </a:solidFill>
                <a:ea typeface="Calibri" panose="020F0502020204030204" pitchFamily="34" charset="0"/>
              </a:rPr>
              <a:t>nd</a:t>
            </a:r>
            <a:r>
              <a:rPr lang="en-GB" sz="1600" dirty="0">
                <a:solidFill>
                  <a:srgbClr val="000000"/>
                </a:solidFill>
                <a:ea typeface="Calibri" panose="020F0502020204030204" pitchFamily="34" charset="0"/>
              </a:rPr>
              <a:t> January or 29</a:t>
            </a:r>
            <a:r>
              <a:rPr lang="en-GB" sz="1600" baseline="30000" dirty="0">
                <a:solidFill>
                  <a:srgbClr val="000000"/>
                </a:solidFill>
                <a:ea typeface="Calibri" panose="020F0502020204030204" pitchFamily="34" charset="0"/>
              </a:rPr>
              <a:t>th</a:t>
            </a:r>
            <a:r>
              <a:rPr lang="en-GB" sz="1600" dirty="0">
                <a:solidFill>
                  <a:srgbClr val="000000"/>
                </a:solidFill>
                <a:ea typeface="Calibri" panose="020F0502020204030204" pitchFamily="34" charset="0"/>
              </a:rPr>
              <a:t> January</a:t>
            </a:r>
          </a:p>
          <a:p>
            <a:pPr marL="457200" lvl="1" indent="0">
              <a:lnSpc>
                <a:spcPct val="107000"/>
              </a:lnSpc>
              <a:spcAft>
                <a:spcPts val="800"/>
              </a:spcAft>
              <a:buNone/>
            </a:pPr>
            <a:endParaRPr lang="en-GB" sz="2000" dirty="0">
              <a:solidFill>
                <a:srgbClr val="000000"/>
              </a:solidFill>
              <a:ea typeface="Calibri" panose="020F0502020204030204" pitchFamily="34" charset="0"/>
            </a:endParaRPr>
          </a:p>
          <a:p>
            <a:pPr lvl="1">
              <a:lnSpc>
                <a:spcPct val="107000"/>
              </a:lnSpc>
              <a:spcAft>
                <a:spcPts val="800"/>
              </a:spcAft>
            </a:pPr>
            <a:endParaRPr lang="en-GB" sz="1600" dirty="0">
              <a:solidFill>
                <a:srgbClr val="000000"/>
              </a:solidFill>
              <a:ea typeface="Calibri" panose="020F0502020204030204" pitchFamily="34" charset="0"/>
            </a:endParaRP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Aft>
                <a:spcPts val="800"/>
              </a:spcAft>
            </a:pPr>
            <a:r>
              <a:rPr lang="en-GB" dirty="0">
                <a:solidFill>
                  <a:srgbClr val="000000"/>
                </a:solidFill>
                <a:ea typeface="Calibri" panose="020F0502020204030204" pitchFamily="34" charset="0"/>
              </a:rPr>
              <a:t>Next meetings</a:t>
            </a:r>
          </a:p>
        </p:txBody>
      </p:sp>
    </p:spTree>
    <p:extLst>
      <p:ext uri="{BB962C8B-B14F-4D97-AF65-F5344CB8AC3E}">
        <p14:creationId xmlns:p14="http://schemas.microsoft.com/office/powerpoint/2010/main" val="344066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5DE57-B719-4819-B1AE-BFFE82277B24}"/>
              </a:ext>
            </a:extLst>
          </p:cNvPr>
          <p:cNvSpPr>
            <a:spLocks noGrp="1"/>
          </p:cNvSpPr>
          <p:nvPr>
            <p:ph idx="1"/>
          </p:nvPr>
        </p:nvSpPr>
        <p:spPr>
          <a:xfrm>
            <a:off x="838200" y="1825625"/>
            <a:ext cx="10515600" cy="4351338"/>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3200" dirty="0"/>
              <a:t>Any Questions?</a:t>
            </a:r>
            <a:endParaRPr lang="da-DK" sz="3200" dirty="0"/>
          </a:p>
        </p:txBody>
      </p:sp>
    </p:spTree>
    <p:extLst>
      <p:ext uri="{BB962C8B-B14F-4D97-AF65-F5344CB8AC3E}">
        <p14:creationId xmlns:p14="http://schemas.microsoft.com/office/powerpoint/2010/main" val="11332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1075659" y="1692235"/>
            <a:ext cx="10678612" cy="4494810"/>
          </a:xfrm>
        </p:spPr>
        <p:txBody>
          <a:bodyPr>
            <a:noAutofit/>
          </a:bodyPr>
          <a:lstStyle/>
          <a:p>
            <a:pPr marL="0" indent="0">
              <a:lnSpc>
                <a:spcPct val="107000"/>
              </a:lnSpc>
              <a:spcAft>
                <a:spcPts val="800"/>
              </a:spcAft>
              <a:buNone/>
            </a:pPr>
            <a:r>
              <a:rPr lang="en-GB" sz="2000" dirty="0">
                <a:solidFill>
                  <a:srgbClr val="000000"/>
                </a:solidFill>
                <a:ea typeface="Calibri" panose="020F0502020204030204" pitchFamily="34" charset="0"/>
              </a:rPr>
              <a:t>Meeting participants are kindly requested to note the following meeting protocols;</a:t>
            </a:r>
          </a:p>
          <a:p>
            <a:pPr>
              <a:lnSpc>
                <a:spcPct val="107000"/>
              </a:lnSpc>
              <a:spcAft>
                <a:spcPts val="800"/>
              </a:spcAft>
            </a:pPr>
            <a:r>
              <a:rPr lang="en-GB" sz="1400" dirty="0">
                <a:solidFill>
                  <a:srgbClr val="000000"/>
                </a:solidFill>
                <a:ea typeface="Calibri" panose="020F0502020204030204" pitchFamily="34" charset="0"/>
              </a:rPr>
              <a:t>Please keep your camera and microphone turned </a:t>
            </a:r>
            <a:r>
              <a:rPr lang="en-GB" sz="1400" b="1" dirty="0">
                <a:solidFill>
                  <a:srgbClr val="000000"/>
                </a:solidFill>
                <a:ea typeface="Calibri" panose="020F0502020204030204" pitchFamily="34" charset="0"/>
              </a:rPr>
              <a:t>“off”</a:t>
            </a:r>
            <a:r>
              <a:rPr lang="en-GB" sz="1400" dirty="0">
                <a:solidFill>
                  <a:srgbClr val="000000"/>
                </a:solidFill>
                <a:ea typeface="Calibri" panose="020F0502020204030204" pitchFamily="34" charset="0"/>
              </a:rPr>
              <a:t> if you are not talking or presenting</a:t>
            </a:r>
          </a:p>
          <a:p>
            <a:pPr>
              <a:lnSpc>
                <a:spcPct val="107000"/>
              </a:lnSpc>
              <a:spcAft>
                <a:spcPts val="800"/>
              </a:spcAft>
            </a:pPr>
            <a:r>
              <a:rPr lang="en-GB" sz="1400" dirty="0">
                <a:solidFill>
                  <a:srgbClr val="000000"/>
                </a:solidFill>
                <a:ea typeface="Calibri" panose="020F0502020204030204" pitchFamily="34" charset="0"/>
              </a:rPr>
              <a:t>If you want to make an intervention, </a:t>
            </a:r>
            <a:r>
              <a:rPr lang="en-GB" sz="1400" b="1" dirty="0">
                <a:solidFill>
                  <a:srgbClr val="000000"/>
                </a:solidFill>
                <a:ea typeface="Calibri" panose="020F0502020204030204" pitchFamily="34" charset="0"/>
              </a:rPr>
              <a:t>please turn your camera and microphone on and, raise your hand </a:t>
            </a:r>
            <a:r>
              <a:rPr lang="en-GB" sz="1400" dirty="0">
                <a:solidFill>
                  <a:srgbClr val="000000"/>
                </a:solidFill>
                <a:ea typeface="Calibri" panose="020F0502020204030204" pitchFamily="34" charset="0"/>
              </a:rPr>
              <a:t>to indicate that you wish to speak</a:t>
            </a:r>
          </a:p>
          <a:p>
            <a:pPr>
              <a:lnSpc>
                <a:spcPct val="107000"/>
              </a:lnSpc>
              <a:spcAft>
                <a:spcPts val="800"/>
              </a:spcAft>
            </a:pPr>
            <a:r>
              <a:rPr lang="en-GB" sz="1400" dirty="0">
                <a:solidFill>
                  <a:srgbClr val="000000"/>
                </a:solidFill>
                <a:ea typeface="Calibri" panose="020F0502020204030204" pitchFamily="34" charset="0"/>
              </a:rPr>
              <a:t>Don’t forget to turn your microphone </a:t>
            </a:r>
            <a:r>
              <a:rPr lang="en-GB" sz="1400" b="1" dirty="0">
                <a:solidFill>
                  <a:srgbClr val="000000"/>
                </a:solidFill>
                <a:ea typeface="Calibri" panose="020F0502020204030204" pitchFamily="34" charset="0"/>
              </a:rPr>
              <a:t>“on”</a:t>
            </a:r>
            <a:r>
              <a:rPr lang="en-GB" sz="1400" dirty="0">
                <a:solidFill>
                  <a:srgbClr val="000000"/>
                </a:solidFill>
                <a:ea typeface="Calibri" panose="020F0502020204030204" pitchFamily="34" charset="0"/>
              </a:rPr>
              <a:t> before speaking, and </a:t>
            </a:r>
            <a:r>
              <a:rPr lang="en-GB" sz="1400" b="1" dirty="0">
                <a:solidFill>
                  <a:srgbClr val="000000"/>
                </a:solidFill>
                <a:ea typeface="Calibri" panose="020F0502020204030204" pitchFamily="34" charset="0"/>
              </a:rPr>
              <a:t>“off” </a:t>
            </a:r>
            <a:r>
              <a:rPr lang="en-GB" sz="1400" dirty="0">
                <a:solidFill>
                  <a:srgbClr val="000000"/>
                </a:solidFill>
                <a:ea typeface="Calibri" panose="020F0502020204030204" pitchFamily="34" charset="0"/>
              </a:rPr>
              <a:t>when finished</a:t>
            </a:r>
          </a:p>
          <a:p>
            <a:pPr>
              <a:lnSpc>
                <a:spcPct val="107000"/>
              </a:lnSpc>
              <a:spcAft>
                <a:spcPts val="800"/>
              </a:spcAft>
            </a:pPr>
            <a:r>
              <a:rPr lang="en-GB" sz="1400" dirty="0">
                <a:solidFill>
                  <a:srgbClr val="000000"/>
                </a:solidFill>
                <a:ea typeface="Calibri" panose="020F0502020204030204" pitchFamily="34" charset="0"/>
              </a:rPr>
              <a:t>Please use the </a:t>
            </a:r>
            <a:r>
              <a:rPr lang="en-GB" sz="1400" b="1" dirty="0">
                <a:solidFill>
                  <a:srgbClr val="000000"/>
                </a:solidFill>
                <a:ea typeface="Calibri" panose="020F0502020204030204" pitchFamily="34" charset="0"/>
              </a:rPr>
              <a:t>“Chat”</a:t>
            </a:r>
            <a:r>
              <a:rPr lang="en-GB" sz="1400" dirty="0">
                <a:solidFill>
                  <a:srgbClr val="000000"/>
                </a:solidFill>
                <a:ea typeface="Calibri" panose="020F0502020204030204" pitchFamily="34" charset="0"/>
              </a:rPr>
              <a:t> function to communicate an text information to the meeting</a:t>
            </a:r>
          </a:p>
          <a:p>
            <a:pPr>
              <a:lnSpc>
                <a:spcPct val="107000"/>
              </a:lnSpc>
              <a:spcAft>
                <a:spcPts val="800"/>
              </a:spcAft>
            </a:pPr>
            <a:r>
              <a:rPr lang="en-GB" sz="1400" dirty="0">
                <a:solidFill>
                  <a:srgbClr val="000000"/>
                </a:solidFill>
                <a:ea typeface="Calibri" panose="020F0502020204030204" pitchFamily="34" charset="0"/>
              </a:rPr>
              <a:t>If you have any problems connecting using Firefox or other browser – please try using Chrome.</a:t>
            </a: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Bef>
                <a:spcPts val="200"/>
              </a:spcBef>
            </a:pPr>
            <a:r>
              <a:rPr lang="en-GB" b="1" dirty="0">
                <a:solidFill>
                  <a:srgbClr val="000000"/>
                </a:solidFill>
                <a:ea typeface="Times New Roman" panose="02020603050405020304" pitchFamily="18" charset="0"/>
                <a:cs typeface="Times New Roman" panose="02020603050405020304" pitchFamily="18" charset="0"/>
              </a:rPr>
              <a:t>Meeting protocol</a:t>
            </a:r>
            <a:endParaRPr lang="en-GB" b="1" dirty="0">
              <a:solidFill>
                <a:srgbClr val="2E74B5"/>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89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878588" y="846223"/>
            <a:ext cx="10724818" cy="5439680"/>
          </a:xfrm>
        </p:spPr>
        <p:txBody>
          <a:bodyPr>
            <a:noAutofit/>
          </a:bodyPr>
          <a:lstStyle/>
          <a:p>
            <a:pPr marL="0" indent="0">
              <a:lnSpc>
                <a:spcPct val="107000"/>
              </a:lnSpc>
              <a:spcAft>
                <a:spcPts val="800"/>
              </a:spcAft>
              <a:buNone/>
            </a:pPr>
            <a:endParaRPr lang="en-GB" sz="900" dirty="0">
              <a:solidFill>
                <a:srgbClr val="000000"/>
              </a:solidFill>
              <a:ea typeface="Calibri" panose="020F0502020204030204" pitchFamily="34" charset="0"/>
            </a:endParaRPr>
          </a:p>
          <a:p>
            <a:pPr>
              <a:lnSpc>
                <a:spcPct val="107000"/>
              </a:lnSpc>
              <a:spcAft>
                <a:spcPts val="800"/>
              </a:spcAft>
            </a:pPr>
            <a:r>
              <a:rPr lang="en-GB" sz="2000" dirty="0">
                <a:solidFill>
                  <a:srgbClr val="000000"/>
                </a:solidFill>
                <a:ea typeface="Calibri" panose="020F0502020204030204" pitchFamily="34" charset="0"/>
              </a:rPr>
              <a:t>S-101 PT </a:t>
            </a:r>
          </a:p>
          <a:p>
            <a:pPr lvl="1">
              <a:lnSpc>
                <a:spcPct val="107000"/>
              </a:lnSpc>
              <a:spcAft>
                <a:spcPts val="800"/>
              </a:spcAft>
            </a:pPr>
            <a:r>
              <a:rPr lang="en-GB" sz="1600" dirty="0">
                <a:solidFill>
                  <a:srgbClr val="000000"/>
                </a:solidFill>
                <a:ea typeface="Calibri" panose="020F0502020204030204" pitchFamily="34" charset="0"/>
              </a:rPr>
              <a:t>Actions affecting S-100 Validation group</a:t>
            </a:r>
          </a:p>
          <a:p>
            <a:pPr lvl="1">
              <a:lnSpc>
                <a:spcPct val="107000"/>
              </a:lnSpc>
              <a:spcAft>
                <a:spcPts val="800"/>
              </a:spcAft>
            </a:pPr>
            <a:r>
              <a:rPr lang="en-GB" sz="1600" dirty="0">
                <a:solidFill>
                  <a:srgbClr val="000000"/>
                </a:solidFill>
                <a:ea typeface="Calibri" panose="020F0502020204030204" pitchFamily="34" charset="0"/>
              </a:rPr>
              <a:t>Side meeting </a:t>
            </a:r>
          </a:p>
          <a:p>
            <a:pPr>
              <a:lnSpc>
                <a:spcPct val="107000"/>
              </a:lnSpc>
              <a:spcAft>
                <a:spcPts val="800"/>
              </a:spcAft>
            </a:pPr>
            <a:r>
              <a:rPr lang="en-GB" sz="2000" dirty="0">
                <a:solidFill>
                  <a:srgbClr val="000000"/>
                </a:solidFill>
                <a:ea typeface="Calibri" panose="020F0502020204030204" pitchFamily="34" charset="0"/>
              </a:rPr>
              <a:t>Summary of papers submitted to S-100 WG</a:t>
            </a:r>
          </a:p>
          <a:p>
            <a:pPr lvl="1">
              <a:lnSpc>
                <a:spcPct val="107000"/>
              </a:lnSpc>
              <a:spcAft>
                <a:spcPts val="800"/>
              </a:spcAft>
            </a:pPr>
            <a:r>
              <a:rPr lang="en-GB" sz="1600" dirty="0">
                <a:solidFill>
                  <a:srgbClr val="000000"/>
                </a:solidFill>
                <a:ea typeface="Calibri" panose="020F0502020204030204" pitchFamily="34" charset="0"/>
              </a:rPr>
              <a:t>8.1 Cross Validation Checks</a:t>
            </a:r>
          </a:p>
          <a:p>
            <a:pPr lvl="1">
              <a:lnSpc>
                <a:spcPct val="107000"/>
              </a:lnSpc>
              <a:spcAft>
                <a:spcPts val="800"/>
              </a:spcAft>
            </a:pPr>
            <a:r>
              <a:rPr lang="en-GB" sz="1600" dirty="0">
                <a:solidFill>
                  <a:srgbClr val="000000"/>
                </a:solidFill>
                <a:ea typeface="Calibri" panose="020F0502020204030204" pitchFamily="34" charset="0"/>
              </a:rPr>
              <a:t>8.2 Standardised naming convention and structure for Product Specifications</a:t>
            </a:r>
          </a:p>
          <a:p>
            <a:pPr>
              <a:lnSpc>
                <a:spcPct val="107000"/>
              </a:lnSpc>
              <a:spcAft>
                <a:spcPts val="800"/>
              </a:spcAft>
            </a:pPr>
            <a:r>
              <a:rPr lang="en-GB" sz="2000" dirty="0">
                <a:solidFill>
                  <a:srgbClr val="000000"/>
                </a:solidFill>
                <a:ea typeface="Calibri" panose="020F0502020204030204" pitchFamily="34" charset="0"/>
              </a:rPr>
              <a:t>Initial tests Part1, Part 2, Part 4b, </a:t>
            </a:r>
            <a:r>
              <a:rPr lang="en-GB" sz="2000" dirty="0">
                <a:ea typeface="Calibri" panose="020F0502020204030204" pitchFamily="34" charset="0"/>
              </a:rPr>
              <a:t>Part 5, Part 6, Part 7(not finished), </a:t>
            </a:r>
            <a:r>
              <a:rPr lang="en-GB" sz="2000" dirty="0">
                <a:solidFill>
                  <a:srgbClr val="FF0000"/>
                </a:solidFill>
                <a:ea typeface="Calibri" panose="020F0502020204030204" pitchFamily="34" charset="0"/>
              </a:rPr>
              <a:t>Part 10c</a:t>
            </a:r>
            <a:r>
              <a:rPr lang="en-GB" sz="2000" dirty="0">
                <a:solidFill>
                  <a:srgbClr val="000000"/>
                </a:solidFill>
                <a:ea typeface="Calibri" panose="020F0502020204030204" pitchFamily="34" charset="0"/>
              </a:rPr>
              <a:t>, Part 17</a:t>
            </a:r>
          </a:p>
          <a:p>
            <a:pPr>
              <a:lnSpc>
                <a:spcPct val="107000"/>
              </a:lnSpc>
              <a:spcAft>
                <a:spcPts val="800"/>
              </a:spcAft>
            </a:pPr>
            <a:r>
              <a:rPr lang="en-GB" sz="2000" dirty="0">
                <a:solidFill>
                  <a:srgbClr val="000000"/>
                </a:solidFill>
                <a:ea typeface="Calibri" panose="020F0502020204030204" pitchFamily="34" charset="0"/>
              </a:rPr>
              <a:t>Issues raised</a:t>
            </a:r>
          </a:p>
          <a:p>
            <a:pPr>
              <a:lnSpc>
                <a:spcPct val="107000"/>
              </a:lnSpc>
              <a:spcAft>
                <a:spcPts val="800"/>
              </a:spcAft>
            </a:pPr>
            <a:r>
              <a:rPr lang="en-GB" sz="2000" dirty="0">
                <a:solidFill>
                  <a:srgbClr val="000000"/>
                </a:solidFill>
                <a:ea typeface="Calibri" panose="020F0502020204030204" pitchFamily="34" charset="0"/>
              </a:rPr>
              <a:t>Status on tasks</a:t>
            </a:r>
          </a:p>
          <a:p>
            <a:pPr>
              <a:lnSpc>
                <a:spcPct val="107000"/>
              </a:lnSpc>
              <a:spcAft>
                <a:spcPts val="800"/>
              </a:spcAft>
            </a:pPr>
            <a:r>
              <a:rPr lang="en-GB" sz="2000" dirty="0">
                <a:solidFill>
                  <a:srgbClr val="000000"/>
                </a:solidFill>
                <a:ea typeface="Calibri" panose="020F0502020204030204" pitchFamily="34" charset="0"/>
              </a:rPr>
              <a:t>Next meetings</a:t>
            </a:r>
          </a:p>
          <a:p>
            <a:pPr>
              <a:lnSpc>
                <a:spcPct val="107000"/>
              </a:lnSpc>
              <a:spcAft>
                <a:spcPts val="800"/>
              </a:spcAft>
            </a:pPr>
            <a:endParaRPr lang="en-GB" sz="2000" dirty="0">
              <a:solidFill>
                <a:srgbClr val="000000"/>
              </a:solidFill>
              <a:ea typeface="Calibri" panose="020F0502020204030204" pitchFamily="34" charset="0"/>
            </a:endParaRP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Bef>
                <a:spcPts val="200"/>
              </a:spcBef>
            </a:pPr>
            <a:r>
              <a:rPr lang="en-GB" b="1" dirty="0">
                <a:solidFill>
                  <a:srgbClr val="000000"/>
                </a:solidFill>
                <a:ea typeface="Times New Roman" panose="02020603050405020304" pitchFamily="18" charset="0"/>
                <a:cs typeface="Times New Roman" panose="02020603050405020304" pitchFamily="18" charset="0"/>
              </a:rPr>
              <a:t>AGENDA</a:t>
            </a:r>
            <a:endParaRPr lang="en-GB" b="1" dirty="0">
              <a:solidFill>
                <a:srgbClr val="2E74B5"/>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61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07DD5C-6F4F-4A4F-B171-4E0291EA87EF}"/>
              </a:ext>
            </a:extLst>
          </p:cNvPr>
          <p:cNvSpPr>
            <a:spLocks noGrp="1"/>
          </p:cNvSpPr>
          <p:nvPr>
            <p:ph idx="1"/>
          </p:nvPr>
        </p:nvSpPr>
        <p:spPr>
          <a:xfrm>
            <a:off x="983507" y="1486695"/>
            <a:ext cx="10515600" cy="4351338"/>
          </a:xfrm>
        </p:spPr>
        <p:txBody>
          <a:bodyPr>
            <a:normAutofit fontScale="92500" lnSpcReduction="10000"/>
          </a:bodyPr>
          <a:lstStyle/>
          <a:p>
            <a:r>
              <a:rPr lang="en-US" sz="2000" dirty="0"/>
              <a:t>S-100 Validation will take over maintenance for Part 1 of S-101 Validation proposed S-100 checks</a:t>
            </a:r>
          </a:p>
          <a:p>
            <a:pPr lvl="1"/>
            <a:r>
              <a:rPr lang="en-US" sz="1700" dirty="0"/>
              <a:t>Primarily 10a checks but others as well</a:t>
            </a:r>
          </a:p>
          <a:p>
            <a:pPr lvl="1"/>
            <a:r>
              <a:rPr lang="en-US" sz="1700" dirty="0"/>
              <a:t>Will just insert checks onto list </a:t>
            </a:r>
          </a:p>
          <a:p>
            <a:pPr lvl="2"/>
            <a:r>
              <a:rPr lang="en-US" sz="1700" dirty="0"/>
              <a:t>May need to raise wording to S-100 level (written with ENCs in mind)</a:t>
            </a:r>
          </a:p>
          <a:p>
            <a:pPr lvl="2"/>
            <a:r>
              <a:rPr lang="en-US" sz="1700" dirty="0"/>
              <a:t>Need to review 10a as to whether any other checks outstanding </a:t>
            </a:r>
          </a:p>
          <a:p>
            <a:pPr lvl="2"/>
            <a:r>
              <a:rPr lang="en-US" sz="1700" dirty="0"/>
              <a:t>Will allocate numbers 153-316</a:t>
            </a:r>
          </a:p>
          <a:p>
            <a:pPr lvl="2"/>
            <a:r>
              <a:rPr lang="en-US" sz="1700" dirty="0"/>
              <a:t>Need S-100 Part reference</a:t>
            </a:r>
          </a:p>
          <a:p>
            <a:pPr lvl="2"/>
            <a:r>
              <a:rPr lang="en-US" sz="1700" dirty="0"/>
              <a:t>Frank has reviewed and appears to be little duplication</a:t>
            </a:r>
          </a:p>
          <a:p>
            <a:pPr lvl="2"/>
            <a:endParaRPr lang="en-US" sz="1600" dirty="0"/>
          </a:p>
          <a:p>
            <a:r>
              <a:rPr lang="en-US" sz="2000" dirty="0"/>
              <a:t>S</a:t>
            </a:r>
            <a:r>
              <a:rPr lang="da-DK" sz="2000" dirty="0"/>
              <a:t>-100 Validation sub-group to initiate a task for sub-group to determine a standard structure for Validation Checks to be implemented across all S-100 based Product Specifications</a:t>
            </a:r>
          </a:p>
          <a:p>
            <a:pPr marL="0" indent="0">
              <a:buNone/>
            </a:pPr>
            <a:endParaRPr lang="da-DK" sz="2000" dirty="0"/>
          </a:p>
          <a:p>
            <a:r>
              <a:rPr lang="en-US" sz="2000" dirty="0"/>
              <a:t>S</a:t>
            </a:r>
            <a:r>
              <a:rPr lang="da-DK" sz="2000" dirty="0"/>
              <a:t>-101 PT recommended that S-100 Validation Checks should be included as an Annex to S-98</a:t>
            </a:r>
            <a:endParaRPr lang="en-US" sz="2000" dirty="0"/>
          </a:p>
        </p:txBody>
      </p:sp>
      <p:sp>
        <p:nvSpPr>
          <p:cNvPr id="3" name="Title 2">
            <a:extLst>
              <a:ext uri="{FF2B5EF4-FFF2-40B4-BE49-F238E27FC236}">
                <a16:creationId xmlns:a16="http://schemas.microsoft.com/office/drawing/2014/main" id="{4AE15EEB-F6CD-4B3A-B892-8968F0D248F3}"/>
              </a:ext>
            </a:extLst>
          </p:cNvPr>
          <p:cNvSpPr>
            <a:spLocks noGrp="1"/>
          </p:cNvSpPr>
          <p:nvPr>
            <p:ph type="title"/>
          </p:nvPr>
        </p:nvSpPr>
        <p:spPr/>
        <p:txBody>
          <a:bodyPr/>
          <a:lstStyle/>
          <a:p>
            <a:r>
              <a:rPr lang="en-US" dirty="0"/>
              <a:t>S-101 Pt meeting – actions affecting s-100 validation</a:t>
            </a:r>
            <a:endParaRPr lang="da-DK" dirty="0"/>
          </a:p>
        </p:txBody>
      </p:sp>
    </p:spTree>
    <p:extLst>
      <p:ext uri="{BB962C8B-B14F-4D97-AF65-F5344CB8AC3E}">
        <p14:creationId xmlns:p14="http://schemas.microsoft.com/office/powerpoint/2010/main" val="28475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023794-5F87-4E47-9291-9EF38521E05F}"/>
              </a:ext>
            </a:extLst>
          </p:cNvPr>
          <p:cNvSpPr>
            <a:spLocks noGrp="1"/>
          </p:cNvSpPr>
          <p:nvPr>
            <p:ph idx="1"/>
          </p:nvPr>
        </p:nvSpPr>
        <p:spPr>
          <a:xfrm>
            <a:off x="838200" y="1747135"/>
            <a:ext cx="10515600" cy="4351338"/>
          </a:xfrm>
        </p:spPr>
        <p:txBody>
          <a:bodyPr/>
          <a:lstStyle/>
          <a:p>
            <a:r>
              <a:rPr lang="en-US" sz="2000" dirty="0"/>
              <a:t>Discussion over progress to date and explaining process of reviewing Parts</a:t>
            </a:r>
          </a:p>
          <a:p>
            <a:pPr lvl="1"/>
            <a:r>
              <a:rPr lang="en-US" sz="1600" dirty="0"/>
              <a:t>Were pleased that we were focusing from S-100 perspective and not from a Product Specification point of view.</a:t>
            </a:r>
          </a:p>
          <a:p>
            <a:pPr lvl="1"/>
            <a:endParaRPr lang="en-US" sz="1600" dirty="0"/>
          </a:p>
          <a:p>
            <a:pPr lvl="1"/>
            <a:r>
              <a:rPr lang="en-US" sz="1600" dirty="0"/>
              <a:t>There are quite few parts remaining but stated prioritising 15, 16, 18, 10 a, b &amp; c and 9</a:t>
            </a:r>
          </a:p>
          <a:p>
            <a:pPr lvl="1"/>
            <a:endParaRPr lang="en-US" sz="1600" dirty="0"/>
          </a:p>
          <a:p>
            <a:pPr lvl="1"/>
            <a:r>
              <a:rPr lang="en-US" sz="1600" dirty="0"/>
              <a:t>Discussed the different types of S-100 Validation </a:t>
            </a:r>
          </a:p>
          <a:p>
            <a:pPr lvl="1"/>
            <a:endParaRPr lang="en-US" sz="1600" dirty="0"/>
          </a:p>
          <a:p>
            <a:pPr lvl="1"/>
            <a:r>
              <a:rPr lang="en-US" sz="1600" dirty="0"/>
              <a:t>Cross-product Validation  - this has come up at S-98/S-164 meetings as well</a:t>
            </a:r>
          </a:p>
          <a:p>
            <a:pPr marL="457200" lvl="1" indent="0">
              <a:buNone/>
            </a:pPr>
            <a:endParaRPr lang="en-US" sz="1600" dirty="0"/>
          </a:p>
          <a:p>
            <a:pPr lvl="1"/>
            <a:r>
              <a:rPr lang="en-US" sz="1600" dirty="0"/>
              <a:t>Frank &amp; Mikus volunteered to write tests for some parts.</a:t>
            </a:r>
          </a:p>
          <a:p>
            <a:pPr lvl="1"/>
            <a:endParaRPr lang="en-US" sz="1600" dirty="0"/>
          </a:p>
          <a:p>
            <a:pPr marL="457200" lvl="1" indent="0">
              <a:buNone/>
            </a:pPr>
            <a:r>
              <a:rPr lang="da-DK" sz="1600" dirty="0">
                <a:hlinkClick r:id="rId2"/>
              </a:rPr>
              <a:t>PowerPoint Presentation (iho.int)</a:t>
            </a:r>
            <a:endParaRPr lang="da-DK" sz="1600" dirty="0"/>
          </a:p>
          <a:p>
            <a:pPr marL="457200" lvl="1" indent="0">
              <a:buNone/>
            </a:pPr>
            <a:r>
              <a:rPr lang="en-US" sz="1600" dirty="0"/>
              <a:t>Will be uploaded to the S-100 Validation IHO webpage</a:t>
            </a:r>
          </a:p>
        </p:txBody>
      </p:sp>
      <p:sp>
        <p:nvSpPr>
          <p:cNvPr id="3" name="Title 2">
            <a:extLst>
              <a:ext uri="{FF2B5EF4-FFF2-40B4-BE49-F238E27FC236}">
                <a16:creationId xmlns:a16="http://schemas.microsoft.com/office/drawing/2014/main" id="{821529BC-049E-42F3-84DA-EC62F279F912}"/>
              </a:ext>
            </a:extLst>
          </p:cNvPr>
          <p:cNvSpPr>
            <a:spLocks noGrp="1"/>
          </p:cNvSpPr>
          <p:nvPr>
            <p:ph type="title"/>
          </p:nvPr>
        </p:nvSpPr>
        <p:spPr/>
        <p:txBody>
          <a:bodyPr/>
          <a:lstStyle/>
          <a:p>
            <a:r>
              <a:rPr lang="en-US" dirty="0"/>
              <a:t>S-100 Validation Meeting 4 (Side bar to S-101 PT)</a:t>
            </a:r>
            <a:endParaRPr lang="da-DK" dirty="0"/>
          </a:p>
        </p:txBody>
      </p:sp>
    </p:spTree>
    <p:extLst>
      <p:ext uri="{BB962C8B-B14F-4D97-AF65-F5344CB8AC3E}">
        <p14:creationId xmlns:p14="http://schemas.microsoft.com/office/powerpoint/2010/main" val="142728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5DEE2-DC3D-4272-934F-1C62B3E8C250}"/>
              </a:ext>
            </a:extLst>
          </p:cNvPr>
          <p:cNvSpPr>
            <a:spLocks noGrp="1"/>
          </p:cNvSpPr>
          <p:nvPr>
            <p:ph idx="1"/>
          </p:nvPr>
        </p:nvSpPr>
        <p:spPr>
          <a:xfrm>
            <a:off x="944160" y="1145945"/>
            <a:ext cx="10515600" cy="5301950"/>
          </a:xfrm>
        </p:spPr>
        <p:txBody>
          <a:bodyPr>
            <a:normAutofit lnSpcReduction="10000"/>
          </a:bodyPr>
          <a:lstStyle/>
          <a:p>
            <a:pPr marL="0" indent="0">
              <a:buNone/>
            </a:pPr>
            <a:r>
              <a:rPr lang="en-US" sz="2000" b="1" dirty="0"/>
              <a:t>8.1 S-100 Validation Tests and Cross-Product Validation </a:t>
            </a:r>
          </a:p>
          <a:p>
            <a:pPr marL="0" indent="0">
              <a:buNone/>
            </a:pPr>
            <a:r>
              <a:rPr lang="en-US" sz="1600" dirty="0"/>
              <a:t>Joint paper submitted by me and Jonathan (S-98/S-164 lead) </a:t>
            </a:r>
            <a:r>
              <a:rPr lang="en-US" sz="1600" dirty="0">
                <a:hlinkClick r:id="rId2"/>
              </a:rPr>
              <a:t>https://portal.iho.int/share/files/491</a:t>
            </a:r>
            <a:endParaRPr lang="en-US" sz="1600" dirty="0"/>
          </a:p>
          <a:p>
            <a:pPr marL="0" indent="0">
              <a:buNone/>
            </a:pPr>
            <a:r>
              <a:rPr lang="en-US" sz="1600" u="sng" dirty="0"/>
              <a:t>Key points:</a:t>
            </a:r>
          </a:p>
          <a:p>
            <a:pPr marL="0" indent="0">
              <a:buNone/>
            </a:pPr>
            <a:r>
              <a:rPr lang="en-US" sz="1600" dirty="0"/>
              <a:t>What is S-100 Validation?</a:t>
            </a:r>
          </a:p>
          <a:p>
            <a:pPr marL="0" indent="0">
              <a:buNone/>
            </a:pPr>
            <a:r>
              <a:rPr lang="en-US" sz="1600" dirty="0"/>
              <a:t>What is meant by validation? </a:t>
            </a:r>
          </a:p>
          <a:p>
            <a:pPr marL="0" indent="0">
              <a:buNone/>
            </a:pPr>
            <a:endParaRPr lang="en-US" sz="1200" dirty="0"/>
          </a:p>
          <a:p>
            <a:pPr marL="342900" indent="-342900">
              <a:buAutoNum type="arabicPeriod"/>
            </a:pPr>
            <a:r>
              <a:rPr lang="en-US" sz="1600" dirty="0"/>
              <a:t>The dataset itself is valid according to the Product Specification Validation Tests </a:t>
            </a:r>
          </a:p>
          <a:p>
            <a:pPr marL="342900" indent="-342900">
              <a:buAutoNum type="arabicPeriod"/>
            </a:pPr>
            <a:r>
              <a:rPr lang="en-US" sz="1600" dirty="0"/>
              <a:t>The dataset is valid against datasets of the same product type (e.g. S-101 vs S-101) </a:t>
            </a:r>
          </a:p>
          <a:p>
            <a:pPr marL="342900" indent="-342900">
              <a:buAutoNum type="arabicPeriod"/>
            </a:pPr>
            <a:r>
              <a:rPr lang="en-US" sz="1600" dirty="0"/>
              <a:t>S-100 level Validation Tests (apply to all datasets e.g. Feature Catalogue against Portrayal Catalogue, if a Portrayal Catalogue is present). </a:t>
            </a:r>
          </a:p>
          <a:p>
            <a:pPr marL="342900" indent="-342900">
              <a:buAutoNum type="arabicPeriod"/>
            </a:pPr>
            <a:r>
              <a:rPr lang="en-US" sz="1600" dirty="0"/>
              <a:t>Tests of individual S-100 components themselves (e.g. whether feature/portrayal catalogues are consistent with each other and conform to the S-100 schemas) </a:t>
            </a:r>
          </a:p>
          <a:p>
            <a:pPr marL="0" indent="0">
              <a:buNone/>
            </a:pPr>
            <a:r>
              <a:rPr lang="en-US" sz="1600" dirty="0"/>
              <a:t>Additionally, there is another type of validation that has not been catered for here, which is whether a dataset is “valid” (or compatible with) another dataset of a different type e.g. S-101 vs S-102, a form of cross-product validation. </a:t>
            </a:r>
          </a:p>
          <a:p>
            <a:pPr marL="0" indent="0">
              <a:buNone/>
            </a:pPr>
            <a:endParaRPr lang="en-US" sz="1100" dirty="0"/>
          </a:p>
          <a:p>
            <a:pPr marL="0" indent="0">
              <a:buNone/>
            </a:pPr>
            <a:r>
              <a:rPr lang="en-US" sz="1600" u="sng" dirty="0"/>
              <a:t>Action Required of S-100 WG:</a:t>
            </a:r>
          </a:p>
          <a:p>
            <a:r>
              <a:rPr lang="en-US" sz="1600" dirty="0"/>
              <a:t>Endorse the different types of validation required for S-100</a:t>
            </a:r>
            <a:endParaRPr lang="da-DK" sz="1600" dirty="0"/>
          </a:p>
        </p:txBody>
      </p:sp>
      <p:sp>
        <p:nvSpPr>
          <p:cNvPr id="3" name="Title 2">
            <a:extLst>
              <a:ext uri="{FF2B5EF4-FFF2-40B4-BE49-F238E27FC236}">
                <a16:creationId xmlns:a16="http://schemas.microsoft.com/office/drawing/2014/main" id="{59A42F5B-214D-411B-824D-7DCBE0BA6AD2}"/>
              </a:ext>
            </a:extLst>
          </p:cNvPr>
          <p:cNvSpPr>
            <a:spLocks noGrp="1"/>
          </p:cNvSpPr>
          <p:nvPr>
            <p:ph type="title"/>
          </p:nvPr>
        </p:nvSpPr>
        <p:spPr/>
        <p:txBody>
          <a:bodyPr/>
          <a:lstStyle/>
          <a:p>
            <a:r>
              <a:rPr lang="en-US" dirty="0"/>
              <a:t>Papers to S-100wg 8</a:t>
            </a:r>
            <a:endParaRPr lang="da-DK" dirty="0"/>
          </a:p>
        </p:txBody>
      </p:sp>
    </p:spTree>
    <p:extLst>
      <p:ext uri="{BB962C8B-B14F-4D97-AF65-F5344CB8AC3E}">
        <p14:creationId xmlns:p14="http://schemas.microsoft.com/office/powerpoint/2010/main" val="277979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23A716-145C-4943-89EC-4D65B080223E}"/>
              </a:ext>
            </a:extLst>
          </p:cNvPr>
          <p:cNvSpPr>
            <a:spLocks noGrp="1"/>
          </p:cNvSpPr>
          <p:nvPr>
            <p:ph idx="1"/>
          </p:nvPr>
        </p:nvSpPr>
        <p:spPr>
          <a:xfrm>
            <a:off x="1108988" y="1284048"/>
            <a:ext cx="10515600" cy="5301201"/>
          </a:xfrm>
        </p:spPr>
        <p:txBody>
          <a:bodyPr>
            <a:normAutofit fontScale="92500" lnSpcReduction="10000"/>
          </a:bodyPr>
          <a:lstStyle/>
          <a:p>
            <a:pPr marL="0" indent="0">
              <a:buNone/>
            </a:pPr>
            <a:r>
              <a:rPr lang="en-US" sz="2000" dirty="0"/>
              <a:t>Cross-Product Validation</a:t>
            </a:r>
          </a:p>
          <a:p>
            <a:r>
              <a:rPr lang="en-US" sz="1600" dirty="0"/>
              <a:t>Certain product datasets are designed to be interoperable (WLA) and they need to be safe to use together</a:t>
            </a:r>
          </a:p>
          <a:p>
            <a:r>
              <a:rPr lang="en-US" sz="1600" dirty="0"/>
              <a:t>Currently can have S-101 and an S-102 dataset that both pass S-100 validation and their own PS validation but could contain content that could provide misleading or dangerous information.</a:t>
            </a:r>
          </a:p>
          <a:p>
            <a:r>
              <a:rPr lang="en-US" sz="1600" dirty="0"/>
              <a:t>ECDIS cannot perform a content check and have no way to know which datasets are safe for </a:t>
            </a:r>
            <a:r>
              <a:rPr lang="en-US" sz="1600" b="1" dirty="0">
                <a:solidFill>
                  <a:schemeClr val="accent6"/>
                </a:solidFill>
              </a:rPr>
              <a:t>interoperable</a:t>
            </a:r>
            <a:r>
              <a:rPr lang="en-US" sz="1600" dirty="0"/>
              <a:t> use.</a:t>
            </a:r>
          </a:p>
          <a:p>
            <a:r>
              <a:rPr lang="en-US" sz="1600" dirty="0"/>
              <a:t>Proposal is to produced a sets of validation tests, initially focusing on WLA and user selected safety contours to provide guidance to the producing agencies (possibly RENCs) on when datasets can be considered safe for distribution for </a:t>
            </a:r>
            <a:r>
              <a:rPr lang="en-US" sz="1600" b="1" dirty="0">
                <a:solidFill>
                  <a:schemeClr val="accent6"/>
                </a:solidFill>
              </a:rPr>
              <a:t>interoperable</a:t>
            </a:r>
            <a:r>
              <a:rPr lang="en-US" sz="1600" dirty="0"/>
              <a:t> use on an ECDIS.</a:t>
            </a:r>
          </a:p>
          <a:p>
            <a:r>
              <a:rPr lang="en-US" sz="1600" dirty="0"/>
              <a:t>If there are additional datasets intended for used on ECDIS but </a:t>
            </a:r>
            <a:r>
              <a:rPr lang="en-US" sz="1600" b="1" dirty="0">
                <a:solidFill>
                  <a:schemeClr val="accent2">
                    <a:lumMod val="75000"/>
                  </a:schemeClr>
                </a:solidFill>
              </a:rPr>
              <a:t>not for interoperable </a:t>
            </a:r>
            <a:r>
              <a:rPr lang="en-US" sz="1600" dirty="0"/>
              <a:t>use then a mechanism needs to be developed to identify them</a:t>
            </a:r>
          </a:p>
          <a:p>
            <a:r>
              <a:rPr lang="en-US" sz="1600" dirty="0"/>
              <a:t>Proposal for S-164/S-98 and S-100 Validation sub groups to work on this in collaboration with Product Specification owners</a:t>
            </a:r>
          </a:p>
          <a:p>
            <a:endParaRPr lang="en-US" sz="1600" dirty="0"/>
          </a:p>
          <a:p>
            <a:pPr marL="0" indent="0">
              <a:buNone/>
            </a:pPr>
            <a:r>
              <a:rPr lang="en-US" sz="1600" u="sng" dirty="0"/>
              <a:t>Action Required of S-100 WG:</a:t>
            </a:r>
          </a:p>
          <a:p>
            <a:r>
              <a:rPr lang="en-US" sz="1600" dirty="0"/>
              <a:t>Invite the S-100 Validation subgroup to liaise with the S-98/S-164 subgroup and DQWG to clarify the definitions and scope of the different validation tests. </a:t>
            </a:r>
          </a:p>
          <a:p>
            <a:r>
              <a:rPr lang="en-US" sz="1600" dirty="0"/>
              <a:t>Endorse the drafting of an appendix to S-98 to contain Cross-Product Validation Tests </a:t>
            </a:r>
          </a:p>
          <a:p>
            <a:r>
              <a:rPr lang="en-US" sz="1600" dirty="0"/>
              <a:t>Task the S-98/S-164 &amp; S-100 Validation Sub Groups to complete initial content of these tests by working with the relevant Product Specification project teams.</a:t>
            </a:r>
          </a:p>
          <a:p>
            <a:endParaRPr lang="da-DK" sz="1600" dirty="0"/>
          </a:p>
        </p:txBody>
      </p:sp>
      <p:sp>
        <p:nvSpPr>
          <p:cNvPr id="3" name="Title 2">
            <a:extLst>
              <a:ext uri="{FF2B5EF4-FFF2-40B4-BE49-F238E27FC236}">
                <a16:creationId xmlns:a16="http://schemas.microsoft.com/office/drawing/2014/main" id="{A380225B-6020-4760-9B4E-22C6BFF8DD2E}"/>
              </a:ext>
            </a:extLst>
          </p:cNvPr>
          <p:cNvSpPr>
            <a:spLocks noGrp="1"/>
          </p:cNvSpPr>
          <p:nvPr>
            <p:ph type="title"/>
          </p:nvPr>
        </p:nvSpPr>
        <p:spPr/>
        <p:txBody>
          <a:bodyPr/>
          <a:lstStyle/>
          <a:p>
            <a:r>
              <a:rPr lang="en-US" dirty="0"/>
              <a:t>Papers to s-100wg 8 cont.</a:t>
            </a:r>
            <a:endParaRPr lang="da-DK" dirty="0"/>
          </a:p>
        </p:txBody>
      </p:sp>
    </p:spTree>
    <p:extLst>
      <p:ext uri="{BB962C8B-B14F-4D97-AF65-F5344CB8AC3E}">
        <p14:creationId xmlns:p14="http://schemas.microsoft.com/office/powerpoint/2010/main" val="137857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5DEE2-DC3D-4272-934F-1C62B3E8C250}"/>
              </a:ext>
            </a:extLst>
          </p:cNvPr>
          <p:cNvSpPr>
            <a:spLocks noGrp="1"/>
          </p:cNvSpPr>
          <p:nvPr>
            <p:ph idx="1"/>
          </p:nvPr>
        </p:nvSpPr>
        <p:spPr>
          <a:xfrm>
            <a:off x="916689" y="1060354"/>
            <a:ext cx="10515600" cy="5540593"/>
          </a:xfrm>
        </p:spPr>
        <p:txBody>
          <a:bodyPr>
            <a:normAutofit fontScale="92500" lnSpcReduction="20000"/>
          </a:bodyPr>
          <a:lstStyle/>
          <a:p>
            <a:pPr marL="0" indent="0">
              <a:buNone/>
            </a:pPr>
            <a:r>
              <a:rPr lang="en-US" sz="2000" b="1" dirty="0"/>
              <a:t>8.2 Standardised naming convention and structure for S-100 PS</a:t>
            </a:r>
          </a:p>
          <a:p>
            <a:pPr marL="0" indent="0">
              <a:buNone/>
            </a:pPr>
            <a:r>
              <a:rPr lang="en-US" sz="1700" dirty="0"/>
              <a:t>Submitted by me on behalf of S-100 Validation group </a:t>
            </a:r>
            <a:r>
              <a:rPr lang="da-DK" sz="1300" dirty="0">
                <a:hlinkClick r:id="rId2"/>
              </a:rPr>
              <a:t>493 (iho.int)</a:t>
            </a:r>
            <a:endParaRPr lang="en-US" sz="1300" dirty="0"/>
          </a:p>
          <a:p>
            <a:pPr marL="0" indent="0">
              <a:buNone/>
            </a:pPr>
            <a:r>
              <a:rPr lang="da-DK" sz="1700" u="sng" dirty="0"/>
              <a:t>Key points:</a:t>
            </a:r>
          </a:p>
          <a:p>
            <a:pPr marL="0" indent="0">
              <a:buNone/>
            </a:pPr>
            <a:r>
              <a:rPr lang="da-DK" sz="1700" dirty="0"/>
              <a:t>13 different PS and S-100 Validation tests but there are numerous styles of naming conventions and structure of tests (S-100, NIPWG, TWCWG, WWNWS, IALA)</a:t>
            </a:r>
          </a:p>
          <a:p>
            <a:pPr marL="0" indent="0">
              <a:buNone/>
            </a:pPr>
            <a:endParaRPr lang="da-DK" sz="1300" dirty="0"/>
          </a:p>
          <a:p>
            <a:pPr marL="0" indent="0">
              <a:buNone/>
            </a:pPr>
            <a:r>
              <a:rPr lang="da-DK" sz="1700" u="sng" dirty="0"/>
              <a:t>Discussion topics:</a:t>
            </a:r>
          </a:p>
          <a:p>
            <a:r>
              <a:rPr lang="da-DK" sz="1700" dirty="0"/>
              <a:t>Is this a problem?  Could be confusing when we have tests with the same name, especially when data producers are making multiple products.</a:t>
            </a:r>
          </a:p>
          <a:p>
            <a:r>
              <a:rPr lang="da-DK" sz="1700" dirty="0"/>
              <a:t>Is there a need for a standardised structure?</a:t>
            </a:r>
          </a:p>
          <a:p>
            <a:pPr lvl="1"/>
            <a:r>
              <a:rPr lang="da-DK" sz="1500" dirty="0"/>
              <a:t>Should this be for all PS or limited to WG or Domains?</a:t>
            </a:r>
          </a:p>
          <a:p>
            <a:pPr lvl="1"/>
            <a:r>
              <a:rPr lang="da-DK" sz="1500" dirty="0"/>
              <a:t>Are there PS that have special requirements for tests that others don’t?</a:t>
            </a:r>
          </a:p>
          <a:p>
            <a:pPr marL="457200" lvl="1" indent="0">
              <a:buNone/>
            </a:pPr>
            <a:endParaRPr lang="da-DK" sz="1200" dirty="0"/>
          </a:p>
          <a:p>
            <a:pPr marL="0" indent="0">
              <a:buNone/>
            </a:pPr>
            <a:r>
              <a:rPr lang="en-US" sz="1700" u="sng" dirty="0"/>
              <a:t>Action Required of S-100 WG:</a:t>
            </a:r>
          </a:p>
          <a:p>
            <a:r>
              <a:rPr lang="en-AU" sz="1700" dirty="0"/>
              <a:t>Endorse the standardisation of a naming convention with the use of the Product Specification number at the front of the check and the use of only numerical Check IDs</a:t>
            </a:r>
            <a:endParaRPr lang="da-DK" sz="1700" dirty="0"/>
          </a:p>
          <a:p>
            <a:r>
              <a:rPr lang="en-AU" sz="1700" dirty="0"/>
              <a:t>Invite the S-100 Validation sub group to liaise with the Product Specification sub groups &amp; Project Teams to agree a standardised structure to the validation tests</a:t>
            </a:r>
            <a:endParaRPr lang="da-DK" sz="1700" dirty="0"/>
          </a:p>
          <a:p>
            <a:r>
              <a:rPr lang="en-AU" sz="1700" dirty="0"/>
              <a:t>Agree how widespread the standardisation is required, whether limited to:Working Groups &amp; Project Teams, IHO Domain or all S-100 Product Specifications</a:t>
            </a:r>
            <a:endParaRPr lang="da-DK" sz="1700" dirty="0"/>
          </a:p>
          <a:p>
            <a:r>
              <a:rPr lang="en-US" sz="1700" dirty="0"/>
              <a:t>Endorse the updating of S-97 to include guidance on standardised naming convention and check structure, if endorsed above</a:t>
            </a:r>
            <a:endParaRPr lang="da-DK" sz="1700" dirty="0"/>
          </a:p>
          <a:p>
            <a:pPr marL="0" indent="0">
              <a:buNone/>
            </a:pPr>
            <a:endParaRPr lang="da-DK" sz="1600" dirty="0"/>
          </a:p>
          <a:p>
            <a:pPr marL="0" indent="0">
              <a:buNone/>
            </a:pPr>
            <a:endParaRPr lang="da-DK" sz="1600" dirty="0"/>
          </a:p>
          <a:p>
            <a:pPr marL="0" indent="0">
              <a:buNone/>
            </a:pPr>
            <a:endParaRPr lang="da-DK" sz="1600" dirty="0"/>
          </a:p>
          <a:p>
            <a:pPr marL="0" indent="0">
              <a:buNone/>
            </a:pPr>
            <a:endParaRPr lang="en-US" sz="1600" dirty="0"/>
          </a:p>
        </p:txBody>
      </p:sp>
      <p:sp>
        <p:nvSpPr>
          <p:cNvPr id="3" name="Title 2">
            <a:extLst>
              <a:ext uri="{FF2B5EF4-FFF2-40B4-BE49-F238E27FC236}">
                <a16:creationId xmlns:a16="http://schemas.microsoft.com/office/drawing/2014/main" id="{59A42F5B-214D-411B-824D-7DCBE0BA6AD2}"/>
              </a:ext>
            </a:extLst>
          </p:cNvPr>
          <p:cNvSpPr>
            <a:spLocks noGrp="1"/>
          </p:cNvSpPr>
          <p:nvPr>
            <p:ph type="title"/>
          </p:nvPr>
        </p:nvSpPr>
        <p:spPr/>
        <p:txBody>
          <a:bodyPr/>
          <a:lstStyle/>
          <a:p>
            <a:r>
              <a:rPr lang="en-US" dirty="0"/>
              <a:t>Papers to S-100wg 8 Cont.</a:t>
            </a:r>
            <a:endParaRPr lang="da-DK" dirty="0"/>
          </a:p>
        </p:txBody>
      </p:sp>
    </p:spTree>
    <p:extLst>
      <p:ext uri="{BB962C8B-B14F-4D97-AF65-F5344CB8AC3E}">
        <p14:creationId xmlns:p14="http://schemas.microsoft.com/office/powerpoint/2010/main" val="28444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6C9E78-749B-4307-A699-9DB184B88388}"/>
              </a:ext>
            </a:extLst>
          </p:cNvPr>
          <p:cNvSpPr>
            <a:spLocks noGrp="1"/>
          </p:cNvSpPr>
          <p:nvPr>
            <p:ph idx="1"/>
          </p:nvPr>
        </p:nvSpPr>
        <p:spPr/>
        <p:txBody>
          <a:bodyPr/>
          <a:lstStyle/>
          <a:p>
            <a:r>
              <a:rPr lang="en-GB" sz="2000" dirty="0">
                <a:solidFill>
                  <a:srgbClr val="000000"/>
                </a:solidFill>
                <a:ea typeface="Calibri" panose="020F0502020204030204" pitchFamily="34" charset="0"/>
              </a:rPr>
              <a:t>Initial tests Part1, Part 2, Part 4b, </a:t>
            </a:r>
            <a:r>
              <a:rPr lang="en-GB" sz="2000" dirty="0">
                <a:ea typeface="Calibri" panose="020F0502020204030204" pitchFamily="34" charset="0"/>
              </a:rPr>
              <a:t>Part 5, Part 6, Part 7(not finished), Part 8,  </a:t>
            </a:r>
            <a:r>
              <a:rPr lang="en-GB" sz="2000" dirty="0">
                <a:solidFill>
                  <a:srgbClr val="FF0000"/>
                </a:solidFill>
                <a:ea typeface="Calibri" panose="020F0502020204030204" pitchFamily="34" charset="0"/>
              </a:rPr>
              <a:t>Part 10c</a:t>
            </a:r>
            <a:r>
              <a:rPr lang="en-GB" sz="2000" dirty="0">
                <a:solidFill>
                  <a:srgbClr val="000000"/>
                </a:solidFill>
                <a:ea typeface="Calibri" panose="020F0502020204030204" pitchFamily="34" charset="0"/>
              </a:rPr>
              <a:t>, Part 17</a:t>
            </a:r>
          </a:p>
          <a:p>
            <a:pPr lvl="1"/>
            <a:r>
              <a:rPr lang="en-US" sz="1600" dirty="0"/>
              <a:t>Parts 15 (Data Protection Scheme) &amp; 16 (Interoperability Catalogue Model) allocated </a:t>
            </a:r>
          </a:p>
          <a:p>
            <a:pPr marL="457200" lvl="1" indent="0">
              <a:buNone/>
            </a:pPr>
            <a:endParaRPr lang="en-US" sz="1600" dirty="0"/>
          </a:p>
          <a:p>
            <a:r>
              <a:rPr lang="en-US" sz="2000" dirty="0"/>
              <a:t>Prioritised list remaining</a:t>
            </a:r>
          </a:p>
          <a:p>
            <a:pPr lvl="1"/>
            <a:r>
              <a:rPr lang="en-US" sz="1600" dirty="0"/>
              <a:t>18 (Language Packs)</a:t>
            </a:r>
          </a:p>
          <a:p>
            <a:pPr lvl="1"/>
            <a:r>
              <a:rPr lang="en-US" sz="1600" dirty="0"/>
              <a:t>10b (GML Encoding)</a:t>
            </a:r>
          </a:p>
          <a:p>
            <a:pPr lvl="1"/>
            <a:r>
              <a:rPr lang="en-US" sz="1600" dirty="0"/>
              <a:t>9 (Portrayal)</a:t>
            </a:r>
            <a:endParaRPr lang="da-DK" sz="1600" dirty="0"/>
          </a:p>
        </p:txBody>
      </p:sp>
      <p:sp>
        <p:nvSpPr>
          <p:cNvPr id="3" name="Title 2">
            <a:extLst>
              <a:ext uri="{FF2B5EF4-FFF2-40B4-BE49-F238E27FC236}">
                <a16:creationId xmlns:a16="http://schemas.microsoft.com/office/drawing/2014/main" id="{C4D3FDCE-8536-4FD6-8A5F-1FD1311B4C6D}"/>
              </a:ext>
            </a:extLst>
          </p:cNvPr>
          <p:cNvSpPr>
            <a:spLocks noGrp="1"/>
          </p:cNvSpPr>
          <p:nvPr>
            <p:ph type="title"/>
          </p:nvPr>
        </p:nvSpPr>
        <p:spPr/>
        <p:txBody>
          <a:bodyPr/>
          <a:lstStyle/>
          <a:p>
            <a:r>
              <a:rPr lang="en-US" dirty="0"/>
              <a:t>Status on parts review</a:t>
            </a:r>
            <a:endParaRPr lang="da-DK" dirty="0"/>
          </a:p>
        </p:txBody>
      </p:sp>
    </p:spTree>
    <p:extLst>
      <p:ext uri="{BB962C8B-B14F-4D97-AF65-F5344CB8AC3E}">
        <p14:creationId xmlns:p14="http://schemas.microsoft.com/office/powerpoint/2010/main" val="2086277459"/>
      </p:ext>
    </p:extLst>
  </p:cSld>
  <p:clrMapOvr>
    <a:masterClrMapping/>
  </p:clrMapOvr>
</p:sld>
</file>

<file path=ppt/theme/theme1.xml><?xml version="1.0" encoding="utf-8"?>
<a:theme xmlns:a="http://schemas.openxmlformats.org/drawingml/2006/main" name="Master_IHO_New_Lo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_IHO_New_Logo" id="{92376390-61D0-4A4A-9DAB-DA9E6EE3EAC4}" vid="{E943696B-60C2-4457-926B-515312E413CF}"/>
    </a:ext>
  </a:extLst>
</a:theme>
</file>

<file path=docProps/app.xml><?xml version="1.0" encoding="utf-8"?>
<Properties xmlns="http://schemas.openxmlformats.org/officeDocument/2006/extended-properties" xmlns:vt="http://schemas.openxmlformats.org/officeDocument/2006/docPropsVTypes">
  <TotalTime>7795</TotalTime>
  <Words>1622</Words>
  <Application>Microsoft Office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Naskh Medium</vt:lpstr>
      <vt:lpstr>Arial</vt:lpstr>
      <vt:lpstr>Arial Black</vt:lpstr>
      <vt:lpstr>Calibri</vt:lpstr>
      <vt:lpstr>Calibri Light</vt:lpstr>
      <vt:lpstr>Times New Roman</vt:lpstr>
      <vt:lpstr>Master_IHO_New_Logo</vt:lpstr>
      <vt:lpstr>PowerPoint Presentation</vt:lpstr>
      <vt:lpstr>Meeting protocol</vt:lpstr>
      <vt:lpstr>AGENDA</vt:lpstr>
      <vt:lpstr>S-101 Pt meeting – actions affecting s-100 validation</vt:lpstr>
      <vt:lpstr>S-100 Validation Meeting 4 (Side bar to S-101 PT)</vt:lpstr>
      <vt:lpstr>Papers to S-100wg 8</vt:lpstr>
      <vt:lpstr>Papers to s-100wg 8 cont.</vt:lpstr>
      <vt:lpstr>Papers to S-100wg 8 Cont.</vt:lpstr>
      <vt:lpstr>Status on parts review</vt:lpstr>
      <vt:lpstr>ISSUES</vt:lpstr>
      <vt:lpstr>Issue 14 invalid geometries</vt:lpstr>
      <vt:lpstr>Next steps</vt:lpstr>
      <vt:lpstr>Deliverable – OCT 2023</vt:lpstr>
      <vt:lpstr>Next meetings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Helen Hahessy</dc:creator>
  <cp:lastModifiedBy>Elizabeth Helen Hahessy</cp:lastModifiedBy>
  <cp:revision>151</cp:revision>
  <cp:lastPrinted>2023-04-25T14:17:38Z</cp:lastPrinted>
  <dcterms:created xsi:type="dcterms:W3CDTF">2023-04-24T11:04:19Z</dcterms:created>
  <dcterms:modified xsi:type="dcterms:W3CDTF">2023-11-09T13:45:01Z</dcterms:modified>
</cp:coreProperties>
</file>